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1.svg" ContentType="image/svg+xml"/>
  <Override PartName="/ppt/media/image103.svg" ContentType="image/svg+xml"/>
  <Override PartName="/ppt/media/image107.svg" ContentType="image/svg+xml"/>
  <Override PartName="/ppt/media/image109.svg" ContentType="image/svg+xml"/>
  <Override PartName="/ppt/media/image11.svg" ContentType="image/svg+xml"/>
  <Override PartName="/ppt/media/image112.svg" ContentType="image/svg+xml"/>
  <Override PartName="/ppt/media/image114.svg" ContentType="image/svg+xml"/>
  <Override PartName="/ppt/media/image116.svg" ContentType="image/svg+xml"/>
  <Override PartName="/ppt/media/image122.svg" ContentType="image/svg+xml"/>
  <Override PartName="/ppt/media/image124.svg" ContentType="image/svg+xml"/>
  <Override PartName="/ppt/media/image126.svg" ContentType="image/svg+xml"/>
  <Override PartName="/ppt/media/image128.svg" ContentType="image/svg+xml"/>
  <Override PartName="/ppt/media/image13.svg" ContentType="image/svg+xml"/>
  <Override PartName="/ppt/media/image130.svg" ContentType="image/svg+xml"/>
  <Override PartName="/ppt/media/image134.svg" ContentType="image/svg+xml"/>
  <Override PartName="/ppt/media/image136.svg" ContentType="image/svg+xml"/>
  <Override PartName="/ppt/media/image138.svg" ContentType="image/svg+xml"/>
  <Override PartName="/ppt/media/image140.svg" ContentType="image/svg+xml"/>
  <Override PartName="/ppt/media/image142.svg" ContentType="image/svg+xml"/>
  <Override PartName="/ppt/media/image144.svg" ContentType="image/svg+xml"/>
  <Override PartName="/ppt/media/image16.svg" ContentType="image/svg+xml"/>
  <Override PartName="/ppt/media/image18.svg" ContentType="image/svg+xml"/>
  <Override PartName="/ppt/media/image20.svg" ContentType="image/svg+xml"/>
  <Override PartName="/ppt/media/image22.svg" ContentType="image/svg+xml"/>
  <Override PartName="/ppt/media/image24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38.svg" ContentType="image/svg+xml"/>
  <Override PartName="/ppt/media/image40.svg" ContentType="image/svg+xml"/>
  <Override PartName="/ppt/media/image42.svg" ContentType="image/svg+xml"/>
  <Override PartName="/ppt/media/image44.svg" ContentType="image/svg+xml"/>
  <Override PartName="/ppt/media/image46.svg" ContentType="image/svg+xml"/>
  <Override PartName="/ppt/media/image48.svg" ContentType="image/svg+xml"/>
  <Override PartName="/ppt/media/image5.svg" ContentType="image/svg+xml"/>
  <Override PartName="/ppt/media/image50.svg" ContentType="image/svg+xml"/>
  <Override PartName="/ppt/media/image52.svg" ContentType="image/svg+xml"/>
  <Override PartName="/ppt/media/image54.svg" ContentType="image/svg+xml"/>
  <Override PartName="/ppt/media/image56.svg" ContentType="image/svg+xml"/>
  <Override PartName="/ppt/media/image58.svg" ContentType="image/svg+xml"/>
  <Override PartName="/ppt/media/image61.svg" ContentType="image/svg+xml"/>
  <Override PartName="/ppt/media/image63.svg" ContentType="image/svg+xml"/>
  <Override PartName="/ppt/media/image65.svg" ContentType="image/svg+xml"/>
  <Override PartName="/ppt/media/image69.svg" ContentType="image/svg+xml"/>
  <Override PartName="/ppt/media/image7.svg" ContentType="image/svg+xml"/>
  <Override PartName="/ppt/media/image72.svg" ContentType="image/svg+xml"/>
  <Override PartName="/ppt/media/image75.svg" ContentType="image/svg+xml"/>
  <Override PartName="/ppt/media/image77.svg" ContentType="image/svg+xml"/>
  <Override PartName="/ppt/media/image80.svg" ContentType="image/svg+xml"/>
  <Override PartName="/ppt/media/image82.svg" ContentType="image/svg+xml"/>
  <Override PartName="/ppt/media/image85.svg" ContentType="image/svg+xml"/>
  <Override PartName="/ppt/media/image9.svg" ContentType="image/svg+xml"/>
  <Override PartName="/ppt/media/image91.svg" ContentType="image/svg+xml"/>
  <Override PartName="/ppt/media/image95.svg" ContentType="image/svg+xml"/>
  <Override PartName="/ppt/media/image97.svg" ContentType="image/svg+xml"/>
  <Override PartName="/ppt/media/image9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来到本次编程竞技场的教学。今天我们将深入探索一个充满挑战与策略的全新战场——苔原塔竞技场。在这里，你将不再是孤军奋战，而是与另一位玩家展开一场激烈的塔防对决。你的目标只有一个：运用你的智慧和代码，守护你的基地，比对手存活更久。准备好迎接这场冰天雪地的挑战了吗？让我们开始吧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是一个非常贴心的设计——坐标镜像。无论你被分配到红队还是蓝队，你都只需要按照红队的视角来编写代码。当你作为蓝队时，系统会自动将你的x坐标进行镜像处理。这意味着你不需要为不同阵营写两套代码，大大简化了编程工作，让你可以专注于策略本身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所有塔的建造和升级费用都是25法力。它们的伤害会随着等级提升，而且是呈对数增长的。这意味着，把资源集中起来升级一座塔，比分散建造多个一级塔的输出效率要高得多。这是一个非常重要的战略思想：优先升级关键位置的塔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首先是弓箭手塔。它的特点是射速极快，性价比高，并且可以对空。在游戏初期，用它来快速清理大量小怪，建立经济优势是非常好的选择。它是你整个防御体系的基石。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法师塔。它的伤害不高，但有两个致命优点：第一，射程最远；第二，也是最重要的，它对飞行单位有4倍伤害加成。这使它成为你防空体系中不可或缺的核心。如果你的防线里没有法师塔，那么飞行怪物将长驱直入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加农炮塔，是清场利器。它的攻击速度慢，而且不能对空，但它的单发伤害最高，并且有范围爆炸效果。当大量地面怪物扎堆出现时，加农炮能发挥巨大作用。特别是配合我们后面会讲到的特殊技能，把怪物聚在一起，加农炮可以一炮清场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是冰霜塔，一个纯粹的辅助塔。它的伤害和射程都很低，但它的减速效果是整个防御体系的核心。将它放置在怪物必经之路上，可以极大地减缓敌人的推进速度，为你的输出塔创造宝贵的攻击时间。一个高级的冰霜塔，能让你的防线稳固数倍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除了塔，你还有第二件强大的武器——特殊技能。这些技能不消耗法力，有独立的冷却时间。它们可以直接操控怪物的位置，比如用pull把怪物聚在一起，用push推开，用burst保命，甚至用teleport把怪物传送到对手那边。巧妙运用这些技能，是高手和新手的分水岭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每个技能都有两个冷却时间，一个是施法时英雄的硬直时间，另一个是同种技能再次使用需要等待的时间。从表格中可以看到，burst技能的冷却最快，是绝佳的保命手段。而pull和push的冷却稍长，但持续时间也更长。记住，这些技能是独立冷却的，所以要学会轮转使用，让它们的效果最大化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里推荐几个经典的技能连招。最基础的就是用pull聚怪，配合加农炮进行范围打击。你也可以用pull和push的组合，让怪物在你的火力区来回移动。面对强大的精英怪，一个teleport能让它前功尽弃。而当怪物逼近基地时，burst就是你的救命稻草。高手甚至会利用地图机制，把怪物推到能量屏障里造成额外伤害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我们来谈谈第三种力量——古代守卫。你可以直接操控两名雪人守卫，它们是你的机动部队。守卫非常耐打，能自动回血，死后还能重生。它们的主要作用是吸引怪物仇恨，充当“活体诱饵”，为你的防御塔创造输出环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教学将分为八个部分。首先，我们会对苔原塔竞技场进行一个全面的概览，了解基本玩法和目标。接着，我们会深入学习法力系统、领土建造规则，以及四种核心防御塔的特性。之后，我们会探讨强大的特殊技能和可操控的古代守卫。最后，我们会通过怪物图鉴、实战策略和调试技巧，帮助大家更好地掌握这个竞技场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控制守卫的方式和建塔不同，你需要定义一个事件处理函数，并通过hero.on('spawn-guard', ...)来注册它。这个函数会在守卫诞生时自动运行。在函数内部，你可以编写守卫的AI逻辑，比如让它自动寻找并攻击最近的怪物。这里有一个极其重要的警告：绝对不要在守卫的事件函数里调用hero的方法，比如build或special，这会导致程序卡死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守卫自身也有四个强大的技能。咆哮可以强制吸引周围所有怪物的仇恨，是聚怪神技。隐匿则可以瞬间脱战。加速和归位则是守卫的保命手段。一个经典的战术是：用咆哮把怪物聚在一起，让你的防御塔集火；当守卫血量危险时，立刻用隐匿脱战，然后加速逃跑或者直接回家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这里列出了守卫可用的一些核心API。你可以让它移动、攻击、使用技能，并检查它的各种状态。熟练运用这些方法和属性，你就能编写出非常智能的守卫AI，让它们成为你战场上最可靠的助手。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了解了自己的武器，我们再来看看敌人。怪物是以波次的形式出现的，每波持续12秒。你可以通过getWaves()函数提前查看接下来会出现哪些怪物，从而调整你的防御布局。知己知彼，方能百战不殆。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里是部分怪物的介绍。从弱小的小喽啰，到厚实的食人魔和巨魔，再到会远程攻击的投掷者和会飞的浮游球。针对不同类型的怪物，我们要采取不同的策略。比如，飞行怪必须用法师塔来对付，而扎堆的厚血怪则是加农炮的绝佳目标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继续看更高级的怪物。这里要特别注意“骑手”，它既是飞行单位又是远程单位，是最危险的敌人之一，必须优先处理。而“元素”则是地面单位里的肉盾，需要配合减速和持续的范围伤害来对付。了解这些怪物的特性，才能对症下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，我们把所有系统串联起来，形成一套完整的实战策略。开局用弓箭手塔快速建立经济，然后补上法师塔和加农炮，形成功能互补的防线。记住，优先升级关键塔。勤用特殊技能来控场，让守卫去吸引火力。随时关注法力值，不要浪费。最重要的是，你的目标不是消灭所有敌人，而是比对手活得更久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分享一个非常重要的技巧——调试。当你的代码没有达到预期效果时，不要慌。使用print函数，把关键信息，比如当前的法力值、波次、技能状态、塔的信息甚至敌方基地的血量，都打印到控制台。通过观察这些数据，你就能快速定位问题所在，优化你的策略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这一页是核心速查表，总结了苔原塔竞技场的所有关键概念和命令。建议大家截图保存，在实战中可以快速查阅。记住这些核心要点：塔阵成墙，技能乱敌，守卫破阵。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教学到此结束。理论知识已经掌握，现在是时候进入真正的战场了。苔原塔竞技场充满了挑战和乐趣，希望今天的讲解能帮助大家更好地应对挑战。去吧，用你的智慧和代码，让你的心脏在冰原上跳动得比任何人都久！谢谢大家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我们来看竞技场的核心目标。苔原塔是一个双人对抗模式，你和对手将面对同样的怪物潮。你的唯一目标就是保护好自己的基地，坚持得比对方更久。为此，你拥有三种强大的工具：可以自动攻击的防御塔，能够改变战场局势的特殊技能，以及可以直接操控的古代守卫。如何巧妙地组合运用这三者，将是制胜的关键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开始战斗前，我们需要了解一些基本信息。苔原塔难度较高，建议新手先通过“冰封竞速”竞技场来熟悉基本操作。胜负的判定非常简单直接：谁的基地先被摧毁，谁就输掉比赛。因为双方面对的敌人是完全相同的，所以这场竞技的核心就是比拼谁的防御策略更有效，谁的基地更能“扛”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我们谈谈资源系统。在苔原塔中，法力是你唯一的资源，它用来建造和升级防御塔。你可以通过hero.mana随时查看自己的法力值。这里有一个非常重要的点：法力的上限是100，任何超出的部分都会被浪费。所以，养成一个好习惯：时刻关注你的法力值，一旦快满了，就要立刻把它花掉，转化成战斗力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那么法力从哪里来呢？主要有两个途径。一是每秒自动恢复的稳定收入，保证你总有基础建设能力。二是击败怪物获得的奖励，这是你经济增长的关键。这形成了一个良性循环：早期建造的塔消灭怪物，为你带来更多法力，让你能建造更多更强的塔。因此，开局的策略至关重要，一个好的开局能让你滚起巨大的经济雪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了解了资源，我们来看看如何建造。建塔不是随心所欲的，有几个规则需要遵守。首先，你只能在自己队伍颜色的格子上建造。其次，你可以选择使用地图上预设的A到I点，也可以使用任意坐标。为了避免错误建造浪费法力，强烈建议在建造前使用canBuildAt()函数来检查位置是否合法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建塔的具体代码非常简单。核心函数是hero.build。你可以像这样，传入塔的类型和预定义的字母点，比如在A点建一座弓箭手塔。或者，你也可以传入塔的类型和具体的x、y坐标。这两种方式都非常灵活，可以根据你的策略选择最合适的一种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build函数还有一个非常巧妙的设计。当你在已经有塔的位置再次使用build时，如果塔的类型相同，它就会升级，变得更强。如果类型不同，旧塔会被替换成新塔，并且新塔会继承旧塔的等级。这个机制非常重要，它让你可以灵活地调整防御布局，比如在发现大量飞行怪时，可以快速将一个高级弓箭塔换成一个高级法师塔，而不会浪费之前的投入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0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34.svg"/><Relationship Id="rId6" Type="http://schemas.openxmlformats.org/officeDocument/2006/relationships/image" Target="../media/image33.png"/><Relationship Id="rId5" Type="http://schemas.openxmlformats.org/officeDocument/2006/relationships/image" Target="../media/image54.svg"/><Relationship Id="rId4" Type="http://schemas.openxmlformats.org/officeDocument/2006/relationships/image" Target="../media/image53.png"/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1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28.svg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4" Type="http://schemas.openxmlformats.org/officeDocument/2006/relationships/image" Target="../media/image57.png"/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66.png"/><Relationship Id="rId7" Type="http://schemas.openxmlformats.org/officeDocument/2006/relationships/image" Target="../media/image65.svg"/><Relationship Id="rId6" Type="http://schemas.openxmlformats.org/officeDocument/2006/relationships/image" Target="../media/image64.png"/><Relationship Id="rId5" Type="http://schemas.openxmlformats.org/officeDocument/2006/relationships/image" Target="../media/image63.svg"/><Relationship Id="rId4" Type="http://schemas.openxmlformats.org/officeDocument/2006/relationships/image" Target="../media/image62.png"/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0" Type="http://schemas.openxmlformats.org/officeDocument/2006/relationships/notesSlide" Target="../notesSlides/notesSlide12.xml"/><Relationship Id="rId1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5.svg"/><Relationship Id="rId8" Type="http://schemas.openxmlformats.org/officeDocument/2006/relationships/image" Target="../media/image64.png"/><Relationship Id="rId7" Type="http://schemas.openxmlformats.org/officeDocument/2006/relationships/image" Target="../media/image69.svg"/><Relationship Id="rId6" Type="http://schemas.openxmlformats.org/officeDocument/2006/relationships/image" Target="../media/image68.png"/><Relationship Id="rId5" Type="http://schemas.openxmlformats.org/officeDocument/2006/relationships/image" Target="../media/image24.svg"/><Relationship Id="rId4" Type="http://schemas.openxmlformats.org/officeDocument/2006/relationships/image" Target="../media/image67.png"/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2" Type="http://schemas.openxmlformats.org/officeDocument/2006/relationships/notesSlide" Target="../notesSlides/notesSlide13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70.png"/><Relationship Id="rId1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77.svg"/><Relationship Id="rId8" Type="http://schemas.openxmlformats.org/officeDocument/2006/relationships/image" Target="../media/image76.png"/><Relationship Id="rId7" Type="http://schemas.openxmlformats.org/officeDocument/2006/relationships/image" Target="../media/image75.svg"/><Relationship Id="rId6" Type="http://schemas.openxmlformats.org/officeDocument/2006/relationships/image" Target="../media/image74.png"/><Relationship Id="rId5" Type="http://schemas.openxmlformats.org/officeDocument/2006/relationships/image" Target="../media/image26.svg"/><Relationship Id="rId4" Type="http://schemas.openxmlformats.org/officeDocument/2006/relationships/image" Target="../media/image73.png"/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2" Type="http://schemas.openxmlformats.org/officeDocument/2006/relationships/notesSlide" Target="../notesSlides/notesSlide14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78.png"/><Relationship Id="rId1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83.png"/><Relationship Id="rId7" Type="http://schemas.openxmlformats.org/officeDocument/2006/relationships/image" Target="../media/image82.svg"/><Relationship Id="rId6" Type="http://schemas.openxmlformats.org/officeDocument/2006/relationships/image" Target="../media/image81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Relationship Id="rId3" Type="http://schemas.openxmlformats.org/officeDocument/2006/relationships/image" Target="../media/image80.svg"/><Relationship Id="rId2" Type="http://schemas.openxmlformats.org/officeDocument/2006/relationships/image" Target="../media/image79.png"/><Relationship Id="rId10" Type="http://schemas.openxmlformats.org/officeDocument/2006/relationships/notesSlide" Target="../notesSlides/notesSlide15.xml"/><Relationship Id="rId1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5" Type="http://schemas.openxmlformats.org/officeDocument/2006/relationships/notesSlide" Target="../notesSlides/notesSlide16.xml"/><Relationship Id="rId24" Type="http://schemas.openxmlformats.org/officeDocument/2006/relationships/slideLayout" Target="../slideLayouts/slideLayout12.xml"/><Relationship Id="rId23" Type="http://schemas.openxmlformats.org/officeDocument/2006/relationships/image" Target="../media/image89.png"/><Relationship Id="rId22" Type="http://schemas.openxmlformats.org/officeDocument/2006/relationships/image" Target="../media/image88.png"/><Relationship Id="rId21" Type="http://schemas.openxmlformats.org/officeDocument/2006/relationships/image" Target="../media/image87.png"/><Relationship Id="rId20" Type="http://schemas.openxmlformats.org/officeDocument/2006/relationships/image" Target="../media/image86.png"/><Relationship Id="rId2" Type="http://schemas.openxmlformats.org/officeDocument/2006/relationships/tags" Target="../tags/tag17.xml"/><Relationship Id="rId19" Type="http://schemas.openxmlformats.org/officeDocument/2006/relationships/image" Target="../media/image85.svg"/><Relationship Id="rId18" Type="http://schemas.openxmlformats.org/officeDocument/2006/relationships/image" Target="../media/image84.png"/><Relationship Id="rId17" Type="http://schemas.openxmlformats.org/officeDocument/2006/relationships/tags" Target="../tags/tag32.xml"/><Relationship Id="rId16" Type="http://schemas.openxmlformats.org/officeDocument/2006/relationships/tags" Target="../tags/tag31.xml"/><Relationship Id="rId15" Type="http://schemas.openxmlformats.org/officeDocument/2006/relationships/tags" Target="../tags/tag30.xml"/><Relationship Id="rId14" Type="http://schemas.openxmlformats.org/officeDocument/2006/relationships/tags" Target="../tags/tag2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7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42.svg"/><Relationship Id="rId6" Type="http://schemas.openxmlformats.org/officeDocument/2006/relationships/image" Target="../media/image92.png"/><Relationship Id="rId5" Type="http://schemas.openxmlformats.org/officeDocument/2006/relationships/image" Target="../media/image91.svg"/><Relationship Id="rId4" Type="http://schemas.openxmlformats.org/officeDocument/2006/relationships/image" Target="../media/image90.png"/><Relationship Id="rId3" Type="http://schemas.openxmlformats.org/officeDocument/2006/relationships/image" Target="../media/image26.svg"/><Relationship Id="rId2" Type="http://schemas.openxmlformats.org/officeDocument/2006/relationships/image" Target="../media/image73.png"/><Relationship Id="rId1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svg"/><Relationship Id="rId8" Type="http://schemas.openxmlformats.org/officeDocument/2006/relationships/image" Target="../media/image67.png"/><Relationship Id="rId7" Type="http://schemas.openxmlformats.org/officeDocument/2006/relationships/image" Target="../media/image91.svg"/><Relationship Id="rId6" Type="http://schemas.openxmlformats.org/officeDocument/2006/relationships/image" Target="../media/image90.png"/><Relationship Id="rId5" Type="http://schemas.openxmlformats.org/officeDocument/2006/relationships/image" Target="../media/image95.svg"/><Relationship Id="rId4" Type="http://schemas.openxmlformats.org/officeDocument/2006/relationships/image" Target="../media/image94.png"/><Relationship Id="rId3" Type="http://schemas.openxmlformats.org/officeDocument/2006/relationships/image" Target="../media/image30.svg"/><Relationship Id="rId2" Type="http://schemas.openxmlformats.org/officeDocument/2006/relationships/image" Target="../media/image93.png"/><Relationship Id="rId13" Type="http://schemas.openxmlformats.org/officeDocument/2006/relationships/notesSlide" Target="../notesSlides/notesSlide18.xml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85.svg"/><Relationship Id="rId10" Type="http://schemas.openxmlformats.org/officeDocument/2006/relationships/image" Target="../media/image84.png"/><Relationship Id="rId1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3.svg"/><Relationship Id="rId8" Type="http://schemas.openxmlformats.org/officeDocument/2006/relationships/image" Target="../media/image102.png"/><Relationship Id="rId7" Type="http://schemas.openxmlformats.org/officeDocument/2006/relationships/image" Target="../media/image101.svg"/><Relationship Id="rId6" Type="http://schemas.openxmlformats.org/officeDocument/2006/relationships/image" Target="../media/image100.png"/><Relationship Id="rId5" Type="http://schemas.openxmlformats.org/officeDocument/2006/relationships/image" Target="../media/image99.svg"/><Relationship Id="rId4" Type="http://schemas.openxmlformats.org/officeDocument/2006/relationships/image" Target="../media/image98.png"/><Relationship Id="rId3" Type="http://schemas.openxmlformats.org/officeDocument/2006/relationships/image" Target="../media/image97.svg"/><Relationship Id="rId2" Type="http://schemas.openxmlformats.org/officeDocument/2006/relationships/image" Target="../media/image96.png"/><Relationship Id="rId12" Type="http://schemas.openxmlformats.org/officeDocument/2006/relationships/notesSlide" Target="../notesSlides/notesSlide19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104.png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0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04.png"/><Relationship Id="rId4" Type="http://schemas.openxmlformats.org/officeDocument/2006/relationships/image" Target="../media/image105.png"/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svg"/><Relationship Id="rId8" Type="http://schemas.openxmlformats.org/officeDocument/2006/relationships/image" Target="../media/image110.png"/><Relationship Id="rId7" Type="http://schemas.openxmlformats.org/officeDocument/2006/relationships/image" Target="../media/image24.svg"/><Relationship Id="rId6" Type="http://schemas.openxmlformats.org/officeDocument/2006/relationships/image" Target="../media/image67.png"/><Relationship Id="rId5" Type="http://schemas.openxmlformats.org/officeDocument/2006/relationships/image" Target="../media/image109.svg"/><Relationship Id="rId4" Type="http://schemas.openxmlformats.org/officeDocument/2006/relationships/image" Target="../media/image108.png"/><Relationship Id="rId3" Type="http://schemas.openxmlformats.org/officeDocument/2006/relationships/image" Target="../media/image107.svg"/><Relationship Id="rId2" Type="http://schemas.openxmlformats.org/officeDocument/2006/relationships/image" Target="../media/image106.png"/><Relationship Id="rId13" Type="http://schemas.openxmlformats.org/officeDocument/2006/relationships/notesSlide" Target="../notesSlides/notesSlide21.xml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112.svg"/><Relationship Id="rId10" Type="http://schemas.openxmlformats.org/officeDocument/2006/relationships/image" Target="../media/image111.png"/><Relationship Id="rId1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3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116.svg"/><Relationship Id="rId6" Type="http://schemas.openxmlformats.org/officeDocument/2006/relationships/image" Target="../media/image115.png"/><Relationship Id="rId5" Type="http://schemas.openxmlformats.org/officeDocument/2006/relationships/image" Target="../media/image114.svg"/><Relationship Id="rId4" Type="http://schemas.openxmlformats.org/officeDocument/2006/relationships/image" Target="../media/image113.png"/><Relationship Id="rId3" Type="http://schemas.openxmlformats.org/officeDocument/2006/relationships/image" Target="../media/image26.svg"/><Relationship Id="rId2" Type="http://schemas.openxmlformats.org/officeDocument/2006/relationships/image" Target="../media/image73.png"/><Relationship Id="rId1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9.png"/><Relationship Id="rId8" Type="http://schemas.openxmlformats.org/officeDocument/2006/relationships/image" Target="../media/image118.png"/><Relationship Id="rId7" Type="http://schemas.openxmlformats.org/officeDocument/2006/relationships/image" Target="../media/image13.svg"/><Relationship Id="rId6" Type="http://schemas.openxmlformats.org/officeDocument/2006/relationships/image" Target="../media/image117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Relationship Id="rId3" Type="http://schemas.openxmlformats.org/officeDocument/2006/relationships/image" Target="../media/image24.svg"/><Relationship Id="rId2" Type="http://schemas.openxmlformats.org/officeDocument/2006/relationships/image" Target="../media/image67.png"/><Relationship Id="rId12" Type="http://schemas.openxmlformats.org/officeDocument/2006/relationships/notesSlide" Target="../notesSlides/notesSlide24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120.png"/><Relationship Id="rId1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38.xml"/><Relationship Id="rId8" Type="http://schemas.openxmlformats.org/officeDocument/2006/relationships/tags" Target="../tags/tag37.xml"/><Relationship Id="rId7" Type="http://schemas.openxmlformats.org/officeDocument/2006/relationships/tags" Target="../tags/tag36.xml"/><Relationship Id="rId6" Type="http://schemas.openxmlformats.org/officeDocument/2006/relationships/tags" Target="../tags/tag35.xml"/><Relationship Id="rId5" Type="http://schemas.openxmlformats.org/officeDocument/2006/relationships/image" Target="../media/image122.svg"/><Relationship Id="rId4" Type="http://schemas.openxmlformats.org/officeDocument/2006/relationships/image" Target="../media/image121.png"/><Relationship Id="rId35" Type="http://schemas.openxmlformats.org/officeDocument/2006/relationships/notesSlide" Target="../notesSlides/notesSlide25.xml"/><Relationship Id="rId34" Type="http://schemas.openxmlformats.org/officeDocument/2006/relationships/slideLayout" Target="../slideLayouts/slideLayout12.xml"/><Relationship Id="rId33" Type="http://schemas.openxmlformats.org/officeDocument/2006/relationships/image" Target="../media/image132.png"/><Relationship Id="rId32" Type="http://schemas.openxmlformats.org/officeDocument/2006/relationships/image" Target="../media/image131.png"/><Relationship Id="rId31" Type="http://schemas.openxmlformats.org/officeDocument/2006/relationships/image" Target="../media/image130.svg"/><Relationship Id="rId30" Type="http://schemas.openxmlformats.org/officeDocument/2006/relationships/image" Target="../media/image129.png"/><Relationship Id="rId3" Type="http://schemas.openxmlformats.org/officeDocument/2006/relationships/tags" Target="../tags/tag34.xml"/><Relationship Id="rId29" Type="http://schemas.openxmlformats.org/officeDocument/2006/relationships/tags" Target="../tags/tag52.xml"/><Relationship Id="rId28" Type="http://schemas.openxmlformats.org/officeDocument/2006/relationships/tags" Target="../tags/tag51.xml"/><Relationship Id="rId27" Type="http://schemas.openxmlformats.org/officeDocument/2006/relationships/tags" Target="../tags/tag50.xml"/><Relationship Id="rId26" Type="http://schemas.openxmlformats.org/officeDocument/2006/relationships/image" Target="../media/image128.svg"/><Relationship Id="rId25" Type="http://schemas.openxmlformats.org/officeDocument/2006/relationships/image" Target="../media/image127.png"/><Relationship Id="rId24" Type="http://schemas.openxmlformats.org/officeDocument/2006/relationships/tags" Target="../tags/tag49.xml"/><Relationship Id="rId23" Type="http://schemas.openxmlformats.org/officeDocument/2006/relationships/tags" Target="../tags/tag48.xml"/><Relationship Id="rId22" Type="http://schemas.openxmlformats.org/officeDocument/2006/relationships/tags" Target="../tags/tag47.xml"/><Relationship Id="rId21" Type="http://schemas.openxmlformats.org/officeDocument/2006/relationships/tags" Target="../tags/tag46.xml"/><Relationship Id="rId20" Type="http://schemas.openxmlformats.org/officeDocument/2006/relationships/tags" Target="../tags/tag45.xml"/><Relationship Id="rId2" Type="http://schemas.openxmlformats.org/officeDocument/2006/relationships/tags" Target="../tags/tag33.xml"/><Relationship Id="rId19" Type="http://schemas.openxmlformats.org/officeDocument/2006/relationships/image" Target="../media/image126.svg"/><Relationship Id="rId18" Type="http://schemas.openxmlformats.org/officeDocument/2006/relationships/image" Target="../media/image125.png"/><Relationship Id="rId17" Type="http://schemas.openxmlformats.org/officeDocument/2006/relationships/tags" Target="../tags/tag44.xml"/><Relationship Id="rId16" Type="http://schemas.openxmlformats.org/officeDocument/2006/relationships/tags" Target="../tags/tag43.xml"/><Relationship Id="rId15" Type="http://schemas.openxmlformats.org/officeDocument/2006/relationships/tags" Target="../tags/tag42.xml"/><Relationship Id="rId14" Type="http://schemas.openxmlformats.org/officeDocument/2006/relationships/tags" Target="../tags/tag41.xml"/><Relationship Id="rId13" Type="http://schemas.openxmlformats.org/officeDocument/2006/relationships/tags" Target="../tags/tag40.xml"/><Relationship Id="rId12" Type="http://schemas.openxmlformats.org/officeDocument/2006/relationships/image" Target="../media/image124.svg"/><Relationship Id="rId11" Type="http://schemas.openxmlformats.org/officeDocument/2006/relationships/image" Target="../media/image123.png"/><Relationship Id="rId10" Type="http://schemas.openxmlformats.org/officeDocument/2006/relationships/tags" Target="../tags/tag39.xml"/><Relationship Id="rId1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svg"/><Relationship Id="rId8" Type="http://schemas.openxmlformats.org/officeDocument/2006/relationships/image" Target="../media/image67.png"/><Relationship Id="rId7" Type="http://schemas.openxmlformats.org/officeDocument/2006/relationships/image" Target="../media/image138.svg"/><Relationship Id="rId6" Type="http://schemas.openxmlformats.org/officeDocument/2006/relationships/image" Target="../media/image137.png"/><Relationship Id="rId5" Type="http://schemas.openxmlformats.org/officeDocument/2006/relationships/image" Target="../media/image136.svg"/><Relationship Id="rId4" Type="http://schemas.openxmlformats.org/officeDocument/2006/relationships/image" Target="../media/image135.png"/><Relationship Id="rId3" Type="http://schemas.openxmlformats.org/officeDocument/2006/relationships/image" Target="../media/image134.svg"/><Relationship Id="rId2" Type="http://schemas.openxmlformats.org/officeDocument/2006/relationships/image" Target="../media/image133.png"/><Relationship Id="rId17" Type="http://schemas.openxmlformats.org/officeDocument/2006/relationships/notesSlide" Target="../notesSlides/notesSlide26.xml"/><Relationship Id="rId16" Type="http://schemas.openxmlformats.org/officeDocument/2006/relationships/slideLayout" Target="../slideLayouts/slideLayout12.xml"/><Relationship Id="rId15" Type="http://schemas.openxmlformats.org/officeDocument/2006/relationships/image" Target="../media/image144.svg"/><Relationship Id="rId14" Type="http://schemas.openxmlformats.org/officeDocument/2006/relationships/image" Target="../media/image143.png"/><Relationship Id="rId13" Type="http://schemas.openxmlformats.org/officeDocument/2006/relationships/image" Target="../media/image142.svg"/><Relationship Id="rId12" Type="http://schemas.openxmlformats.org/officeDocument/2006/relationships/image" Target="../media/image141.png"/><Relationship Id="rId11" Type="http://schemas.openxmlformats.org/officeDocument/2006/relationships/image" Target="../media/image140.svg"/><Relationship Id="rId10" Type="http://schemas.openxmlformats.org/officeDocument/2006/relationships/image" Target="../media/image139.png"/><Relationship Id="rId1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7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42.svg"/><Relationship Id="rId4" Type="http://schemas.openxmlformats.org/officeDocument/2006/relationships/image" Target="../media/image92.png"/><Relationship Id="rId3" Type="http://schemas.openxmlformats.org/officeDocument/2006/relationships/image" Target="../media/image114.svg"/><Relationship Id="rId2" Type="http://schemas.openxmlformats.org/officeDocument/2006/relationships/image" Target="../media/image113.png"/><Relationship Id="rId1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45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9.svg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svg"/><Relationship Id="rId8" Type="http://schemas.openxmlformats.org/officeDocument/2006/relationships/image" Target="../media/image21.png"/><Relationship Id="rId7" Type="http://schemas.openxmlformats.org/officeDocument/2006/relationships/image" Target="../media/image20.svg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3" Type="http://schemas.openxmlformats.org/officeDocument/2006/relationships/notesSlide" Target="../notesSlides/notesSlide5.xml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24.svg"/><Relationship Id="rId10" Type="http://schemas.openxmlformats.org/officeDocument/2006/relationships/image" Target="../media/image23.png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30.svg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svg"/><Relationship Id="rId8" Type="http://schemas.openxmlformats.org/officeDocument/2006/relationships/image" Target="../media/image37.png"/><Relationship Id="rId7" Type="http://schemas.openxmlformats.org/officeDocument/2006/relationships/image" Target="../media/image36.svg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14.png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5" Type="http://schemas.openxmlformats.org/officeDocument/2006/relationships/notesSlide" Target="../notesSlides/notesSlide8.xml"/><Relationship Id="rId24" Type="http://schemas.openxmlformats.org/officeDocument/2006/relationships/slideLayout" Target="../slideLayouts/slideLayout12.xml"/><Relationship Id="rId23" Type="http://schemas.openxmlformats.org/officeDocument/2006/relationships/image" Target="../media/image42.svg"/><Relationship Id="rId22" Type="http://schemas.openxmlformats.org/officeDocument/2006/relationships/image" Target="../media/image41.png"/><Relationship Id="rId21" Type="http://schemas.openxmlformats.org/officeDocument/2006/relationships/tags" Target="../tags/tag16.xml"/><Relationship Id="rId20" Type="http://schemas.openxmlformats.org/officeDocument/2006/relationships/tags" Target="../tags/tag15.xml"/><Relationship Id="rId2" Type="http://schemas.openxmlformats.org/officeDocument/2006/relationships/tags" Target="../tags/tag1.xml"/><Relationship Id="rId19" Type="http://schemas.openxmlformats.org/officeDocument/2006/relationships/tags" Target="../tags/tag14.xml"/><Relationship Id="rId18" Type="http://schemas.openxmlformats.org/officeDocument/2006/relationships/tags" Target="../tags/tag13.xml"/><Relationship Id="rId17" Type="http://schemas.openxmlformats.org/officeDocument/2006/relationships/tags" Target="../tags/tag12.xml"/><Relationship Id="rId16" Type="http://schemas.openxmlformats.org/officeDocument/2006/relationships/image" Target="../media/image32.svg"/><Relationship Id="rId15" Type="http://schemas.openxmlformats.org/officeDocument/2006/relationships/image" Target="../media/image31.png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50.svg"/><Relationship Id="rId8" Type="http://schemas.openxmlformats.org/officeDocument/2006/relationships/image" Target="../media/image49.png"/><Relationship Id="rId7" Type="http://schemas.openxmlformats.org/officeDocument/2006/relationships/image" Target="../media/image48.svg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1" Type="http://schemas.openxmlformats.org/officeDocument/2006/relationships/notesSlide" Target="../notesSlides/notesSlide9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8890000" cy="6858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0A192F">
                  <a:alpha val="70000"/>
                </a:srgbClr>
              </a:gs>
              <a:gs pos="100000">
                <a:srgbClr val="0A192F">
                  <a:alpha val="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1016000" y="2286000"/>
            <a:ext cx="1016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5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扣哒世界</a:t>
            </a:r>
            <a:r>
              <a:rPr lang="en-US" sz="5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编程竞技场 · 苔原塔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1016000" y="3683000"/>
            <a:ext cx="762000" cy="508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3937000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Tundra Tower Arena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016000" y="5080000"/>
            <a:ext cx="6350000" cy="1016000"/>
          </a:xfrm>
          <a:prstGeom prst="roundRect">
            <a:avLst>
              <a:gd name="adj" fmla="val 0"/>
            </a:avLst>
          </a:prstGeom>
          <a:solidFill>
            <a:srgbClr val="38BDF8">
              <a:alpha val="15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1270000" y="5207000"/>
            <a:ext cx="584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守护基地，比对手活得更久！在冰雪苔原之上，用代码构筑防线，开启这场极致的策略对抗。</a:t>
            </a:r>
            <a:endParaRPr lang="en-US" sz="1100"/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11013440" y="146685"/>
            <a:ext cx="1038225" cy="32893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领土与建造 - 坐标镜像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4092">
            <a:off x="762004" y="1390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38BDF8">
                <a:alpha val="4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" name="AutoShape 5"/>
          <p:cNvSpPr/>
          <p:nvPr/>
        </p:nvSpPr>
        <p:spPr>
          <a:xfrm>
            <a:off x="762000" y="1905000"/>
            <a:ext cx="3429000" cy="3556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159000"/>
            <a:ext cx="508000" cy="5080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651000" y="2159000"/>
            <a:ext cx="228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自动镜像机制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14946">
            <a:off x="1016014" y="2914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16000" y="3175000"/>
            <a:ext cx="2921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当以蓝队身份对战时，系统会自动将代码中的 x 坐标进行水平镜像翻转。这一机制从底层统一了红队与蓝队的视角逻辑，无需人工干预。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381500" y="1905000"/>
            <a:ext cx="3429000" cy="3556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35500" y="2159000"/>
            <a:ext cx="508000" cy="5080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270500" y="2159000"/>
            <a:ext cx="228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极简开发体验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14946">
            <a:off x="4635514" y="2914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4635500" y="3175000"/>
            <a:ext cx="2921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开发者只需以红队视角编写一套核心逻辑，无需为蓝队单独适配代码。无论比赛时被分配到哪个阵营，代码都能无缝运行，让精力聚焦于策略本身。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001000" y="1905000"/>
            <a:ext cx="3429000" cy="3556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55000" y="2159000"/>
            <a:ext cx="508000" cy="5080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8890000" y="2159000"/>
            <a:ext cx="228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直观场景示例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-14946">
            <a:off x="8255014" y="2914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8255000" y="3175000"/>
            <a:ext cx="2921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假设地图宽度为100，你为红队在 x=10 的位置建塔。当切换至蓝队时，系统会自动计算并在 x=90 的对称位置完成建造，完美复刻你的布局意图。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62000" y="5778500"/>
            <a:ext cx="10668000" cy="762000"/>
          </a:xfrm>
          <a:prstGeom prst="roundRect">
            <a:avLst>
              <a:gd name="adj" fmla="val 0"/>
            </a:avLst>
          </a:prstGeom>
          <a:solidFill>
            <a:srgbClr val="38BDF8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1016000" y="5905500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核心价值：</a:t>
            </a:r>
            <a:r>
              <a:rPr lang="en-US" sz="15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通过坐标镜像消除了阵营视角差异，实现了“一次编写，随处运行”的高效开发模式，极大降低了多阵营适配的复杂度。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四种防御塔 - 通用规则与伤害公式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38BDF8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3429000" cy="4318000"/>
          </a:xfrm>
          <a:prstGeom prst="roundRect">
            <a:avLst>
              <a:gd name="adj" fmla="val 0"/>
            </a:avLst>
          </a:prstGeom>
          <a:solidFill>
            <a:srgbClr val="EFF6FF">
              <a:alpha val="8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1590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24000" y="2159000"/>
            <a:ext cx="2413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核心通用规则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14946">
            <a:off x="1016014" y="2787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16000" y="30480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所有防御塔的建造与单次升级成本统一为</a:t>
            </a:r>
            <a:r>
              <a:rPr lang="en-US" sz="18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25 法力</a:t>
            </a: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，无额外资源消耗，便于前期规划。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1016000" y="4572000"/>
            <a:ext cx="2921000" cy="1270000"/>
          </a:xfrm>
          <a:prstGeom prst="roundRect">
            <a:avLst>
              <a:gd name="adj" fmla="val 0"/>
            </a:avLst>
          </a:prstGeom>
          <a:solidFill>
            <a:srgbClr val="334155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1143000" y="4699000"/>
            <a:ext cx="266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34155"/>
                </a:solidFill>
                <a:latin typeface="Roboto Mono"/>
                <a:ea typeface="Roboto Mono"/>
                <a:cs typeface="Roboto Mono"/>
                <a:sym typeface="Roboto Mono"/>
              </a:rPr>
              <a:t># 动态获取塔参数示例</a:t>
            </a:r>
            <a:br>
              <a:rPr lang="en-US" sz="1200" b="0" i="0" u="none" strike="noStrike">
                <a:solidFill>
                  <a:srgbClr val="1F2329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-US" sz="1200" b="0" i="0" u="none" strike="noStrike">
                <a:solidFill>
                  <a:srgbClr val="475569"/>
                </a:solidFill>
                <a:latin typeface="Roboto Mono"/>
                <a:ea typeface="Roboto Mono"/>
                <a:cs typeface="Roboto Mono"/>
                <a:sym typeface="Roboto Mono"/>
              </a:rPr>
              <a:t>hero.availableTowerTypes</a:t>
            </a:r>
            <a:br>
              <a:rPr lang="en-US" sz="1200" b="0" i="0" u="none" strike="noStrike">
                <a:solidFill>
                  <a:srgbClr val="1F2329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-US" sz="1200" b="0" i="0" u="none" strike="noStrike">
                <a:solidFill>
                  <a:srgbClr val="475569"/>
                </a:solidFill>
                <a:latin typeface="Roboto Mono"/>
                <a:ea typeface="Roboto Mono"/>
                <a:cs typeface="Roboto Mono"/>
                <a:sym typeface="Roboto Mono"/>
              </a:rPr>
              <a:t>hero.getTowerParameters('archer')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445000" y="1905000"/>
            <a:ext cx="3429000" cy="4318000"/>
          </a:xfrm>
          <a:prstGeom prst="roundRect">
            <a:avLst>
              <a:gd name="adj" fmla="val 0"/>
            </a:avLst>
          </a:prstGeom>
          <a:solidFill>
            <a:srgbClr val="EFF6FF">
              <a:alpha val="8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99000" y="21590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5207000" y="2159000"/>
            <a:ext cx="2413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伤害成长公式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14946">
            <a:off x="4699014" y="2787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4699000" y="3048000"/>
            <a:ext cx="2921000" cy="1143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4826000" y="3175000"/>
            <a:ext cx="266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8BDF8"/>
                </a:solidFill>
                <a:latin typeface="Roboto Mono"/>
                <a:ea typeface="Roboto Mono"/>
                <a:cs typeface="Roboto Mono"/>
                <a:sym typeface="Roboto Mono"/>
              </a:rPr>
              <a:t>D = ROUND(B * (1 + LOG(1.55, L)))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其中 D=最终伤害，B=基础伤害，L=塔等级，函数确保伤害随等级对数增长。</a:t>
            </a:r>
            <a:endParaRPr lang="en-US" sz="12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4699000" y="4572000"/>
            <a:ext cx="292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对数函数的特性决定了，等级越高，单位等级提升带来的伤害增幅越稳定，不会出现后期收益断崖式下跌的情况。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001000" y="1905000"/>
            <a:ext cx="3429000" cy="4318000"/>
          </a:xfrm>
          <a:prstGeom prst="roundRect">
            <a:avLst>
              <a:gd name="adj" fmla="val 0"/>
            </a:avLst>
          </a:prstGeom>
          <a:solidFill>
            <a:srgbClr val="EFF6FF">
              <a:alpha val="8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55000" y="2159000"/>
            <a:ext cx="406400" cy="4064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8763000" y="2159000"/>
            <a:ext cx="2413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最优战略决策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14946">
            <a:off x="8255014" y="2787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8255000" y="30480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将有限的法力资源集中投入到单座防御塔的升级中，其输出效率远高于分散建造多座1级塔。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8255000" y="4445000"/>
            <a:ext cx="2921000" cy="1397000"/>
          </a:xfrm>
          <a:prstGeom prst="roundRect">
            <a:avLst>
              <a:gd name="adj" fmla="val 0"/>
            </a:avLst>
          </a:prstGeom>
          <a:solidFill>
            <a:srgbClr val="38BDF8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8382000" y="4572000"/>
            <a:ext cx="2667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结论：</a:t>
            </a: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优先升级关键路径上的防御塔，形成火力点，是通关的核心策略。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四种防御塔 - 弓箭手塔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5207000"/>
            <a:ext cx="406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卡通风格的弓箭手塔形象，造型小巧灵动，是游戏前期最容易部署的防御单位，适合快速构建防线。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5390177">
            <a:off x="3238500" y="3994159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5842000" y="1778000"/>
            <a:ext cx="558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🏹 弓箭手塔 (Archer) — 防线的基石火力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5842000" y="2540000"/>
            <a:ext cx="558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射速最快、性价比极高的基础防御塔。它是早期清理大量弱小地面小怪（如Munchkin）的绝佳选择，同时具备对空能力，能有效兼顾空中与地面威胁，是构筑稳固防线的核心基石。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5842000" y="4064000"/>
            <a:ext cx="27305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69000" y="4191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6413500" y="41656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极速射速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攻击冷却仅0.5秒，出手频率全场最快，持续输出能力极强。</a:t>
            </a:r>
            <a:endParaRPr lang="en-US" sz="13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699500" y="4064000"/>
            <a:ext cx="27305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26500" y="41910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9271000" y="41656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均衡的攻防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基础伤害12点，攻击范围22格，兼顾了射程与单体伤害。</a:t>
            </a:r>
            <a:endParaRPr lang="en-US" sz="13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5842000" y="5334000"/>
            <a:ext cx="5588000" cy="1016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55245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6413500" y="5435600"/>
            <a:ext cx="4889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全空域覆盖与成长潜力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完美兼容对空作战，无视野盲区。每次升级可增加1格攻击范围，随着等级提升，控场面积将大幅扩大。</a:t>
            </a:r>
            <a:endParaRPr lang="en-US" sz="13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8" name="图片 17" descr="archer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0680" y="1741805"/>
            <a:ext cx="2327275" cy="340169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四种防御塔 - 法师塔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5080000"/>
            <a:ext cx="431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石质塔身镶嵌着巨大的蓝色水晶，能引导冰霜能量进行穿透攻击，是抵御空中入侵的最强防线。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5390708">
            <a:off x="3238500" y="3994159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5969000" y="1651000"/>
            <a:ext cx="546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🔮 法师塔 (Mage) - 防空主力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5969000" y="2540000"/>
            <a:ext cx="5461000" cy="1397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5969000" y="2540000"/>
            <a:ext cx="76200" cy="13970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6223000" y="2667000"/>
            <a:ext cx="4953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法师塔是名副其实的</a:t>
            </a:r>
            <a:r>
              <a:rPr lang="en-US" sz="15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“天空克星”</a:t>
            </a:r>
            <a:r>
              <a:rPr lang="en-US" sz="15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，对飞行怪物造成</a:t>
            </a:r>
            <a:r>
              <a:rPr lang="en-US" sz="18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 倍伤害</a:t>
            </a:r>
            <a:r>
              <a:rPr lang="en-US" sz="15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！面对 orb、bird、rider 等空中单位，它是构筑防空体系的绝对核心。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969000" y="4318000"/>
            <a:ext cx="2603500" cy="889000"/>
          </a:xfrm>
          <a:prstGeom prst="roundRect">
            <a:avLst>
              <a:gd name="adj" fmla="val 0"/>
            </a:avLst>
          </a:prstGeom>
          <a:solidFill>
            <a:srgbClr val="F1F5F9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0" y="44831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6540500" y="4419600"/>
            <a:ext cx="1905000" cy="685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攻击范围 (射程最远)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30</a:t>
            </a:r>
            <a:endParaRPr lang="en-US" sz="1800" b="1" i="0" u="none" strike="noStrike">
              <a:solidFill>
                <a:srgbClr val="3341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5969000" y="5461000"/>
            <a:ext cx="2603500" cy="889000"/>
          </a:xfrm>
          <a:prstGeom prst="roundRect">
            <a:avLst>
              <a:gd name="adj" fmla="val 0"/>
            </a:avLst>
          </a:prstGeom>
          <a:solidFill>
            <a:srgbClr val="F1F5F9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56261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6540500" y="5562600"/>
            <a:ext cx="1905000" cy="685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基础攻击伤害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7</a:t>
            </a:r>
            <a:endParaRPr lang="en-US" sz="1800" b="1" i="0" u="none" strike="noStrike">
              <a:solidFill>
                <a:srgbClr val="3341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8826500" y="4318000"/>
            <a:ext cx="2603500" cy="889000"/>
          </a:xfrm>
          <a:prstGeom prst="roundRect">
            <a:avLst>
              <a:gd name="adj" fmla="val 0"/>
            </a:avLst>
          </a:prstGeom>
          <a:solidFill>
            <a:srgbClr val="F1F5F9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53500" y="44831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9398000" y="4419600"/>
            <a:ext cx="1905000" cy="685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攻击冷却时间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</a:t>
            </a:r>
            <a:endParaRPr lang="en-US" sz="1800" b="1" i="0" u="none" strike="noStrike">
              <a:solidFill>
                <a:srgbClr val="3341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8826500" y="5461000"/>
            <a:ext cx="2603500" cy="889000"/>
          </a:xfrm>
          <a:prstGeom prst="roundRect">
            <a:avLst>
              <a:gd name="adj" fmla="val 0"/>
            </a:avLst>
          </a:prstGeom>
          <a:solidFill>
            <a:srgbClr val="F1F5F9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53500" y="5626100"/>
            <a:ext cx="304800" cy="3048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9398000" y="5562600"/>
            <a:ext cx="1905000" cy="685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升级核心加成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攻击范围 +1/级</a:t>
            </a:r>
            <a:endParaRPr lang="en-US" sz="1600" b="1" i="0" u="none" strike="noStrike">
              <a:solidFill>
                <a:srgbClr val="3341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3" name="图片 22" descr="mage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27175" y="1616075"/>
            <a:ext cx="2788285" cy="34639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四种防御塔 - 加农炮塔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5080000"/>
            <a:ext cx="355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CodeCombat 游戏内加农炮塔的实战部署视角。其粗壮的炮管和高爆弹药设计，在画面中极具辨识度，是对抗地面集群敌人的核心火力点。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5390708">
            <a:off x="2476500" y="3994159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5207000" y="1651000"/>
            <a:ext cx="6223000" cy="1143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5207000" y="1651000"/>
            <a:ext cx="76200" cy="11430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5461000" y="1752600"/>
            <a:ext cx="5842000" cy="939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AOE 范围清场专家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加农炮塔是慢速高伤的防御单位，虽然攻击间隔较长，但凭借高额的单发伤害和大范围爆炸效果，能一次性撕碎扎堆的地面怪物，是关卡中处理密集敌人的关键角色。</a:t>
            </a:r>
            <a:endParaRPr lang="en-US" sz="14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5207000" y="3175000"/>
            <a:ext cx="6223000" cy="1016000"/>
          </a:xfrm>
          <a:prstGeom prst="roundRect">
            <a:avLst>
              <a:gd name="adj" fmla="val 0"/>
            </a:avLst>
          </a:prstGeom>
          <a:solidFill>
            <a:srgbClr val="FB923C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4000" y="33020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778500" y="3276600"/>
            <a:ext cx="5524500" cy="812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C241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致命短板：无法对空！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飞行怪物会直接无视加农炮的炮击。务必配合对空防御塔（如箭塔）协同部署，或使用技能将怪物聚团后优先清理地面目标。</a:t>
            </a:r>
            <a:endParaRPr lang="en-US" sz="13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207000" y="4572000"/>
            <a:ext cx="1981200" cy="1270000"/>
          </a:xfrm>
          <a:prstGeom prst="roundRect">
            <a:avLst>
              <a:gd name="adj" fmla="val 0"/>
            </a:avLst>
          </a:prstGeom>
          <a:solidFill>
            <a:srgbClr val="F1F5F9">
              <a:alpha val="80000"/>
            </a:srgbClr>
          </a:solidFill>
          <a:ln w="12700" cap="flat" cmpd="sng">
            <a:solidFill>
              <a:srgbClr val="38BDF8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34000" y="4699000"/>
            <a:ext cx="254000" cy="2540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5715000" y="4673600"/>
            <a:ext cx="1397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攻击冷却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25277">
            <a:off x="5334023" y="5073650"/>
            <a:ext cx="172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5334000" y="5207000"/>
            <a:ext cx="17272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1.5s (较慢)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100" b="0" i="0" u="none" strike="noStrike">
                <a:solidFill>
                  <a:srgbClr val="94A3B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蓄力攻击，间隔较长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315200" y="4572000"/>
            <a:ext cx="1981200" cy="1270000"/>
          </a:xfrm>
          <a:prstGeom prst="roundRect">
            <a:avLst>
              <a:gd name="adj" fmla="val 0"/>
            </a:avLst>
          </a:prstGeom>
          <a:solidFill>
            <a:srgbClr val="F1F5F9">
              <a:alpha val="80000"/>
            </a:srgbClr>
          </a:solidFill>
          <a:ln w="12700" cap="flat" cmpd="sng">
            <a:solidFill>
              <a:srgbClr val="38BDF8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42200" y="4699000"/>
            <a:ext cx="254000" cy="2540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7823200" y="4673600"/>
            <a:ext cx="1397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攻击伤害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25277">
            <a:off x="7442223" y="5073650"/>
            <a:ext cx="172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7442200" y="5207000"/>
            <a:ext cx="17272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15 (单发最高)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100" b="0" i="0" u="none" strike="noStrike">
                <a:solidFill>
                  <a:srgbClr val="94A3B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单体伤害的绝对天花板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9423400" y="4572000"/>
            <a:ext cx="2006600" cy="1270000"/>
          </a:xfrm>
          <a:prstGeom prst="roundRect">
            <a:avLst>
              <a:gd name="adj" fmla="val 0"/>
            </a:avLst>
          </a:prstGeom>
          <a:solidFill>
            <a:srgbClr val="F1F5F9">
              <a:alpha val="80000"/>
            </a:srgbClr>
          </a:solidFill>
          <a:ln w="12700" cap="flat" cmpd="sng">
            <a:solidFill>
              <a:srgbClr val="38BDF8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50400" y="4699000"/>
            <a:ext cx="254000" cy="2540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9931400" y="4673600"/>
            <a:ext cx="1397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升级核心</a:t>
            </a:r>
            <a:endParaRPr lang="en-US" sz="1100"/>
          </a:p>
        </p:txBody>
      </p:sp>
      <p:cxnSp>
        <p:nvCxnSpPr>
          <p:cNvPr id="26" name="Connector 26"/>
          <p:cNvCxnSpPr/>
          <p:nvPr/>
        </p:nvCxnSpPr>
        <p:spPr>
          <a:xfrm rot="-24910">
            <a:off x="9550423" y="5073650"/>
            <a:ext cx="17526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" name="AutoShape 27"/>
          <p:cNvSpPr/>
          <p:nvPr/>
        </p:nvSpPr>
        <p:spPr>
          <a:xfrm>
            <a:off x="9550400" y="5207000"/>
            <a:ext cx="17526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爆炸范围 +0.5/级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100" b="0" i="0" u="none" strike="noStrike">
                <a:solidFill>
                  <a:srgbClr val="94A3B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持续强化AOE覆盖能力</a:t>
            </a:r>
            <a:endParaRPr lang="en-US" sz="1100"/>
          </a:p>
        </p:txBody>
      </p:sp>
      <p:pic>
        <p:nvPicPr>
          <p:cNvPr id="28" name="图片 27" descr="cannon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58875" y="1398905"/>
            <a:ext cx="3159125" cy="32988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四种防御塔 - 冰霜塔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5334000"/>
            <a:ext cx="355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由致密冰晶构建的防御塔，散发着刺骨寒意，是阵地防御中不可或缺的“节奏控制器”。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5390450">
            <a:off x="2540000" y="4057659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5207000" y="1778000"/>
            <a:ext cx="6223000" cy="1524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5207000" y="1778000"/>
            <a:ext cx="76200" cy="15240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5461000" y="1905000"/>
            <a:ext cx="571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❄️ 辅助核心：不以伤害论英雄，唯以控制定乾坤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461000" y="2413000"/>
            <a:ext cx="584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冰霜塔的核心价值在于为防线争取时间。它能将周围怪物的移动速度大幅降低，把敌人“冻”在原地，让输出型防御塔的火力得到最大化发挥，是咽喉要道的最佳守护者。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207000" y="3683000"/>
            <a:ext cx="29845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38BDF8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7500" y="38735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5842000" y="3835400"/>
            <a:ext cx="2159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极致减速控制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397500" y="43180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减速系数低至 0.5（速度减半），持续2秒；每升一级减速系数额外降低0.0125。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445500" y="3683000"/>
            <a:ext cx="29845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38BDF8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36000" y="38735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9080500" y="3835400"/>
            <a:ext cx="2159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基础属性与限制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636000" y="43180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攻击伤害仅5点，射程12格（短），但支持对空攻击，可覆盖全类型敌人。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5207000" y="5143500"/>
            <a:ext cx="6223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38BDF8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97500" y="5334000"/>
            <a:ext cx="304800" cy="3048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5842000" y="5270500"/>
            <a:ext cx="5397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战略部署建议：</a:t>
            </a: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应部署在怪物行进路线的狭窄通道或拐角处，配合高伤害的单体/群体输出塔，形成“减速+集火”的完美防御组合。</a:t>
            </a:r>
            <a:endParaRPr lang="en-US" sz="1100"/>
          </a:p>
        </p:txBody>
      </p:sp>
      <p:pic>
        <p:nvPicPr>
          <p:cNvPr id="22" name="图片 21" descr="frost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7200" y="1716405"/>
            <a:ext cx="1985645" cy="342709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特殊技能 - 掌控战场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除了建塔，你还能用</a:t>
            </a:r>
            <a:r>
              <a:rPr lang="en-US" sz="15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hero.special('技能名', x, y)</a:t>
            </a:r>
            <a:r>
              <a:rPr lang="en-US" sz="15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在指定坐标释放特殊技能，直接操控怪物的位置与空间形态，通过引力、斥力、爆发与传送构建出变幻莫测的战场节奏。</a:t>
            </a:r>
            <a:endParaRPr lang="en-US" sz="1100"/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762000" y="2667000"/>
            <a:ext cx="5270500" cy="1460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>
            <p:custDataLst>
              <p:tags r:id="rId3"/>
            </p:custDataLst>
          </p:nvPr>
        </p:nvSpPr>
        <p:spPr>
          <a:xfrm>
            <a:off x="1651000" y="2819400"/>
            <a:ext cx="4191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pull · 引力聚怪</a:t>
            </a:r>
            <a:endParaRPr lang="en-US" sz="1100"/>
          </a:p>
        </p:txBody>
      </p:sp>
      <p:cxnSp>
        <p:nvCxnSpPr>
          <p:cNvPr id="8" name="Connector 8"/>
          <p:cNvCxnSpPr/>
          <p:nvPr>
            <p:custDataLst>
              <p:tags r:id="rId4"/>
            </p:custDataLst>
          </p:nvPr>
        </p:nvCxnSpPr>
        <p:spPr>
          <a:xfrm rot="-10577">
            <a:off x="1651010" y="3270250"/>
            <a:ext cx="4127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>
            <p:custDataLst>
              <p:tags r:id="rId5"/>
            </p:custDataLst>
          </p:nvPr>
        </p:nvSpPr>
        <p:spPr>
          <a:xfrm>
            <a:off x="1651000" y="3365500"/>
            <a:ext cx="419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制造强力引力井，将范围内的怪物向内快速吸聚。这是搭配加农炮等范围伤害塔的核心连招，能最大化单次攻击的清场效率。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6"/>
            </p:custDataLst>
          </p:nvPr>
        </p:nvSpPr>
        <p:spPr>
          <a:xfrm>
            <a:off x="6286500" y="2667000"/>
            <a:ext cx="5270500" cy="1460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>
            <p:custDataLst>
              <p:tags r:id="rId7"/>
            </p:custDataLst>
          </p:nvPr>
        </p:nvSpPr>
        <p:spPr>
          <a:xfrm>
            <a:off x="7175500" y="2819400"/>
            <a:ext cx="4191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push · 斥力驱散</a:t>
            </a:r>
            <a:endParaRPr lang="en-US" sz="1100"/>
          </a:p>
        </p:txBody>
      </p:sp>
      <p:cxnSp>
        <p:nvCxnSpPr>
          <p:cNvPr id="13" name="Connector 13"/>
          <p:cNvCxnSpPr/>
          <p:nvPr>
            <p:custDataLst>
              <p:tags r:id="rId8"/>
            </p:custDataLst>
          </p:nvPr>
        </p:nvCxnSpPr>
        <p:spPr>
          <a:xfrm rot="-10577">
            <a:off x="7175510" y="3270250"/>
            <a:ext cx="4127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>
            <p:custDataLst>
              <p:tags r:id="rId9"/>
            </p:custDataLst>
          </p:nvPr>
        </p:nvSpPr>
        <p:spPr>
          <a:xfrm>
            <a:off x="7175500" y="3365500"/>
            <a:ext cx="419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持续生成向外的斥力场，将靠近的怪物不断推开。可用于临时阻挡怪物推进，保护关键防御塔，或拖延其到达终点的时间窗口。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0"/>
            </p:custDataLst>
          </p:nvPr>
        </p:nvSpPr>
        <p:spPr>
          <a:xfrm>
            <a:off x="762000" y="4381500"/>
            <a:ext cx="5270500" cy="1460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>
            <p:custDataLst>
              <p:tags r:id="rId11"/>
            </p:custDataLst>
          </p:nvPr>
        </p:nvSpPr>
        <p:spPr>
          <a:xfrm>
            <a:off x="1651000" y="4533900"/>
            <a:ext cx="4191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burst · 爆发震退</a:t>
            </a:r>
            <a:endParaRPr lang="en-US" sz="1100"/>
          </a:p>
        </p:txBody>
      </p:sp>
      <p:cxnSp>
        <p:nvCxnSpPr>
          <p:cNvPr id="18" name="Connector 18"/>
          <p:cNvCxnSpPr/>
          <p:nvPr>
            <p:custDataLst>
              <p:tags r:id="rId12"/>
            </p:custDataLst>
          </p:nvPr>
        </p:nvCxnSpPr>
        <p:spPr>
          <a:xfrm rot="-10577">
            <a:off x="1651010" y="4984750"/>
            <a:ext cx="4127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>
            <p:custDataLst>
              <p:tags r:id="rId13"/>
            </p:custDataLst>
          </p:nvPr>
        </p:nvSpPr>
        <p:spPr>
          <a:xfrm>
            <a:off x="1651000" y="5080000"/>
            <a:ext cx="419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短促而猛烈的一次性斥力爆发，瞬间将怪物炸飞至远处。这是应对漏怪、紧急保命的神技，能有效化解防线濒临崩溃的危机。</a:t>
            </a:r>
            <a:endParaRPr lang="en-US" sz="1100"/>
          </a:p>
        </p:txBody>
      </p:sp>
      <p:sp>
        <p:nvSpPr>
          <p:cNvPr id="20" name="AutoShape 20"/>
          <p:cNvSpPr/>
          <p:nvPr>
            <p:custDataLst>
              <p:tags r:id="rId14"/>
            </p:custDataLst>
          </p:nvPr>
        </p:nvSpPr>
        <p:spPr>
          <a:xfrm>
            <a:off x="6286500" y="4381500"/>
            <a:ext cx="5270500" cy="1460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>
            <p:custDataLst>
              <p:tags r:id="rId15"/>
            </p:custDataLst>
          </p:nvPr>
        </p:nvSpPr>
        <p:spPr>
          <a:xfrm>
            <a:off x="7175500" y="4533900"/>
            <a:ext cx="4191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teleport · 空间传送</a:t>
            </a:r>
            <a:endParaRPr lang="en-US" sz="1100"/>
          </a:p>
        </p:txBody>
      </p:sp>
      <p:cxnSp>
        <p:nvCxnSpPr>
          <p:cNvPr id="23" name="Connector 23"/>
          <p:cNvCxnSpPr/>
          <p:nvPr>
            <p:custDataLst>
              <p:tags r:id="rId16"/>
            </p:custDataLst>
          </p:nvPr>
        </p:nvCxnSpPr>
        <p:spPr>
          <a:xfrm rot="-10577">
            <a:off x="7175510" y="4984750"/>
            <a:ext cx="4127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AutoShape 24"/>
          <p:cNvSpPr/>
          <p:nvPr>
            <p:custDataLst>
              <p:tags r:id="rId17"/>
            </p:custDataLst>
          </p:nvPr>
        </p:nvSpPr>
        <p:spPr>
          <a:xfrm>
            <a:off x="7175500" y="5080000"/>
            <a:ext cx="419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无视距离将指定区域的怪物传送到对手基地的方向，把战场麻烦直接转移给敌方。这是打乱对方防线布局的高阶战术奇招。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762000" y="6070600"/>
            <a:ext cx="10795000" cy="584200"/>
          </a:xfrm>
          <a:prstGeom prst="roundRect">
            <a:avLst>
              <a:gd name="adj" fmla="val 0"/>
            </a:avLst>
          </a:prstGeom>
          <a:solidFill>
            <a:srgbClr val="38BDF8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52500" y="6235700"/>
            <a:ext cx="254000" cy="2540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1397000" y="6210300"/>
            <a:ext cx="952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核心优势：所有 special 特殊技能完全</a:t>
            </a:r>
            <a:r>
              <a:rPr lang="en-US" sz="14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不消耗法力</a:t>
            </a:r>
            <a:r>
              <a:rPr lang="en-US" sz="14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，拥有独立冷却时间，是每位玩家的免费战术王牌！</a:t>
            </a:r>
            <a:endParaRPr lang="en-US" sz="1100"/>
          </a:p>
        </p:txBody>
      </p:sp>
      <p:pic>
        <p:nvPicPr>
          <p:cNvPr id="28" name="图片 27" descr="pull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9445" y="2819400"/>
            <a:ext cx="1011555" cy="745490"/>
          </a:xfrm>
          <a:prstGeom prst="rect">
            <a:avLst/>
          </a:prstGeom>
        </p:spPr>
      </p:pic>
      <p:pic>
        <p:nvPicPr>
          <p:cNvPr id="29" name="图片 28" descr="push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16015" y="2819400"/>
            <a:ext cx="1011555" cy="745490"/>
          </a:xfrm>
          <a:prstGeom prst="rect">
            <a:avLst/>
          </a:prstGeom>
        </p:spPr>
      </p:pic>
      <p:pic>
        <p:nvPicPr>
          <p:cNvPr id="30" name="图片 29" descr="burst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9445" y="4460875"/>
            <a:ext cx="1011555" cy="745490"/>
          </a:xfrm>
          <a:prstGeom prst="rect">
            <a:avLst/>
          </a:prstGeom>
        </p:spPr>
      </p:pic>
      <p:pic>
        <p:nvPicPr>
          <p:cNvPr id="31" name="图片 30" descr="teleport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134100" y="4721225"/>
            <a:ext cx="1041400" cy="67754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特殊技能 - 参数与冷却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70500" cy="1524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18415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24000" y="18415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cooldown (施法时间)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8929">
            <a:off x="952508" y="2343150"/>
            <a:ext cx="488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952500" y="2413000"/>
            <a:ext cx="4889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施放该技能时，英雄会被“锁住”，在此期间无法进行移动、攻击或释放其他技能的硬性时长。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286500" y="1651000"/>
            <a:ext cx="5270500" cy="1524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18415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7048500" y="18415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specificCooldown (专属冷却)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8929">
            <a:off x="6477008" y="2343150"/>
            <a:ext cx="488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6477000" y="2413000"/>
            <a:ext cx="4889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同一种技能两次成功释放之间必须等待的时间间隔，决定了该技能在单位时间内的最高使用频率。</a:t>
            </a:r>
            <a:endParaRPr lang="en-US" sz="1100"/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762000" y="3556000"/>
          <a:ext cx="11176000" cy="18796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032000"/>
                <a:gridCol w="1778000"/>
                <a:gridCol w="1778000"/>
                <a:gridCol w="1778000"/>
                <a:gridCol w="1905000"/>
                <a:gridCol w="1905000"/>
              </a:tblGrid>
              <a:tr h="508000"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34155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技能 Skill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8BDF8">
                        <a:alpha val="2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34155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力量 Force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8BDF8">
                        <a:alpha val="2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34155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范围 Range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8BDF8">
                        <a:alpha val="2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34155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持续 Duration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8BDF8">
                        <a:alpha val="2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34155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Cooldown (s)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8BDF8">
                        <a:alpha val="2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34155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Spec. Cooldown (s)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8BDF8">
                        <a:alpha val="25000"/>
                      </a:srgbClr>
                    </a:solidFill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7556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"push" (推)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7556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-3000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7556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20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7556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3.0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7556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0.4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7556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5.0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7556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"pull" (拉)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7556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3000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7556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20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7556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3.0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7556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0.4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7556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5.0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7556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"burst" (爆发)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7556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-100,000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7556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20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7556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0.2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7556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0.4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EA580C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3.0 (最快)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" name="AutoShape 15"/>
          <p:cNvSpPr/>
          <p:nvPr/>
        </p:nvSpPr>
        <p:spPr>
          <a:xfrm>
            <a:off x="762000" y="5588000"/>
            <a:ext cx="10795000" cy="889000"/>
          </a:xfrm>
          <a:prstGeom prst="roundRect">
            <a:avLst>
              <a:gd name="adj" fmla="val 0"/>
            </a:avLst>
          </a:prstGeom>
          <a:solidFill>
            <a:srgbClr val="38BDF8">
              <a:alpha val="15000"/>
            </a:srgbClr>
          </a:solidFill>
          <a:ln w="12700" cap="flat" cmpd="sng">
            <a:solidFill>
              <a:srgbClr val="38BDF8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500" y="5854700"/>
            <a:ext cx="355600" cy="3556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1524000" y="5715000"/>
            <a:ext cx="914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实战技巧：四种技能拥有独立的专属冷却且不消耗法力值。战斗中要摒弃单一技能依赖，学会</a:t>
            </a:r>
            <a:r>
              <a:rPr lang="en-US" sz="1400" b="1" i="0" u="none" strike="noStrike">
                <a:solidFill>
                  <a:srgbClr val="EA58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勤用、循环轮转使用</a:t>
            </a:r>
            <a:r>
              <a:rPr lang="en-US" sz="14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，最大化技能组合的控制与位移效益。</a:t>
            </a:r>
            <a:endParaRPr lang="en-US" sz="11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特殊技能 - 经典连招推荐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70500" cy="1714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76200" cy="1714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1841500"/>
            <a:ext cx="457200" cy="4572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651000" y="18034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🕸️ 天罗地网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9046">
            <a:off x="1016008" y="24066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16000" y="25400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先用 “pull” 技能将分散的怪物吸聚成团，紧接着释放加农炮进行范围轰炸，一次性清理大片小怪，效率极高。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286500" y="1651000"/>
            <a:ext cx="5270500" cy="1714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6286500" y="1651000"/>
            <a:ext cx="76200" cy="1714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40500" y="1841500"/>
            <a:ext cx="457200" cy="4572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7175500" y="18034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🌊 潮汐连环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9046">
            <a:off x="6540508" y="24066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6540500" y="25400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吸聚怪物后立刻衔接 “push” 技能，将怪物推回预设的火力覆盖区域，让敌人在你的攻击范围内反复承受伤害。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62000" y="3683000"/>
            <a:ext cx="5270500" cy="1714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762000" y="3683000"/>
            <a:ext cx="76200" cy="1714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3873500"/>
            <a:ext cx="457200" cy="4572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1651000" y="38354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🔮 乾坤挪移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-9046">
            <a:off x="1016008" y="44386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/>
        </p:nvSpPr>
        <p:spPr>
          <a:xfrm>
            <a:off x="1016000" y="45720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针对高血量精英怪，在其逼近基地前使用 “teleport” 将其传送回出生点，重置它的推进进度，为团队争取输出时间。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286500" y="3683000"/>
            <a:ext cx="5270500" cy="1714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286500" y="3683000"/>
            <a:ext cx="76200" cy="1714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40500" y="3873500"/>
            <a:ext cx="457200" cy="4572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7175500" y="38354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🛡️ 保命爆发</a:t>
            </a:r>
            <a:endParaRPr lang="en-US" sz="1100"/>
          </a:p>
        </p:txBody>
      </p:sp>
      <p:cxnSp>
        <p:nvCxnSpPr>
          <p:cNvPr id="26" name="Connector 26"/>
          <p:cNvCxnSpPr/>
          <p:nvPr/>
        </p:nvCxnSpPr>
        <p:spPr>
          <a:xfrm rot="-9046">
            <a:off x="6540508" y="44386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7" name="AutoShape 27"/>
          <p:cNvSpPr/>
          <p:nvPr/>
        </p:nvSpPr>
        <p:spPr>
          <a:xfrm>
            <a:off x="6540500" y="45720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当怪物冲破防线逼近基地水晶时，果断开启 “burst” 技能瞬间爆发，将敌人炸飞并击退，为基地争取宝贵的喘息和防御时间。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762000" y="5651500"/>
            <a:ext cx="10795000" cy="952500"/>
          </a:xfrm>
          <a:prstGeom prst="roundRect">
            <a:avLst>
              <a:gd name="adj" fmla="val 0"/>
            </a:avLst>
          </a:prstGeom>
          <a:solidFill>
            <a:srgbClr val="38BDF8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2500" y="5880100"/>
            <a:ext cx="406400" cy="406400"/>
          </a:xfrm>
          <a:prstGeom prst="rect">
            <a:avLst/>
          </a:prstGeom>
        </p:spPr>
      </p:pic>
      <p:sp>
        <p:nvSpPr>
          <p:cNvPr id="30" name="AutoShape 30"/>
          <p:cNvSpPr/>
          <p:nvPr/>
        </p:nvSpPr>
        <p:spPr>
          <a:xfrm>
            <a:off x="1524000" y="5740400"/>
            <a:ext cx="9842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高阶技巧：</a:t>
            </a: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利用地图机制，将怪物通过 “burst” 或 “push” 推入己方能量屏障造成额外伤害；甚至可以在敌方半场用 “pull” 把怪物引向对手的水晶基地，打对手一个措手不及！</a:t>
            </a:r>
            <a:endParaRPr lang="en-US" sz="1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 古代守卫 - 你的机动部队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5080000"/>
            <a:ext cx="381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苔原的雪人守卫是你最忠实的伙伴。它们不仅能吸引怪物仇恨，充当“活体诱饵”，更能主动出击，为防御塔创造完美的输出环境。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5390450">
            <a:off x="2794000" y="4057659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5461000" y="1778000"/>
            <a:ext cx="5969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苔原的古代守护者前来助阵——你可以直接操控两名守卫。它们能移动、攻击、使用特殊能力，还能侦察怪物的信息，是你战术体系中区别于纯塔防的关键“机动部队”。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5461000" y="3556000"/>
            <a:ext cx="28575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5461000" y="3556000"/>
            <a:ext cx="762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4200" y="37084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6096000" y="3657600"/>
            <a:ext cx="2095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免疫技能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守卫无视所有怪物的特殊技能效果，始终稳定执行战术指令，不受任何控制干扰。</a:t>
            </a:r>
            <a:endParaRPr lang="en-US" sz="12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509000" y="3556000"/>
            <a:ext cx="28575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8509000" y="3556000"/>
            <a:ext cx="762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12200" y="37084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9144000" y="3657600"/>
            <a:ext cx="2095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生命恢复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拥有极强的生存能力，每秒自动恢复15点生命值，在前线能长时间持续作战，非常耐打。</a:t>
            </a:r>
            <a:endParaRPr lang="en-US" sz="12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5461000" y="5080000"/>
            <a:ext cx="28575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5461000" y="5080000"/>
            <a:ext cx="762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64200" y="52324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096000" y="5181600"/>
            <a:ext cx="2095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死亡重生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即使在战斗中阵亡，也只需等待10秒，即可在原地满血重生，让你的防线永不间断。</a:t>
            </a:r>
            <a:endParaRPr lang="en-US" sz="12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8509000" y="5080000"/>
            <a:ext cx="28575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8509000" y="5080000"/>
            <a:ext cx="762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12200" y="5232400"/>
            <a:ext cx="304800" cy="3048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9144000" y="5181600"/>
            <a:ext cx="2095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抗远程专精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针对远程怪物有天然抗性，受到的远程伤害仅为原来的0.5倍，是对抗射手怪的最佳屏障。</a:t>
            </a:r>
            <a:endParaRPr lang="en-US" sz="12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4" name="图片 23" descr="tt-6-1_guards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95450" y="1672590"/>
            <a:ext cx="2368550" cy="30899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目录 CONTENTS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38BDF8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52705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1905000"/>
            <a:ext cx="508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952500" y="1968500"/>
            <a:ext cx="63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5347115">
            <a:off x="1365250" y="2438449"/>
            <a:ext cx="82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968500" y="1968500"/>
            <a:ext cx="3873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竞技场总览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全面解析苔原塔竞技场的核心玩法目标，详解赛前的资源准备流程与对局胜负判定的关键条件。</a:t>
            </a:r>
            <a:endParaRPr lang="en-US" sz="13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3175000"/>
            <a:ext cx="52705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762000" y="3175000"/>
            <a:ext cx="508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952500" y="3238500"/>
            <a:ext cx="63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5347115">
            <a:off x="1365250" y="3708449"/>
            <a:ext cx="82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1968500" y="3238500"/>
            <a:ext cx="3873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领土与建造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深入掌握竞技场的领土扩张规则，学习防御建筑的部署方式、等级升级路径以及策略性替换技巧。</a:t>
            </a:r>
            <a:endParaRPr lang="en-US" sz="13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762000" y="4381500"/>
            <a:ext cx="52705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62000" y="4381500"/>
            <a:ext cx="508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952500" y="4445000"/>
            <a:ext cx="63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5347115">
            <a:off x="1365250" y="4914949"/>
            <a:ext cx="82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1968500" y="4445000"/>
            <a:ext cx="3873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特殊技能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详细介绍战场中的主动特殊技能效果与关键参数，分享高胜率的技能释放时机与经典连招组合。</a:t>
            </a:r>
            <a:endParaRPr lang="en-US" sz="13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762000" y="5524500"/>
            <a:ext cx="52705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762000" y="5524500"/>
            <a:ext cx="508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952500" y="5588000"/>
            <a:ext cx="63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07</a:t>
            </a:r>
            <a:endParaRPr lang="en-US" sz="1100"/>
          </a:p>
        </p:txBody>
      </p:sp>
      <p:cxnSp>
        <p:nvCxnSpPr>
          <p:cNvPr id="23" name="Connector 23"/>
          <p:cNvCxnSpPr/>
          <p:nvPr/>
        </p:nvCxnSpPr>
        <p:spPr>
          <a:xfrm rot="5342709">
            <a:off x="1397000" y="6026203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AutoShape 24"/>
          <p:cNvSpPr/>
          <p:nvPr/>
        </p:nvSpPr>
        <p:spPr>
          <a:xfrm>
            <a:off x="1968500" y="5588000"/>
            <a:ext cx="3873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怪物图鉴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梳理各波次怪物的类型、特性与行动规律，总结针对性的防御克制方案，提前规划防御布局。</a:t>
            </a:r>
            <a:endParaRPr lang="en-US" sz="13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6477000" y="1905000"/>
            <a:ext cx="52705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6477000" y="1905000"/>
            <a:ext cx="508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27"/>
          <p:cNvSpPr/>
          <p:nvPr/>
        </p:nvSpPr>
        <p:spPr>
          <a:xfrm>
            <a:off x="6667500" y="1968500"/>
            <a:ext cx="63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cxnSp>
        <p:nvCxnSpPr>
          <p:cNvPr id="28" name="Connector 28"/>
          <p:cNvCxnSpPr/>
          <p:nvPr/>
        </p:nvCxnSpPr>
        <p:spPr>
          <a:xfrm rot="5347115">
            <a:off x="7080250" y="2438449"/>
            <a:ext cx="82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" name="AutoShape 29"/>
          <p:cNvSpPr/>
          <p:nvPr/>
        </p:nvSpPr>
        <p:spPr>
          <a:xfrm>
            <a:off x="7683500" y="1968500"/>
            <a:ext cx="3873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法力系统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剖析法力在对局中的核心作用，讲解自然恢复、建筑产出等多种法力获取途径与资源管理要点。</a:t>
            </a:r>
            <a:endParaRPr lang="en-US" sz="13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0" name="AutoShape 30"/>
          <p:cNvSpPr/>
          <p:nvPr/>
        </p:nvSpPr>
        <p:spPr>
          <a:xfrm>
            <a:off x="6477000" y="3175000"/>
            <a:ext cx="52705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31"/>
          <p:cNvSpPr/>
          <p:nvPr/>
        </p:nvSpPr>
        <p:spPr>
          <a:xfrm>
            <a:off x="6477000" y="3175000"/>
            <a:ext cx="508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2" name="AutoShape 32"/>
          <p:cNvSpPr/>
          <p:nvPr/>
        </p:nvSpPr>
        <p:spPr>
          <a:xfrm>
            <a:off x="6667500" y="3238500"/>
            <a:ext cx="63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1100"/>
          </a:p>
        </p:txBody>
      </p:sp>
      <p:cxnSp>
        <p:nvCxnSpPr>
          <p:cNvPr id="33" name="Connector 33"/>
          <p:cNvCxnSpPr/>
          <p:nvPr/>
        </p:nvCxnSpPr>
        <p:spPr>
          <a:xfrm rot="5347115">
            <a:off x="7080250" y="3708449"/>
            <a:ext cx="82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" name="AutoShape 34"/>
          <p:cNvSpPr/>
          <p:nvPr/>
        </p:nvSpPr>
        <p:spPr>
          <a:xfrm>
            <a:off x="7683500" y="3238500"/>
            <a:ext cx="3873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四种防御塔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解析箭塔、冰塔、炮塔、法塔的基础伤害公式，对比各塔核心特性，提供不同场景下的搭配思路。</a:t>
            </a:r>
            <a:endParaRPr lang="en-US" sz="13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5" name="AutoShape 35"/>
          <p:cNvSpPr/>
          <p:nvPr/>
        </p:nvSpPr>
        <p:spPr>
          <a:xfrm>
            <a:off x="6477000" y="4381500"/>
            <a:ext cx="52705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6" name="AutoShape 36"/>
          <p:cNvSpPr/>
          <p:nvPr/>
        </p:nvSpPr>
        <p:spPr>
          <a:xfrm>
            <a:off x="6477000" y="4381500"/>
            <a:ext cx="508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37"/>
          <p:cNvSpPr/>
          <p:nvPr/>
        </p:nvSpPr>
        <p:spPr>
          <a:xfrm>
            <a:off x="6667500" y="4445000"/>
            <a:ext cx="63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</a:t>
            </a:r>
            <a:endParaRPr lang="en-US" sz="1100"/>
          </a:p>
        </p:txBody>
      </p:sp>
      <p:cxnSp>
        <p:nvCxnSpPr>
          <p:cNvPr id="38" name="Connector 38"/>
          <p:cNvCxnSpPr/>
          <p:nvPr/>
        </p:nvCxnSpPr>
        <p:spPr>
          <a:xfrm rot="5347115">
            <a:off x="7080250" y="4914949"/>
            <a:ext cx="82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AutoShape 39"/>
          <p:cNvSpPr/>
          <p:nvPr/>
        </p:nvSpPr>
        <p:spPr>
          <a:xfrm>
            <a:off x="7683500" y="4445000"/>
            <a:ext cx="3873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古代守卫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探索可操控古代守卫的独特技能特性，掌握其战场控制技巧与时机，发挥强大的辅助防御能力。</a:t>
            </a:r>
            <a:endParaRPr lang="en-US" sz="13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0" name="AutoShape 40"/>
          <p:cNvSpPr/>
          <p:nvPr/>
        </p:nvSpPr>
        <p:spPr>
          <a:xfrm>
            <a:off x="6477000" y="5524500"/>
            <a:ext cx="52705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41"/>
          <p:cNvSpPr/>
          <p:nvPr/>
        </p:nvSpPr>
        <p:spPr>
          <a:xfrm>
            <a:off x="6477000" y="5524500"/>
            <a:ext cx="508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42"/>
          <p:cNvSpPr/>
          <p:nvPr/>
        </p:nvSpPr>
        <p:spPr>
          <a:xfrm>
            <a:off x="6667500" y="5588000"/>
            <a:ext cx="63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08</a:t>
            </a:r>
            <a:endParaRPr lang="en-US" sz="1100"/>
          </a:p>
        </p:txBody>
      </p:sp>
      <p:cxnSp>
        <p:nvCxnSpPr>
          <p:cNvPr id="43" name="Connector 43"/>
          <p:cNvCxnSpPr/>
          <p:nvPr/>
        </p:nvCxnSpPr>
        <p:spPr>
          <a:xfrm rot="5342709">
            <a:off x="7112000" y="6026203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AutoShape 44"/>
          <p:cNvSpPr/>
          <p:nvPr/>
        </p:nvSpPr>
        <p:spPr>
          <a:xfrm>
            <a:off x="7683500" y="5588000"/>
            <a:ext cx="3873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实战策略与调试技巧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结合实战案例分析通关思路，分享防御布局的调试技巧与后期资源分配的关键策略，提升胜率。</a:t>
            </a:r>
            <a:endParaRPr lang="en-US" sz="13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 古代守卫 - 守卫控制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控制守卫需要定义一个</a:t>
            </a:r>
            <a:r>
              <a:rPr lang="en-US" sz="1600" b="1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事件处理函数</a:t>
            </a:r>
            <a:r>
              <a:rPr lang="en-US" sz="16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，它会在每次守卫生成时被自动调用。你可以在函数内部编写守卫的AI逻辑，例如让它自动搜索并攻击视野内的最近怪物。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677160"/>
            <a:ext cx="10668000" cy="2334895"/>
          </a:xfrm>
          <a:prstGeom prst="roundRect">
            <a:avLst>
              <a:gd name="adj" fmla="val 0"/>
            </a:avLst>
          </a:prstGeom>
          <a:solidFill>
            <a:srgbClr val="F1F5F9">
              <a:alpha val="80000"/>
            </a:srgbClr>
          </a:solidFill>
          <a:ln w="12700" cap="flat" cmpd="sng">
            <a:solidFill>
              <a:srgbClr val="38BDF8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762000" y="5143500"/>
            <a:ext cx="106680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762000" y="5143500"/>
            <a:ext cx="762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500" y="5334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778000" y="5270500"/>
            <a:ext cx="9144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C241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核心禁忌：切勿在事件函数中使用阻塞式英雄方法！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严禁调用 hero.special、hero.build 等会暂停主线程的方法，这会导致程序逻辑混乱甚至卡死。事件函数内仅允许使用 guard 自身的 API（如 guard.attack）来控制守卫行为。</a:t>
            </a:r>
            <a:endParaRPr lang="en-US" sz="110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400" y="2696210"/>
            <a:ext cx="4844415" cy="2284095"/>
          </a:xfrm>
          <a:prstGeom prst="rect">
            <a:avLst/>
          </a:prstGeom>
        </p:spPr>
      </p:pic>
      <p:pic>
        <p:nvPicPr>
          <p:cNvPr id="24" name="图片 23" descr="tt-6-1_guard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5640" y="2696210"/>
            <a:ext cx="1755140" cy="229044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 古代守卫 - 守卫能力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70500" cy="1714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12700" cap="flat" cmpd="sng">
            <a:solidFill>
              <a:srgbClr val="38BDF8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18415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651000" y="18034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咆哮 (Roar) — 强制聚怪核心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167">
            <a:off x="1016008" y="2406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2540000"/>
            <a:ext cx="4762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强制吸引20米半径内所有怪物攻击守卫，建立绝对仇恨。公共冷却0.5秒，技能专属冷却5秒，是阵地防御的核心起手式。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286500" y="1651000"/>
            <a:ext cx="5270500" cy="1714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12700" cap="flat" cmpd="sng">
            <a:solidFill>
              <a:srgbClr val="38BDF8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40500" y="1841500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7175500" y="18034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隐匿 (Hide) — 极限脱战手段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9167">
            <a:off x="6540508" y="2406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6540500" y="2540000"/>
            <a:ext cx="4762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瞬间重置所有以该守卫为目标的怪物仇恨列表，实现紧急脱战。公共冷却0.3秒，专属冷却3秒，是守卫残血时的保命关键。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3683000"/>
            <a:ext cx="5270500" cy="1714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12700" cap="flat" cmpd="sng">
            <a:solidFill>
              <a:srgbClr val="38BDF8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3873500"/>
            <a:ext cx="457200" cy="4572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651000" y="38354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加速 (Haste) — 机动拉扯引擎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9167">
            <a:off x="1016008" y="4438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1016000" y="4572000"/>
            <a:ext cx="4762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守卫移动速度提升2倍，持续3秒。公共冷却仅0.1秒，专属冷却10秒，适合在隐匿后快速拉开距离，调整站位或脱离战场。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286500" y="3683000"/>
            <a:ext cx="5270500" cy="1714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12700" cap="flat" cmpd="sng">
            <a:solidFill>
              <a:srgbClr val="38BDF8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40500" y="3873500"/>
            <a:ext cx="457200" cy="4572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7175500" y="38354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归位 (Home) — 紧急战场撤离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9167">
            <a:off x="6540508" y="4438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6540500" y="4572000"/>
            <a:ext cx="4762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无视距离，瞬间将守卫传送回出生点。公共冷却0.3秒，专属冷却7秒，是在极端危险下直接保全守卫的最终兜底技能。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762000" y="5715000"/>
            <a:ext cx="10795000" cy="889000"/>
          </a:xfrm>
          <a:prstGeom prst="roundRect">
            <a:avLst>
              <a:gd name="adj" fmla="val 0"/>
            </a:avLst>
          </a:prstGeom>
          <a:solidFill>
            <a:srgbClr val="38BDF8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2500" y="5905500"/>
            <a:ext cx="508000" cy="5080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1714500" y="5816600"/>
            <a:ext cx="9652000" cy="685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核心战术循环：</a:t>
            </a: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先用</a:t>
            </a:r>
            <a:r>
              <a:rPr lang="en-US" sz="1400" b="1" i="0" u="none" strike="noStrike">
                <a:solidFill>
                  <a:srgbClr val="0284C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咆哮</a:t>
            </a: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聚怪，让防御塔集火输出；当守卫血量告急时，立即开启</a:t>
            </a:r>
            <a:r>
              <a:rPr lang="en-US" sz="1400" b="1" i="0" u="none" strike="noStrike">
                <a:solidFill>
                  <a:srgbClr val="0284C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隐匿</a:t>
            </a: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清除仇恨，再衔接</a:t>
            </a:r>
            <a:r>
              <a:rPr lang="en-US" sz="1400" b="1" i="0" u="none" strike="noStrike">
                <a:solidFill>
                  <a:srgbClr val="0284C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加速</a:t>
            </a: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拉扯或直接</a:t>
            </a:r>
            <a:r>
              <a:rPr lang="en-US" sz="1400" b="1" i="0" u="none" strike="noStrike">
                <a:solidFill>
                  <a:srgbClr val="0284C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归位</a:t>
            </a: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保命，最大化防御效率。</a:t>
            </a:r>
            <a:endParaRPr lang="en-US" sz="11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 古代守卫 - 守卫 API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38BDF8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520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▍ 核心方法 Methods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794000"/>
            <a:ext cx="24765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889000" y="2895600"/>
            <a:ext cx="228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moveTo(x, y)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控制守卫移动到地图上的指定坐标点 {x, y}，执行路径寻路算法。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3492500" y="2794000"/>
            <a:ext cx="24765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3619500" y="2895600"/>
            <a:ext cx="228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moveTowards(x, y)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朝目标点 {x, y} 方向持续移动，常用于追击敌人或接近目标位置。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4318000"/>
            <a:ext cx="24765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889000" y="4419600"/>
            <a:ext cx="228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attack(target)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对指定目标发起攻击，需目标处于攻击范围内，触发伤害判定流程。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3492500" y="4318000"/>
            <a:ext cx="24765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3619500" y="4419600"/>
            <a:ext cx="228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findNearestMonster()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检索并返回视野范围内最近的敌方怪物单位，是自动索敌的核心方法。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14" name="Connector 14"/>
          <p:cNvCxnSpPr/>
          <p:nvPr/>
        </p:nvCxnSpPr>
        <p:spPr>
          <a:xfrm rot="5389582">
            <a:off x="4127500" y="3994160"/>
            <a:ext cx="419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6477000" y="1905000"/>
            <a:ext cx="520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▍ 关键属性 Properties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477000" y="2794000"/>
            <a:ext cx="24765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604000" y="2895600"/>
            <a:ext cx="228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id / health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id 为守卫的唯一标识符；health 代表当前生命值，maxHealth 为生命上限。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9080500" y="2794000"/>
            <a:ext cx="24765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9207500" y="2895600"/>
            <a:ext cx="228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x / y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表示守卫当前在地图坐标系中的横、纵精确位置，用于定位和路径计算。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6477000" y="4318000"/>
            <a:ext cx="24765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6604000" y="4419600"/>
            <a:ext cx="228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attackRange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守卫能够发起攻击的最大有效距离，决定了其作战半径与警戒范围。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9080500" y="4318000"/>
            <a:ext cx="24765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9207500" y="4419600"/>
            <a:ext cx="228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attackDamage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守卫每次普通攻击造成的基础伤害值，结合防御计算最终对目标的打击效果。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07 怪物图鉴 - 知己知彼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38BDF8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3429000" cy="4318000"/>
          </a:xfrm>
          <a:prstGeom prst="roundRect">
            <a:avLst>
              <a:gd name="adj" fmla="val 0"/>
            </a:avLst>
          </a:prstGeom>
          <a:solidFill>
            <a:srgbClr val="38BDF8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2860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24000" y="2286000"/>
            <a:ext cx="2413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怪物波次机制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14946">
            <a:off x="1016014" y="2914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16000" y="31750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每一波怪物进攻持续</a:t>
            </a:r>
            <a:r>
              <a:rPr lang="en-US" sz="14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12秒</a:t>
            </a: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，在此期间，每隔 3秒 就会刷新 4 个怪物，节奏紧凑，需快速反应。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1016000" y="4572000"/>
            <a:ext cx="2921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不同波次的核心区别在于怪物类型的组合与出现顺序，掌握规律是防守成功的关键。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5389257">
            <a:off x="2413000" y="4184660"/>
            <a:ext cx="406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4635500" y="2032000"/>
            <a:ext cx="3429000" cy="4318000"/>
          </a:xfrm>
          <a:prstGeom prst="roundRect">
            <a:avLst>
              <a:gd name="adj" fmla="val 0"/>
            </a:avLst>
          </a:prstGeom>
          <a:solidFill>
            <a:srgbClr val="38BDF8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9500" y="22860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5397500" y="2286000"/>
            <a:ext cx="2413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提前侦察波次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14946">
            <a:off x="4889514" y="2914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4889500" y="3175000"/>
            <a:ext cx="292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无需被动等待，利用内置 API 提前查询波次信息，从而针对性地部署防御塔与陷阱。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4889500" y="4445000"/>
            <a:ext cx="2921000" cy="1397000"/>
          </a:xfrm>
          <a:prstGeom prst="roundRect">
            <a:avLst>
              <a:gd name="adj" fmla="val 0"/>
            </a:avLst>
          </a:prstGeom>
          <a:solidFill>
            <a:srgbClr val="334155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5016500" y="4572000"/>
            <a:ext cx="2667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# 获取第 n 波信息</a:t>
            </a:r>
            <a:br>
              <a:rPr lang="en-US" sz="13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hero.getWave(n)</a:t>
            </a:r>
            <a:br>
              <a:rPr lang="en-US" sz="13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# 获取全波次信息</a:t>
            </a:r>
            <a:br>
              <a:rPr lang="en-US" sz="13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hero.getWaves()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5389257">
            <a:off x="6286500" y="4184660"/>
            <a:ext cx="406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8509000" y="2032000"/>
            <a:ext cx="3429000" cy="4318000"/>
          </a:xfrm>
          <a:prstGeom prst="roundRect">
            <a:avLst>
              <a:gd name="adj" fmla="val 0"/>
            </a:avLst>
          </a:prstGeom>
          <a:solidFill>
            <a:srgbClr val="38BDF8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63000" y="2286000"/>
            <a:ext cx="406400" cy="4064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9271000" y="2286000"/>
            <a:ext cx="2413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调取怪物参数</a:t>
            </a:r>
            <a:endParaRPr lang="en-US" sz="1100"/>
          </a:p>
        </p:txBody>
      </p:sp>
      <p:cxnSp>
        <p:nvCxnSpPr>
          <p:cNvPr id="23" name="Connector 23"/>
          <p:cNvCxnSpPr/>
          <p:nvPr/>
        </p:nvCxnSpPr>
        <p:spPr>
          <a:xfrm rot="-14946">
            <a:off x="8763014" y="2914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AutoShape 24"/>
          <p:cNvSpPr/>
          <p:nvPr/>
        </p:nvSpPr>
        <p:spPr>
          <a:xfrm>
            <a:off x="8763000" y="31750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面对未知的强力怪物时，可直接查询其生命值、移动速度、护甲等详细核心参数，制定克制策略。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8763000" y="4572000"/>
            <a:ext cx="2921000" cy="1270000"/>
          </a:xfrm>
          <a:prstGeom prst="roundRect">
            <a:avLst>
              <a:gd name="adj" fmla="val 0"/>
            </a:avLst>
          </a:prstGeom>
          <a:solidFill>
            <a:srgbClr val="334155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8890000" y="4699000"/>
            <a:ext cx="266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# 传入怪物类型，获取详情</a:t>
            </a:r>
            <a:br>
              <a:rPr lang="en-US" sz="13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hero.getMonsterParameters(</a:t>
            </a:r>
            <a:br>
              <a:rPr lang="en-US" sz="13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monsterType</a:t>
            </a:r>
            <a:br>
              <a:rPr lang="en-US" sz="13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</a:t>
            </a:r>
            <a:endParaRPr lang="en-US" sz="11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07 怪物图鉴 - 怪物类型 (I)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3782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762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965200" y="1752600"/>
            <a:ext cx="304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"munchkin" 小喽啰 (Tier 0)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苔原塔中最基础的敌人，体型弱小，仅在地面活动，采用近距离攻击方式，威胁较低，是前期熟悉机制的主要目标。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4394200" y="1651000"/>
            <a:ext cx="33782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4394200" y="1651000"/>
            <a:ext cx="762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4597400" y="1752600"/>
            <a:ext cx="304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"ogre" 食人魔 (Tier 1)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身躯厚实、移动缓慢的地面近战单位，拥有较高的生命值，能承受较多伤害，是Tier 1中偏肉的前排敌人。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8026400" y="1651000"/>
            <a:ext cx="34036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8026400" y="1651000"/>
            <a:ext cx="762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8229600" y="1752600"/>
            <a:ext cx="30734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"thrower" 投掷者 (Tier 1)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地面远程攻击单位，自身较为脆弱，但能在安全距离发起进攻，会优先攻击防御塔，是需要优先处理的远程威胁。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762000" y="3175000"/>
            <a:ext cx="53340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762000" y="3175000"/>
            <a:ext cx="762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965200" y="3276600"/>
            <a:ext cx="48768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"orb" 浮游球 (Tier 1)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唯一的飞行近战单位，会漂浮越过部分地面障碍，直接冲向核心目标。常规地面防御塔无法攻击它，是极具针对性的空中威胁。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350000" y="3175000"/>
            <a:ext cx="50800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350000" y="3175000"/>
            <a:ext cx="762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6553200" y="32766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"troll" 巨魔 (Tier 2)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Tier 2的精英地面近战单位，比食人魔更厚实、血量更高，移动依旧缓慢。是中期出现的高威胁肉盾型敌人，需集中火力应对。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19" name="Connector 19"/>
          <p:cNvCxnSpPr/>
          <p:nvPr/>
        </p:nvCxnSpPr>
        <p:spPr>
          <a:xfrm rot="-4092">
            <a:off x="762004" y="4692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4191000" y="5080000"/>
            <a:ext cx="2349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000" y="5207000"/>
            <a:ext cx="304800" cy="3048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4699000" y="5181600"/>
            <a:ext cx="1714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制空优先 · 法师塔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针对浮游球等飞行怪，法师塔可造成4倍伤害，是唯一高效的对空手段，务必提前部署。</a:t>
            </a:r>
            <a:endParaRPr lang="en-US" sz="12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6667500" y="5080000"/>
            <a:ext cx="2349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94500" y="5207000"/>
            <a:ext cx="304800" cy="3048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7175500" y="5181600"/>
            <a:ext cx="1714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聚怪AOE · 加农炮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用pull技能将食人魔、巨魔聚团，配合加农炮范围伤害与冰霜塔减速，快速清理厚血集群。</a:t>
            </a:r>
            <a:endParaRPr lang="en-US" sz="12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8" name="AutoShape 28"/>
          <p:cNvSpPr/>
          <p:nvPr/>
        </p:nvSpPr>
        <p:spPr>
          <a:xfrm>
            <a:off x="9144000" y="5080000"/>
            <a:ext cx="2349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71000" y="5207000"/>
            <a:ext cx="304800" cy="304800"/>
          </a:xfrm>
          <a:prstGeom prst="rect">
            <a:avLst/>
          </a:prstGeom>
        </p:spPr>
      </p:pic>
      <p:sp>
        <p:nvSpPr>
          <p:cNvPr id="30" name="AutoShape 30"/>
          <p:cNvSpPr/>
          <p:nvPr/>
        </p:nvSpPr>
        <p:spPr>
          <a:xfrm>
            <a:off x="9652000" y="5181600"/>
            <a:ext cx="1714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远程压制 · 守卫/传送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投掷者皮薄攻高，需用守卫吸引火力，或直接用teleport技能将其位移至近战范围快速解决。</a:t>
            </a:r>
            <a:endParaRPr lang="en-US" sz="12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31" name="图片 30" descr="munchki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0255" y="5181600"/>
            <a:ext cx="800735" cy="1238885"/>
          </a:xfrm>
          <a:prstGeom prst="rect">
            <a:avLst/>
          </a:prstGeom>
        </p:spPr>
      </p:pic>
      <p:pic>
        <p:nvPicPr>
          <p:cNvPr id="32" name="图片 31" descr="ogre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15440" y="5074920"/>
            <a:ext cx="1351915" cy="1346835"/>
          </a:xfrm>
          <a:prstGeom prst="rect">
            <a:avLst/>
          </a:prstGeom>
        </p:spPr>
      </p:pic>
      <p:pic>
        <p:nvPicPr>
          <p:cNvPr id="33" name="图片 32" descr="thrower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13735" y="5105400"/>
            <a:ext cx="723265" cy="125539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07 怪物图鉴 - 怪物类型 (II)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2095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2921000" y="1778000"/>
            <a:ext cx="2921000" cy="184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“shaman” 萨满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Tier 2 | 地面远程单位</a:t>
            </a:r>
            <a:endParaRPr lang="en-US" sz="14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体质较弱，但能在安全距离进行元素攻击，是后方的主要输出威胁，需优先清理或压制其输出空间。</a:t>
            </a:r>
            <a:endParaRPr lang="en-US" sz="1300" b="0" i="0" u="none" strike="noStrike">
              <a:solidFill>
                <a:srgbClr val="3341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62000" y="4064000"/>
            <a:ext cx="5207000" cy="2095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2921000" y="4191000"/>
            <a:ext cx="2921000" cy="184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“rider” 骑手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Tier 3 | 飞行远程（最棘手！）</a:t>
            </a:r>
            <a:endParaRPr lang="en-US" sz="1400" b="0" i="0" u="none" strike="noStrike">
              <a:solidFill>
                <a:srgbClr val="DC262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结合了飞行单位的机动性与远程攻击的火力，是中期最难处理的敌人之一，常规地面防御无法触及。</a:t>
            </a:r>
            <a:endParaRPr lang="en-US" sz="1300" b="0" i="0" u="none" strike="noStrike">
              <a:solidFill>
                <a:srgbClr val="3341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10" name="Connector 10"/>
          <p:cNvCxnSpPr/>
          <p:nvPr/>
        </p:nvCxnSpPr>
        <p:spPr>
          <a:xfrm rot="5390316">
            <a:off x="4095750" y="3898909"/>
            <a:ext cx="4508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>
            <p:custDataLst>
              <p:tags r:id="rId2"/>
            </p:custDataLst>
          </p:nvPr>
        </p:nvSpPr>
        <p:spPr>
          <a:xfrm>
            <a:off x="6604000" y="1651000"/>
            <a:ext cx="24765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31000" y="17780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6"/>
            </p:custDataLst>
          </p:nvPr>
        </p:nvSpPr>
        <p:spPr>
          <a:xfrm>
            <a:off x="7112000" y="1752600"/>
            <a:ext cx="1841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“bird” 飞鸟</a:t>
            </a:r>
            <a:endParaRPr lang="en-US" sz="1100"/>
          </a:p>
        </p:txBody>
      </p:sp>
      <p:cxnSp>
        <p:nvCxnSpPr>
          <p:cNvPr id="14" name="Connector 14"/>
          <p:cNvCxnSpPr/>
          <p:nvPr>
            <p:custDataLst>
              <p:tags r:id="rId7"/>
            </p:custDataLst>
          </p:nvPr>
        </p:nvCxnSpPr>
        <p:spPr>
          <a:xfrm rot="-19644">
            <a:off x="6731018" y="2216150"/>
            <a:ext cx="222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>
            <p:custDataLst>
              <p:tags r:id="rId8"/>
            </p:custDataLst>
          </p:nvPr>
        </p:nvSpPr>
        <p:spPr>
          <a:xfrm>
            <a:off x="6731000" y="2311400"/>
            <a:ext cx="2222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Tier 2 飞行近战单位，体型小、速度快，会绕过前排直接突袭后排防御建筑，需用对空火力拦截。</a:t>
            </a:r>
            <a:endParaRPr lang="en-US" sz="1100"/>
          </a:p>
        </p:txBody>
      </p:sp>
      <p:sp>
        <p:nvSpPr>
          <p:cNvPr id="16" name="AutoShape 16"/>
          <p:cNvSpPr/>
          <p:nvPr>
            <p:custDataLst>
              <p:tags r:id="rId9"/>
            </p:custDataLst>
          </p:nvPr>
        </p:nvSpPr>
        <p:spPr>
          <a:xfrm>
            <a:off x="9271000" y="1651000"/>
            <a:ext cx="24765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98000" y="17780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13"/>
            </p:custDataLst>
          </p:nvPr>
        </p:nvSpPr>
        <p:spPr>
          <a:xfrm>
            <a:off x="9779000" y="1752600"/>
            <a:ext cx="1841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“brawler” 斗士</a:t>
            </a:r>
            <a:endParaRPr lang="en-US" sz="1100"/>
          </a:p>
        </p:txBody>
      </p:sp>
      <p:cxnSp>
        <p:nvCxnSpPr>
          <p:cNvPr id="19" name="Connector 19"/>
          <p:cNvCxnSpPr/>
          <p:nvPr>
            <p:custDataLst>
              <p:tags r:id="rId14"/>
            </p:custDataLst>
          </p:nvPr>
        </p:nvCxnSpPr>
        <p:spPr>
          <a:xfrm rot="-19644">
            <a:off x="9398018" y="2216150"/>
            <a:ext cx="222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>
            <p:custDataLst>
              <p:tags r:id="rId15"/>
            </p:custDataLst>
          </p:nvPr>
        </p:nvSpPr>
        <p:spPr>
          <a:xfrm>
            <a:off x="9398000" y="2311400"/>
            <a:ext cx="2222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Tier 3 地面单位，拥有极高的生命值和护甲，但移动缓慢。是推进的肉盾，需集火快速消灭。</a:t>
            </a:r>
            <a:endParaRPr lang="en-US" sz="1100"/>
          </a:p>
        </p:txBody>
      </p:sp>
      <p:sp>
        <p:nvSpPr>
          <p:cNvPr id="21" name="AutoShape 21"/>
          <p:cNvSpPr/>
          <p:nvPr>
            <p:custDataLst>
              <p:tags r:id="rId16"/>
            </p:custDataLst>
          </p:nvPr>
        </p:nvSpPr>
        <p:spPr>
          <a:xfrm>
            <a:off x="6604000" y="3429000"/>
            <a:ext cx="24765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731000" y="3556000"/>
            <a:ext cx="304800" cy="304800"/>
          </a:xfrm>
          <a:prstGeom prst="rect">
            <a:avLst/>
          </a:prstGeom>
        </p:spPr>
      </p:pic>
      <p:sp>
        <p:nvSpPr>
          <p:cNvPr id="23" name="AutoShape 23"/>
          <p:cNvSpPr/>
          <p:nvPr>
            <p:custDataLst>
              <p:tags r:id="rId20"/>
            </p:custDataLst>
          </p:nvPr>
        </p:nvSpPr>
        <p:spPr>
          <a:xfrm>
            <a:off x="7112000" y="3530600"/>
            <a:ext cx="1841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“warlock” 术士</a:t>
            </a:r>
            <a:endParaRPr lang="en-US" sz="1100"/>
          </a:p>
        </p:txBody>
      </p:sp>
      <p:cxnSp>
        <p:nvCxnSpPr>
          <p:cNvPr id="24" name="Connector 24"/>
          <p:cNvCxnSpPr/>
          <p:nvPr>
            <p:custDataLst>
              <p:tags r:id="rId21"/>
            </p:custDataLst>
          </p:nvPr>
        </p:nvCxnSpPr>
        <p:spPr>
          <a:xfrm rot="-19644">
            <a:off x="6731018" y="3994150"/>
            <a:ext cx="222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AutoShape 25"/>
          <p:cNvSpPr/>
          <p:nvPr>
            <p:custDataLst>
              <p:tags r:id="rId22"/>
            </p:custDataLst>
          </p:nvPr>
        </p:nvSpPr>
        <p:spPr>
          <a:xfrm>
            <a:off x="6731000" y="4089400"/>
            <a:ext cx="2222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Tier 3 地面远程，体质脆弱但攻击附带持续伤害效果，通常与斗士配合行动，需优先点杀。</a:t>
            </a:r>
            <a:endParaRPr lang="en-US" sz="1100"/>
          </a:p>
        </p:txBody>
      </p:sp>
      <p:sp>
        <p:nvSpPr>
          <p:cNvPr id="26" name="AutoShape 26"/>
          <p:cNvSpPr/>
          <p:nvPr>
            <p:custDataLst>
              <p:tags r:id="rId23"/>
            </p:custDataLst>
          </p:nvPr>
        </p:nvSpPr>
        <p:spPr>
          <a:xfrm>
            <a:off x="9271000" y="3429000"/>
            <a:ext cx="24765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7" name="Picture 27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9398000" y="3556000"/>
            <a:ext cx="304800" cy="304800"/>
          </a:xfrm>
          <a:prstGeom prst="rect">
            <a:avLst/>
          </a:prstGeom>
        </p:spPr>
      </p:pic>
      <p:sp>
        <p:nvSpPr>
          <p:cNvPr id="28" name="AutoShape 28"/>
          <p:cNvSpPr/>
          <p:nvPr>
            <p:custDataLst>
              <p:tags r:id="rId27"/>
            </p:custDataLst>
          </p:nvPr>
        </p:nvSpPr>
        <p:spPr>
          <a:xfrm>
            <a:off x="9779000" y="3530600"/>
            <a:ext cx="1841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“elemental” 元素</a:t>
            </a:r>
            <a:endParaRPr lang="en-US" sz="1100"/>
          </a:p>
        </p:txBody>
      </p:sp>
      <p:cxnSp>
        <p:nvCxnSpPr>
          <p:cNvPr id="29" name="Connector 29"/>
          <p:cNvCxnSpPr/>
          <p:nvPr>
            <p:custDataLst>
              <p:tags r:id="rId28"/>
            </p:custDataLst>
          </p:nvPr>
        </p:nvCxnSpPr>
        <p:spPr>
          <a:xfrm rot="-19644">
            <a:off x="9398018" y="3994150"/>
            <a:ext cx="222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AutoShape 30"/>
          <p:cNvSpPr/>
          <p:nvPr>
            <p:custDataLst>
              <p:tags r:id="rId29"/>
            </p:custDataLst>
          </p:nvPr>
        </p:nvSpPr>
        <p:spPr>
          <a:xfrm>
            <a:off x="9398000" y="4089400"/>
            <a:ext cx="2222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Tier X 最强地面单位，拥有碾压级的坦度和近战伤害，是终极肉盾，普通防御难以单独抗衡。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6604000" y="5334000"/>
            <a:ext cx="51435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2" name="Picture 32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6731000" y="5486400"/>
            <a:ext cx="254000" cy="254000"/>
          </a:xfrm>
          <a:prstGeom prst="rect">
            <a:avLst/>
          </a:prstGeom>
        </p:spPr>
      </p:pic>
      <p:sp>
        <p:nvSpPr>
          <p:cNvPr id="33" name="AutoShape 33"/>
          <p:cNvSpPr/>
          <p:nvPr/>
        </p:nvSpPr>
        <p:spPr>
          <a:xfrm>
            <a:off x="7112000" y="5435600"/>
            <a:ext cx="4508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核心克制策略：</a:t>
            </a: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针对“骑手”必须用</a:t>
            </a:r>
            <a:r>
              <a:rPr lang="en-US" sz="13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法师塔</a:t>
            </a: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集火优先处理；对付“元素”需利用</a:t>
            </a:r>
            <a:r>
              <a:rPr lang="en-US" sz="13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减速+范围伤害</a:t>
            </a: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持续磨血，切勿让其靠近核心建筑。</a:t>
            </a:r>
            <a:endParaRPr lang="en-US" sz="1100"/>
          </a:p>
        </p:txBody>
      </p:sp>
      <p:pic>
        <p:nvPicPr>
          <p:cNvPr id="34" name="图片 33" descr="shaman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343660" y="1576070"/>
            <a:ext cx="1174750" cy="1954530"/>
          </a:xfrm>
          <a:prstGeom prst="rect">
            <a:avLst/>
          </a:prstGeom>
        </p:spPr>
      </p:pic>
      <p:pic>
        <p:nvPicPr>
          <p:cNvPr id="35" name="图片 34" descr="rider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93445" y="4352290"/>
            <a:ext cx="2075180" cy="138811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08 实战策略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705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1841500"/>
            <a:ext cx="355600" cy="355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460500" y="1752600"/>
            <a:ext cx="444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开局经济：滚雪球起步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法力有限时，优先在咽喉位建1–2座弓箭手塔，依靠击杀收益快速积累初始资源，奠定经济基础。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62000" y="2921000"/>
            <a:ext cx="52705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3111500"/>
            <a:ext cx="355600" cy="355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460500" y="3022600"/>
            <a:ext cx="444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分工补全：构建混合防线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积累法力后，补上法师塔负责防空、加农炮清理地面集群，形成功能互补、无死角的多类型防御体系。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4191000"/>
            <a:ext cx="52705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500" y="43815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460500" y="4292600"/>
            <a:ext cx="444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升级优先：提升单塔效能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关键要道的防御塔，升级带来的战力提升远胜于铺新塔。集中资源强化核心点位，性价比更高。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13" name="Connector 13"/>
          <p:cNvCxnSpPr/>
          <p:nvPr/>
        </p:nvCxnSpPr>
        <p:spPr>
          <a:xfrm rot="5387937">
            <a:off x="4438650" y="3454411"/>
            <a:ext cx="361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6413500" y="1651000"/>
            <a:ext cx="52705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04000" y="18415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7112000" y="1752600"/>
            <a:ext cx="444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技能控场：零耗法力轮转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特殊技能不消耗法力，需频繁使用。用pull聚怪喂炮，burst推开逼近基地的怪物，把控战场节奏。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413500" y="2921000"/>
            <a:ext cx="52705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04000" y="3111500"/>
            <a:ext cx="355600" cy="3556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7112000" y="3022600"/>
            <a:ext cx="444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守卫机动：灵活拉怪集火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利用spawn-guard让守卫自动索敌；危急时用roar技能强制拉仇恨，集中火力消灭高威胁目标。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6413500" y="4191000"/>
            <a:ext cx="5270500" cy="1079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04000" y="4381500"/>
            <a:ext cx="355600" cy="3556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7112000" y="4292600"/>
            <a:ext cx="444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前瞻管理：预判与资源规划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用getWaves()提前掌握怪潮信息，针对性布局；法力接近上限立即投入建设，绝不浪费每一点资源。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762000" y="5588000"/>
            <a:ext cx="10668000" cy="889000"/>
          </a:xfrm>
          <a:prstGeom prst="roundRect">
            <a:avLst>
              <a:gd name="adj" fmla="val 0"/>
            </a:avLst>
          </a:prstGeom>
          <a:solidFill>
            <a:srgbClr val="38BDF8">
              <a:alpha val="20000"/>
            </a:srgbClr>
          </a:solidFill>
          <a:ln w="12700" cap="flat" cmpd="sng">
            <a:solidFill>
              <a:srgbClr val="38BDF8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16000" y="5791200"/>
            <a:ext cx="406400" cy="4064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1651000" y="5689600"/>
            <a:ext cx="9525000" cy="685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终极目标：</a:t>
            </a: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不必执着于“全歼”所有怪物，这是一场生存竞赛。你的核心任务，是让基地的“心脏”比对手的撑得更久。</a:t>
            </a:r>
            <a:endParaRPr lang="en-US" sz="11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09 调试技巧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3683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0320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87500" y="2006600"/>
            <a:ext cx="41275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Debug — Find Bugs Faster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291">
            <a:off x="1016009" y="2660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2921000"/>
            <a:ext cx="4699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学会调试，是提升编码效率的关键！在比赛中，通过打印关键信息，能帮你快速定位问题、优化策略。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5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查看输出的方法：</a:t>
            </a:r>
            <a:r>
              <a:rPr lang="en-US" sz="15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在浏览器中右键点击页面 → 选择「检查」 → 切换到「Console（控制台）」标签页，即可看到代码的打印内容。</a:t>
            </a:r>
            <a:endParaRPr lang="en-US" sz="15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223000" y="1778000"/>
            <a:ext cx="5207000" cy="3683000"/>
          </a:xfrm>
          <a:prstGeom prst="roundRect">
            <a:avLst>
              <a:gd name="adj" fmla="val 0"/>
            </a:avLst>
          </a:prstGeom>
          <a:solidFill>
            <a:srgbClr val="1E293B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6223000" y="1778000"/>
            <a:ext cx="5207000" cy="457200"/>
          </a:xfrm>
          <a:prstGeom prst="roundRect">
            <a:avLst>
              <a:gd name="adj" fmla="val 0"/>
            </a:avLst>
          </a:prstGeom>
          <a:solidFill>
            <a:srgbClr val="38BDF8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6413500" y="1905000"/>
            <a:ext cx="152400" cy="152400"/>
          </a:xfrm>
          <a:prstGeom prst="ellipse">
            <a:avLst/>
          </a:prstGeom>
          <a:solidFill>
            <a:srgbClr val="EF444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6667500" y="1905000"/>
            <a:ext cx="152400" cy="152400"/>
          </a:xfrm>
          <a:prstGeom prst="ellipse">
            <a:avLst/>
          </a:prstGeom>
          <a:solidFill>
            <a:srgbClr val="EAB30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921500" y="1905000"/>
            <a:ext cx="152400" cy="152400"/>
          </a:xfrm>
          <a:prstGeom prst="ellipse">
            <a:avLst/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7302500" y="1854200"/>
            <a:ext cx="381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常用调试代码 (Python)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413500" y="2413000"/>
            <a:ext cx="4826000" cy="285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94A3B8"/>
                </a:solidFill>
                <a:latin typeface="Roboto Mono"/>
                <a:ea typeface="Roboto Mono"/>
                <a:cs typeface="Roboto Mono"/>
                <a:sym typeface="Roboto Mono"/>
              </a:rPr>
              <a:t># 查看核心状态：法力值、当前波次</a:t>
            </a:r>
            <a:br>
              <a:rPr lang="en-US" sz="1200" b="0" i="0" u="none" strike="noStrike">
                <a:solidFill>
                  <a:srgbClr val="1F2329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-US" sz="1200" b="0" i="0" u="none" strike="noStrike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print("当前法力值:", hero.mana)</a:t>
            </a:r>
            <a:br>
              <a:rPr lang="en-US" sz="1200" b="0" i="0" u="none" strike="noStrike">
                <a:solidFill>
                  <a:srgbClr val="1F2329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-US" sz="1200" b="0" i="0" u="none" strike="noStrike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print("当前波次:", hero.getWaveNumber())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94A3B8"/>
                </a:solidFill>
                <a:latin typeface="Roboto Mono"/>
                <a:ea typeface="Roboto Mono"/>
                <a:cs typeface="Roboto Mono"/>
                <a:sym typeface="Roboto Mono"/>
              </a:rPr>
              <a:t># 检查技能冷却与防御塔部署信息</a:t>
            </a:r>
            <a:br>
              <a:rPr lang="en-US" sz="1200" b="0" i="0" u="none" strike="noStrike">
                <a:solidFill>
                  <a:srgbClr val="1F2329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-US" sz="1200" b="0" i="0" u="none" strike="noStrike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print("拉力技能就绪?", hero.isReady("pull"))</a:t>
            </a:r>
            <a:br>
              <a:rPr lang="en-US" sz="1200" b="0" i="0" u="none" strike="noStrike">
                <a:solidFill>
                  <a:srgbClr val="1F2329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-US" sz="1200" b="0" i="0" u="none" strike="noStrike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for t in hero.findMyTowers(): print("塔:", t.type, t.level, t.x, t.y)</a:t>
            </a:r>
            <a:endParaRPr lang="en-US" sz="1200" b="0" i="0" u="none" strike="noStrike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94A3B8"/>
                </a:solidFill>
                <a:latin typeface="Roboto Mono"/>
                <a:ea typeface="Roboto Mono"/>
                <a:cs typeface="Roboto Mono"/>
                <a:sym typeface="Roboto Mono"/>
              </a:rPr>
              <a:t># 掌握敌方关键数据：水晶血量</a:t>
            </a:r>
            <a:br>
              <a:rPr lang="en-US" sz="1200" b="0" i="0" u="none" strike="noStrike">
                <a:solidFill>
                  <a:srgbClr val="1F2329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-US" sz="1200" b="0" i="0" u="none" strike="noStrike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enemy = hero.getEnemyHero(); print("敌方水晶血量:", enemy.health)</a:t>
            </a:r>
            <a:endParaRPr lang="en-US" sz="1200" b="0" i="0" u="none" strike="noStrike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62000" y="5715000"/>
            <a:ext cx="10668000" cy="762000"/>
          </a:xfrm>
          <a:prstGeom prst="roundRect">
            <a:avLst>
              <a:gd name="adj" fmla="val 0"/>
            </a:avLst>
          </a:prstGeom>
          <a:solidFill>
            <a:srgbClr val="38BDF8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589280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1651000" y="5816600"/>
            <a:ext cx="9525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核心思路：</a:t>
            </a: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通过打印关键数据，将“隐形”的程序运行状态转化为“可见”的文本信息，从而精准分析逻辑漏洞，优化战术决策。</a:t>
            </a:r>
            <a:endParaRPr lang="en-US" sz="11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核心速查表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467100" cy="1397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50800" cy="13970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952500" y="17526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🎯 核心目标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952500" y="2159000"/>
            <a:ext cx="3111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守住基地“心脏”，通过防御工事拖延敌人进攻，存活时间长于对手即可判定获胜。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3302000"/>
            <a:ext cx="3467100" cy="1397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762000" y="3302000"/>
            <a:ext cx="50800" cy="13970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952500" y="34036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🔮 法力系统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952500" y="3810000"/>
            <a:ext cx="3111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上限100，每塔提供25点上限。法力每秒自动回复，击杀敌人也会奖励，溢出则作废，需合理规划建造节奏。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4953000"/>
            <a:ext cx="3467100" cy="1397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762000" y="4953000"/>
            <a:ext cx="50800" cy="13970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952500" y="50546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🛠️ 建造指令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952500" y="5461000"/>
            <a:ext cx="3111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使用`hero.build('类型', 位置)`，在同点重建即为升级。蓝方X坐标自动镜像，无需手动调整对称布局。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5390708">
            <a:off x="2133600" y="3994159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4610100" y="1651000"/>
            <a:ext cx="3467100" cy="2286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4610100" y="1651000"/>
            <a:ext cx="50800" cy="22860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4800600" y="17526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🏹 弓箭手 &amp; 法师塔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4800600" y="2286000"/>
            <a:ext cx="31115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弓箭手("archer")：造价低、射速快，擅长清理地面杂兵，具备基础对空能力，是前期防御的首选。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法师("mage")：对飞行单位有4倍伤害加成，攻击可穿透多个目标，射程远达30，是防空核心。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4610100" y="4191000"/>
            <a:ext cx="3467100" cy="2286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4610100" y="4191000"/>
            <a:ext cx="50800" cy="22860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4800600" y="42926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💥 加农炮 &amp; 冰霜塔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4800600" y="4762500"/>
            <a:ext cx="31115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加农炮("cannon")：造成范围AOE爆炸伤害，专门克制地面集群敌人，但完全无法对空，需搭配其他塔。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冰霜塔("frost")：提供群体减速控场效果，不直接造成高额伤害，但能显著提升友方防御塔的输出效率。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25" name="Connector 25"/>
          <p:cNvCxnSpPr/>
          <p:nvPr/>
        </p:nvCxnSpPr>
        <p:spPr>
          <a:xfrm rot="5390708">
            <a:off x="5981700" y="3994159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6" name="AutoShape 26"/>
          <p:cNvSpPr/>
          <p:nvPr/>
        </p:nvSpPr>
        <p:spPr>
          <a:xfrm>
            <a:off x="8458200" y="1651000"/>
            <a:ext cx="3467100" cy="1397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27"/>
          <p:cNvSpPr/>
          <p:nvPr/>
        </p:nvSpPr>
        <p:spPr>
          <a:xfrm>
            <a:off x="8458200" y="1651000"/>
            <a:ext cx="50800" cy="13970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/>
        </p:nvSpPr>
        <p:spPr>
          <a:xfrm>
            <a:off x="8648700" y="17526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✨ 特殊技能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8648700" y="2159000"/>
            <a:ext cx="3111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包含牵引、推送、爆发、传送四种技能，不消耗法力值，拥有独立冷却时间，是扭转战局的关键手段。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8458200" y="3302000"/>
            <a:ext cx="3467100" cy="1397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31"/>
          <p:cNvSpPr/>
          <p:nvPr/>
        </p:nvSpPr>
        <p:spPr>
          <a:xfrm>
            <a:off x="8458200" y="3302000"/>
            <a:ext cx="50800" cy="13970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2" name="AutoShape 32"/>
          <p:cNvSpPr/>
          <p:nvPr/>
        </p:nvSpPr>
        <p:spPr>
          <a:xfrm>
            <a:off x="8648700" y="34036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🛡️ 守卫单位</a:t>
            </a:r>
            <a:endParaRPr lang="en-US" sz="1100"/>
          </a:p>
        </p:txBody>
      </p:sp>
      <p:sp>
        <p:nvSpPr>
          <p:cNvPr id="33" name="AutoShape 33"/>
          <p:cNvSpPr/>
          <p:nvPr/>
        </p:nvSpPr>
        <p:spPr>
          <a:xfrm>
            <a:off x="8648700" y="3810000"/>
            <a:ext cx="3111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免疫技能、可自愈重生。通过`spawn-guard`事件触发，拥有咆哮、隐匿、加速、归巢等独特能力。</a:t>
            </a:r>
            <a:endParaRPr lang="en-US" sz="1100"/>
          </a:p>
        </p:txBody>
      </p:sp>
      <p:sp>
        <p:nvSpPr>
          <p:cNvPr id="34" name="AutoShape 34"/>
          <p:cNvSpPr/>
          <p:nvPr/>
        </p:nvSpPr>
        <p:spPr>
          <a:xfrm>
            <a:off x="8458200" y="4953000"/>
            <a:ext cx="3467100" cy="1397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35"/>
          <p:cNvSpPr/>
          <p:nvPr/>
        </p:nvSpPr>
        <p:spPr>
          <a:xfrm>
            <a:off x="8458200" y="4953000"/>
            <a:ext cx="50800" cy="13970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6" name="AutoShape 36"/>
          <p:cNvSpPr/>
          <p:nvPr/>
        </p:nvSpPr>
        <p:spPr>
          <a:xfrm>
            <a:off x="8648700" y="50546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🐉 怪物波次</a:t>
            </a:r>
            <a:endParaRPr lang="en-US" sz="1100"/>
          </a:p>
        </p:txBody>
      </p:sp>
      <p:sp>
        <p:nvSpPr>
          <p:cNvPr id="37" name="AutoShape 37"/>
          <p:cNvSpPr/>
          <p:nvPr/>
        </p:nvSpPr>
        <p:spPr>
          <a:xfrm>
            <a:off x="8648700" y="5461000"/>
            <a:ext cx="3111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每12秒刷新一波怪物，后期会出现飞行和远程怪物，需提前布局防空与反远程塔，警惕阵线被突破。</a:t>
            </a:r>
            <a:endParaRPr lang="en-US" sz="11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000000">
                  <a:alpha val="10000"/>
                </a:srgbClr>
              </a:gs>
              <a:gs pos="100000">
                <a:srgbClr val="000000">
                  <a:alpha val="45000"/>
                </a:srgbClr>
              </a:gs>
            </a:gsLst>
            <a:lin ang="54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3048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现在，去苔原塔的赛场上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5334000" y="4254500"/>
            <a:ext cx="1524000" cy="381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0" y="4826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200" b="0" i="0" u="none" strike="noStrike">
                <a:solidFill>
                  <a:srgbClr val="FFFFFF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让你的心脏跳动得比对手更久吧！🏰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竞技场总览 - 玩法目标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欢迎来到冰天雪地的苔原塔竞技场！这是一场双人对抗的塔防大战，你和对手各自镇守基地，直面从裂隙涌出的怪物大军。你们的战场共享同一片怪物潮，唯有守护好核心，才能在这场生存竞赛中胜出。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3048000"/>
            <a:ext cx="10668000" cy="889000"/>
          </a:xfrm>
          <a:prstGeom prst="roundRect">
            <a:avLst>
              <a:gd name="adj" fmla="val 0"/>
            </a:avLst>
          </a:prstGeom>
          <a:solidFill>
            <a:srgbClr val="38BDF8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3048000"/>
            <a:ext cx="76200" cy="8890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1016000" y="3149600"/>
            <a:ext cx="10160000" cy="685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你的终极任务只有一句话：</a:t>
            </a:r>
            <a:r>
              <a:rPr lang="en-US" sz="2000" b="1" i="0" u="none" strike="noStrike">
                <a:solidFill>
                  <a:srgbClr val="0E749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比你的对手存活更久。</a:t>
            </a:r>
            <a:r>
              <a:rPr lang="en-US" sz="16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谁的基地先被攻破，谁就输掉这场对决。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4572000"/>
            <a:ext cx="34290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47625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524000" y="4724400"/>
            <a:ext cx="2476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建造防御塔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-14323">
            <a:off x="952513" y="5327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952500" y="5461000"/>
            <a:ext cx="304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</a:t>
            </a:r>
            <a:r>
              <a:rPr lang="en-US" sz="1300" b="1" i="0" u="none" strike="noStrike">
                <a:solidFill>
                  <a:srgbClr val="0E749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hero.build</a:t>
            </a: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在领土上部署弓箭手、法师、加农炮与冰霜塔，构建自动防御阵线。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381500" y="4572000"/>
            <a:ext cx="34290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2000" y="47625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5143500" y="4724400"/>
            <a:ext cx="2476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操控特殊技能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14323">
            <a:off x="4572013" y="5327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4572000" y="5461000"/>
            <a:ext cx="304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使用</a:t>
            </a:r>
            <a:r>
              <a:rPr lang="en-US" sz="1300" b="1" i="0" u="none" strike="noStrike">
                <a:solidFill>
                  <a:srgbClr val="0E749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hero.special</a:t>
            </a: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释放引力井、推力或传送，改变怪物走位，将危机引向对手的防线。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001000" y="4572000"/>
            <a:ext cx="34290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91500" y="4762500"/>
            <a:ext cx="406400" cy="4064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8763000" y="4724400"/>
            <a:ext cx="2476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指挥古代守卫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14323">
            <a:off x="8191513" y="5327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8191500" y="5461000"/>
            <a:ext cx="304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直接调遣两名苔原守护者，主动吸引仇恨、牵制强敌，成为防御塔的移动护盾。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竞技场总览 - 赛前准备与胜负条件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5080000"/>
            <a:ext cx="5080000" cy="1143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952500" y="52070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基地核心是你在苔原塔中的唯一生命线。图中展示了游戏内的基地场景，所有防御布局都应围绕保护核心区域展开，合理利用地形与雪人守卫是制胜关键。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5390450">
            <a:off x="3937000" y="4057659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6477000" y="1778000"/>
            <a:ext cx="4953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7500" y="19685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7112000" y="1930400"/>
            <a:ext cx="4127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赛前准备：从“冰封竞速”开启征程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-9549">
            <a:off x="6667509" y="24066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6667500" y="2540000"/>
            <a:ext cx="457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苔原塔是高难度挑战竞技场，新手建议先体验“冰封竞速”熟悉资源管理与建塔逻辑。该模式在此基础上进化，限制怪物为精英级，并提供两名雪人守卫协助防御，是进阶练习的绝佳起点。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477000" y="4191000"/>
            <a:ext cx="4953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67500" y="43815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7112000" y="4343400"/>
            <a:ext cx="4127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胜负条件：比拼防御的“耐久度”较量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9549">
            <a:off x="6667509" y="48196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6667500" y="4953000"/>
            <a:ext cx="457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核心规则是守护基地“心脏”不被摧毁。双方将面对完全相同的精英怪物波次，胜负的关键不在于击杀多少敌人，而在于谁的防御体系更稳固、容错率更高，能支撑更久。</a:t>
            </a:r>
            <a:endParaRPr lang="en-US" sz="1100"/>
          </a:p>
        </p:txBody>
      </p:sp>
      <p:pic>
        <p:nvPicPr>
          <p:cNvPr id="18" name="图片 17" descr="tt-3-1_territory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553845"/>
            <a:ext cx="5079365" cy="35128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法力系统 - 你的核心资源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3556000" cy="3556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19685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460500" y="1930400"/>
            <a:ext cx="2730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什么是法力 (Mana)？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3750">
            <a:off x="952513" y="2597150"/>
            <a:ext cx="317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952500" y="2794000"/>
            <a:ext cx="3175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法力是苔原塔中唯一的“货币”资源，如同塔防游戏的金币。你需要消耗它来建造新的防御塔，或是升级已有的塔。没有法力，就无法进行任何建设，防线将停滞不前。它是驱动你整个防御体系运转的核心动力。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699000" y="1778000"/>
            <a:ext cx="3302000" cy="3048000"/>
          </a:xfrm>
          <a:prstGeom prst="roundRect">
            <a:avLst>
              <a:gd name="adj" fmla="val 0"/>
            </a:avLst>
          </a:prstGeom>
          <a:solidFill>
            <a:srgbClr val="1E293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699000" y="1778000"/>
            <a:ext cx="3302000" cy="508000"/>
          </a:xfrm>
          <a:prstGeom prst="roundRect">
            <a:avLst>
              <a:gd name="adj" fmla="val 0"/>
            </a:avLst>
          </a:prstGeom>
          <a:solidFill>
            <a:srgbClr val="38BDF8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9500" y="1879600"/>
            <a:ext cx="254000" cy="2540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270500" y="1854200"/>
            <a:ext cx="2603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8FAF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查看当前法力值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889500" y="2603500"/>
            <a:ext cx="2921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300" b="0" i="0" u="none" strike="noStrike">
                <a:solidFill>
                  <a:schemeClr val="bg1"/>
                </a:solidFill>
                <a:latin typeface="Menlo"/>
                <a:ea typeface="Menlo"/>
                <a:cs typeface="Menlo"/>
                <a:sym typeface="Menlo"/>
              </a:rPr>
              <a:t># 在代码中随时获取状态</a:t>
            </a:r>
            <a:br>
              <a:rPr lang="en-US" sz="1300" b="0" i="0" u="none" strike="noStrike">
                <a:solidFill>
                  <a:schemeClr val="bg1"/>
                </a:solidFill>
                <a:latin typeface="Menlo"/>
                <a:ea typeface="Menlo"/>
                <a:cs typeface="Menlo"/>
                <a:sym typeface="Menlo"/>
              </a:rPr>
            </a:br>
            <a:r>
              <a:rPr lang="en-US" sz="1300" b="0" i="0" u="none" strike="noStrike">
                <a:solidFill>
                  <a:schemeClr val="bg1"/>
                </a:solidFill>
                <a:latin typeface="Menlo"/>
                <a:ea typeface="Menlo"/>
                <a:cs typeface="Menlo"/>
                <a:sym typeface="Menlo"/>
              </a:rPr>
              <a:t>myMana = hero.mana</a:t>
            </a:r>
            <a:br>
              <a:rPr lang="en-US" sz="1300" b="0" i="0" u="none" strike="noStrike">
                <a:solidFill>
                  <a:schemeClr val="bg1"/>
                </a:solidFill>
                <a:latin typeface="Menlo"/>
                <a:ea typeface="Menlo"/>
                <a:cs typeface="Menlo"/>
                <a:sym typeface="Menlo"/>
              </a:rPr>
            </a:br>
            <a:br>
              <a:rPr lang="en-US" sz="1300" b="0" i="0" u="none" strike="noStrike">
                <a:solidFill>
                  <a:schemeClr val="bg1"/>
                </a:solidFill>
                <a:latin typeface="Menlo"/>
                <a:ea typeface="Menlo"/>
                <a:cs typeface="Menlo"/>
                <a:sym typeface="Menlo"/>
              </a:rPr>
            </a:br>
            <a:r>
              <a:rPr lang="en-US" sz="1300" b="0" i="0" u="none" strike="noStrike">
                <a:solidFill>
                  <a:schemeClr val="bg1"/>
                </a:solidFill>
                <a:latin typeface="Menlo"/>
                <a:ea typeface="Menlo"/>
                <a:cs typeface="Menlo"/>
                <a:sym typeface="Menlo"/>
              </a:rPr>
              <a:t># 示例：如果法力足够则建造</a:t>
            </a:r>
            <a:br>
              <a:rPr lang="en-US" sz="1300" b="0" i="0" u="none" strike="noStrike">
                <a:solidFill>
                  <a:schemeClr val="bg1"/>
                </a:solidFill>
                <a:latin typeface="Menlo"/>
                <a:ea typeface="Menlo"/>
                <a:cs typeface="Menlo"/>
                <a:sym typeface="Menlo"/>
              </a:rPr>
            </a:br>
            <a:r>
              <a:rPr lang="en-US" sz="1300" b="0" i="0" u="none" strike="noStrike">
                <a:solidFill>
                  <a:schemeClr val="bg1"/>
                </a:solidFill>
                <a:latin typeface="Menlo"/>
                <a:ea typeface="Menlo"/>
                <a:cs typeface="Menlo"/>
                <a:sym typeface="Menlo"/>
              </a:rPr>
              <a:t>if hero.mana &gt; 50:</a:t>
            </a:r>
            <a:endParaRPr lang="en-US" sz="1300" b="0" i="0" u="none" strike="noStrike">
              <a:solidFill>
                <a:schemeClr val="bg1"/>
              </a:solidFill>
              <a:latin typeface="Menlo"/>
              <a:ea typeface="Menlo"/>
              <a:cs typeface="Menlo"/>
              <a:sym typeface="Menlo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8255000" y="1778000"/>
            <a:ext cx="3175000" cy="1460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45500" y="19685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8890000" y="19304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硬上限：100 点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5626">
            <a:off x="8445514" y="25336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8445500" y="2667000"/>
            <a:ext cx="279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法力值达到100后将不再增长，溢出的部分会直接作废，不会累积。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255000" y="3492500"/>
            <a:ext cx="3175000" cy="1460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45500" y="3683000"/>
            <a:ext cx="355600" cy="3556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8890000" y="36449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核心策略：拒绝溢出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15626">
            <a:off x="8445514" y="42481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8445500" y="4381500"/>
            <a:ext cx="279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时刻关注法力数值，接近上限时务必立即投入建设，将资源转化为防线实力。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762000" y="5588000"/>
            <a:ext cx="10668000" cy="762000"/>
          </a:xfrm>
          <a:prstGeom prst="roundRect">
            <a:avLst>
              <a:gd name="adj" fmla="val 0"/>
            </a:avLst>
          </a:prstGeom>
          <a:solidFill>
            <a:srgbClr val="38BDF8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6000" y="5765800"/>
            <a:ext cx="406400" cy="4064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1651000" y="5689600"/>
            <a:ext cx="9525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总结：</a:t>
            </a: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法力是不可再生的即时资源，管理好法力的收支平衡，避免浪费，是在苔原塔中建立稳固防线的首要任务。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法力系统 - 如何获取法力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5207000" cy="2286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286000"/>
            <a:ext cx="609600" cy="609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905000" y="2286000"/>
            <a:ext cx="368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每秒自动恢复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291">
            <a:off x="1016009" y="3168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3429000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每一秒你都会自动获得一定量的法力，这是游戏中最稳定、最基础的经济来源，保障你始终拥有基础的建设与防御能力。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223000" y="2032000"/>
            <a:ext cx="5207000" cy="2286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2286000"/>
            <a:ext cx="609600" cy="609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7366000" y="2286000"/>
            <a:ext cx="368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击败怪物奖励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9291">
            <a:off x="6477009" y="3168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6477000" y="3429000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每消灭一个怪物都会额外奖励法力，怪物的等级与强度越高，掉落的法力奖励就越丰厚，击杀效率决定了你的经济上限。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4826000"/>
            <a:ext cx="10668000" cy="1397000"/>
          </a:xfrm>
          <a:prstGeom prst="roundRect">
            <a:avLst>
              <a:gd name="adj" fmla="val 0"/>
            </a:avLst>
          </a:prstGeom>
          <a:solidFill>
            <a:srgbClr val="38BDF8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5080000"/>
            <a:ext cx="762000" cy="7620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2032000" y="4953000"/>
            <a:ext cx="8763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经济正循环策略：</a:t>
            </a: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稳定的基础法力收入，搭配击杀怪物的高额奖励，构成了核心经济逻辑。</a:t>
            </a:r>
            <a:r>
              <a:rPr lang="en-US" sz="1400" b="1" i="0" u="none" strike="noStrike">
                <a:solidFill>
                  <a:srgbClr val="0E749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早期建好塔多杀怪 → 获得更多法力 → 建更多更高级的塔。</a:t>
            </a: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开局的每一笔法力投入都至关重要，是滚大雪球的关键第一步。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领土与建造 - 建造规则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5880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762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19304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651000" y="1905000"/>
            <a:ext cx="4445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预定义建造点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场地上设有从 "A" 到 "I" 的预定义建造点，这些是系统规划的固定位置，可直接引用字母代号进行快速定位与建造。</a:t>
            </a:r>
            <a:endParaRPr lang="en-US" sz="14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62000" y="3302000"/>
            <a:ext cx="55880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762000" y="3302000"/>
            <a:ext cx="762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34544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651000" y="3429000"/>
            <a:ext cx="4445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自由坐标定位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支持输入任意 (x, y) 坐标进行建造，防御塔会自动生成在该坐标所指格子的正中心，让布局策略更灵活多变。</a:t>
            </a:r>
            <a:endParaRPr lang="en-US" sz="14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762000" y="4826000"/>
            <a:ext cx="55880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762000" y="4826000"/>
            <a:ext cx="76200" cy="1206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49784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651000" y="4953000"/>
            <a:ext cx="4445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专属领土限制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只能在本队颜色且未被占用的格子上建塔。例如红队只能使用红色格子，这是核心的阵营资源边界规则。</a:t>
            </a:r>
            <a:endParaRPr lang="en-US" sz="14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16" name="Connector 16"/>
          <p:cNvCxnSpPr/>
          <p:nvPr/>
        </p:nvCxnSpPr>
        <p:spPr>
          <a:xfrm rot="5389738">
            <a:off x="4603750" y="3898909"/>
            <a:ext cx="4254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6921500" y="4699000"/>
            <a:ext cx="4508500" cy="1397000"/>
          </a:xfrm>
          <a:prstGeom prst="roundRect">
            <a:avLst>
              <a:gd name="adj" fmla="val 0"/>
            </a:avLst>
          </a:prstGeom>
          <a:solidFill>
            <a:srgbClr val="F0F9FF">
              <a:alpha val="80000"/>
            </a:srgbClr>
          </a:solidFill>
          <a:ln w="12700" cap="flat" cmpd="sng">
            <a:solidFill>
              <a:srgbClr val="38BDF8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12000" y="4851400"/>
            <a:ext cx="304800" cy="3048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7556500" y="4826000"/>
            <a:ext cx="3683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建造前的合法性检查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使用</a:t>
            </a:r>
            <a:r>
              <a:rPr lang="en-US" sz="1300" b="1" i="0" u="none" strike="noStrike">
                <a:solidFill>
                  <a:srgbClr val="2563EB"/>
                </a:solidFill>
                <a:latin typeface="Roboto Mono"/>
                <a:ea typeface="Roboto Mono"/>
                <a:cs typeface="Roboto Mono"/>
                <a:sym typeface="Roboto Mono"/>
              </a:rPr>
              <a:t>hero.canBuildAt(x, y)</a:t>
            </a: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函数判断位置是否合法，能有效避免因位置错误而浪费宝贵的法力资源。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1" name="图片 20" descr="tt-3-1_territory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21500" y="1226820"/>
            <a:ext cx="4744720" cy="32816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领土与建造 - 建造方式</a:t>
            </a:r>
            <a:endParaRPr lang="en-US" sz="1100"/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762000" y="1778000"/>
            <a:ext cx="5270500" cy="2794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>
            <p:custDataLst>
              <p:tags r:id="rId3"/>
            </p:custDataLst>
          </p:nvPr>
        </p:nvSpPr>
        <p:spPr>
          <a:xfrm>
            <a:off x="762000" y="1778000"/>
            <a:ext cx="76200" cy="27940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1968500"/>
            <a:ext cx="355600" cy="355600"/>
          </a:xfrm>
          <a:prstGeom prst="rect">
            <a:avLst/>
          </a:prstGeom>
        </p:spPr>
      </p:pic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1498600" y="19304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方式一：使用预定义点位名称</a:t>
            </a:r>
            <a:endParaRPr lang="en-US" sz="1100"/>
          </a:p>
        </p:txBody>
      </p:sp>
      <p:cxnSp>
        <p:nvCxnSpPr>
          <p:cNvPr id="8" name="Connector 8"/>
          <p:cNvCxnSpPr/>
          <p:nvPr>
            <p:custDataLst>
              <p:tags r:id="rId8"/>
            </p:custDataLst>
          </p:nvPr>
        </p:nvCxnSpPr>
        <p:spPr>
          <a:xfrm rot="-9167">
            <a:off x="1016008" y="2533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34155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>
            <p:custDataLst>
              <p:tags r:id="rId9"/>
            </p:custDataLst>
          </p:nvPr>
        </p:nvSpPr>
        <p:spPr>
          <a:xfrm>
            <a:off x="1016000" y="2794000"/>
            <a:ext cx="4762500" cy="889000"/>
          </a:xfrm>
          <a:prstGeom prst="roundRect">
            <a:avLst>
              <a:gd name="adj" fmla="val 0"/>
            </a:avLst>
          </a:prstGeom>
          <a:solidFill>
            <a:srgbClr val="334155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10"/>
            </p:custDataLst>
          </p:nvPr>
        </p:nvSpPr>
        <p:spPr>
          <a:xfrm>
            <a:off x="1143000" y="2921000"/>
            <a:ext cx="4508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4155"/>
                </a:solidFill>
                <a:latin typeface="Roboto Mono"/>
                <a:ea typeface="Roboto Mono"/>
                <a:cs typeface="Roboto Mono"/>
                <a:sym typeface="Roboto Mono"/>
              </a:rPr>
              <a:t># 在A点建造一座弓箭手塔</a:t>
            </a:r>
            <a:br>
              <a:rPr lang="en-US" sz="1400" b="0" i="0" u="none" strike="noStrike">
                <a:solidFill>
                  <a:srgbClr val="334155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-US" sz="1400" b="1" i="0" u="none" strike="noStrike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hero.build('archer', 'A')</a:t>
            </a:r>
            <a:endParaRPr lang="en-US" sz="1400" b="1" i="0" u="none" strike="noStrike">
              <a:solidFill>
                <a:schemeClr val="accent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1" name="AutoShape 11"/>
          <p:cNvSpPr/>
          <p:nvPr>
            <p:custDataLst>
              <p:tags r:id="rId11"/>
            </p:custDataLst>
          </p:nvPr>
        </p:nvSpPr>
        <p:spPr>
          <a:xfrm>
            <a:off x="1016000" y="3937000"/>
            <a:ext cx="4762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直接使用地图上预定义的字母点（A-I）作为位置参数，适合快速定位关键战略点，操作便捷。</a:t>
            </a:r>
            <a:endParaRPr lang="en-US" sz="1100"/>
          </a:p>
        </p:txBody>
      </p:sp>
      <p:sp>
        <p:nvSpPr>
          <p:cNvPr id="12" name="AutoShape 12"/>
          <p:cNvSpPr/>
          <p:nvPr>
            <p:custDataLst>
              <p:tags r:id="rId12"/>
            </p:custDataLst>
          </p:nvPr>
        </p:nvSpPr>
        <p:spPr>
          <a:xfrm>
            <a:off x="6159500" y="1778000"/>
            <a:ext cx="5270500" cy="2794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38BDF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>
            <p:custDataLst>
              <p:tags r:id="rId13"/>
            </p:custDataLst>
          </p:nvPr>
        </p:nvSpPr>
        <p:spPr>
          <a:xfrm>
            <a:off x="6159500" y="1778000"/>
            <a:ext cx="76200" cy="27940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413500" y="1968500"/>
            <a:ext cx="355600" cy="355600"/>
          </a:xfrm>
          <a:prstGeom prst="rect">
            <a:avLst/>
          </a:prstGeom>
        </p:spPr>
      </p:pic>
      <p:sp>
        <p:nvSpPr>
          <p:cNvPr id="15" name="AutoShape 15"/>
          <p:cNvSpPr/>
          <p:nvPr>
            <p:custDataLst>
              <p:tags r:id="rId17"/>
            </p:custDataLst>
          </p:nvPr>
        </p:nvSpPr>
        <p:spPr>
          <a:xfrm>
            <a:off x="6896100" y="19304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方式二：使用具体坐标 (x, y)</a:t>
            </a:r>
            <a:endParaRPr lang="en-US" sz="1100"/>
          </a:p>
        </p:txBody>
      </p:sp>
      <p:cxnSp>
        <p:nvCxnSpPr>
          <p:cNvPr id="16" name="Connector 16"/>
          <p:cNvCxnSpPr/>
          <p:nvPr>
            <p:custDataLst>
              <p:tags r:id="rId18"/>
            </p:custDataLst>
          </p:nvPr>
        </p:nvCxnSpPr>
        <p:spPr>
          <a:xfrm rot="-9167">
            <a:off x="6413508" y="2533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34155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>
            <p:custDataLst>
              <p:tags r:id="rId19"/>
            </p:custDataLst>
          </p:nvPr>
        </p:nvSpPr>
        <p:spPr>
          <a:xfrm>
            <a:off x="6413500" y="2794000"/>
            <a:ext cx="4762500" cy="889000"/>
          </a:xfrm>
          <a:prstGeom prst="roundRect">
            <a:avLst>
              <a:gd name="adj" fmla="val 0"/>
            </a:avLst>
          </a:prstGeom>
          <a:solidFill>
            <a:srgbClr val="334155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>
            <p:custDataLst>
              <p:tags r:id="rId20"/>
            </p:custDataLst>
          </p:nvPr>
        </p:nvSpPr>
        <p:spPr>
          <a:xfrm>
            <a:off x="6540500" y="2921000"/>
            <a:ext cx="4508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algn="l">
              <a:lnSpc>
                <a:spcPct val="125000"/>
              </a:lnSpc>
              <a:buSzTx/>
              <a:defRPr/>
            </a:pPr>
            <a:r>
              <a:rPr lang="en-US" sz="1400" b="0" i="0" u="none" strike="noStrike">
                <a:solidFill>
                  <a:srgbClr val="334155"/>
                </a:solidFill>
                <a:latin typeface="Roboto Mono"/>
                <a:ea typeface="Roboto Mono"/>
                <a:cs typeface="Roboto Mono"/>
                <a:sym typeface="Roboto Mono"/>
              </a:rPr>
              <a:t># 在坐标(15, 40)处建造一座法师塔</a:t>
            </a:r>
            <a:br>
              <a:rPr lang="en-US" sz="1400" b="0" i="0" u="none" strike="noStrike">
                <a:solidFill>
                  <a:srgbClr val="334155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-US" sz="1400" b="1" i="0" u="none" strike="noStrike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hero.build('mage', 15, 40)</a:t>
            </a:r>
            <a:endParaRPr lang="en-US" sz="1400" b="1">
              <a:solidFill>
                <a:schemeClr val="accent1"/>
              </a:solidFill>
              <a:latin typeface="Roboto Mono"/>
              <a:ea typeface="Roboto Mono"/>
              <a:cs typeface="Roboto Mono"/>
            </a:endParaRPr>
          </a:p>
        </p:txBody>
      </p:sp>
      <p:sp>
        <p:nvSpPr>
          <p:cNvPr id="19" name="AutoShape 19"/>
          <p:cNvSpPr/>
          <p:nvPr>
            <p:custDataLst>
              <p:tags r:id="rId21"/>
            </p:custDataLst>
          </p:nvPr>
        </p:nvSpPr>
        <p:spPr>
          <a:xfrm>
            <a:off x="6413500" y="3937000"/>
            <a:ext cx="4762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输入精确的网格坐标来定位，塔会自动出现在对应格子的中心，适合对建造位置有精确要求的场景。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62000" y="5080000"/>
            <a:ext cx="10668000" cy="1143000"/>
          </a:xfrm>
          <a:prstGeom prst="roundRect">
            <a:avLst>
              <a:gd name="adj" fmla="val 0"/>
            </a:avLst>
          </a:prstGeom>
          <a:solidFill>
            <a:srgbClr val="38BDF8">
              <a:alpha val="10000"/>
            </a:srgbClr>
          </a:solidFill>
          <a:ln w="12700" cap="flat" cmpd="sng">
            <a:solidFill>
              <a:srgbClr val="38BDF8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16000" y="5334000"/>
            <a:ext cx="406400" cy="4064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1651000" y="5232400"/>
            <a:ext cx="9525000" cy="838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通用语法规则：</a:t>
            </a: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无论使用哪种定位方式，核心函数</a:t>
            </a:r>
            <a:r>
              <a:rPr lang="en-US" sz="1400" b="0" i="0" u="none" strike="noStrike">
                <a:solidFill>
                  <a:srgbClr val="38BDF8"/>
                </a:solidFill>
                <a:latin typeface="Roboto Mono"/>
                <a:ea typeface="Roboto Mono"/>
                <a:cs typeface="Roboto Mono"/>
                <a:sym typeface="Roboto Mono"/>
              </a:rPr>
              <a:t>hero.build</a:t>
            </a: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的第一个参数永远是塔的类型字符串（如 'archer'、'mage'），后续参数则根据需求选择点位名称或数字坐标。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领土与建造 - 升级与替换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2540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38BDF8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0320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651000" y="20320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同种再建：触发“升级”效果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291">
            <a:off x="1016009" y="2660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2921000"/>
            <a:ext cx="4699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当在已有塔的格子上，再次建造</a:t>
            </a:r>
            <a:r>
              <a:rPr lang="en-US" sz="14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相同类型</a:t>
            </a: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的塔时，现有塔的等级会直接+1，威力、射程或攻击速度将得到全方位提升，是强化防御的核心方式。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223000" y="1778000"/>
            <a:ext cx="5207000" cy="2540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38BDF8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2032000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7112000" y="20320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异种再建：触发“替换”效果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9291">
            <a:off x="6477009" y="2660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DF8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6477000" y="2921000"/>
            <a:ext cx="4699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若新建塔的类型与原塔</a:t>
            </a:r>
            <a:r>
              <a:rPr lang="en-US" sz="14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不同</a:t>
            </a: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，旧塔会被直接替换为新塔，且新塔将</a:t>
            </a:r>
            <a:r>
              <a:rPr lang="en-US" sz="1400" b="1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继承旧塔的全部等级</a:t>
            </a: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，让前期投入的法力完全不浪费，灵活适配战局变化。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4699000"/>
            <a:ext cx="7366000" cy="1397000"/>
          </a:xfrm>
          <a:prstGeom prst="roundRect">
            <a:avLst>
              <a:gd name="adj" fmla="val 0"/>
            </a:avLst>
          </a:prstGeom>
          <a:solidFill>
            <a:srgbClr val="38BDF8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48895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524000" y="4851400"/>
            <a:ext cx="6223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建造核心口诀：同种=升级，异种=换塔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熟练掌握这一规则，能让你在遭遇飞行怪、重甲怪等不同敌人时，快速调整防御布局，用最小的法力成本实现防御体系的最优解。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8382000" y="4699000"/>
            <a:ext cx="3048000" cy="1397000"/>
          </a:xfrm>
          <a:prstGeom prst="roundRect">
            <a:avLst>
              <a:gd name="adj" fmla="val 0"/>
            </a:avLst>
          </a:prstGeom>
          <a:solidFill>
            <a:srgbClr val="FFEDD5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72500" y="48895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9017000" y="4851400"/>
            <a:ext cx="2286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C241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⚠ 资源计算提示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升级与替换均消耗法力，操作前务必确认资源储备，避免因法力透支出现防御空档。</a:t>
            </a:r>
            <a:endParaRPr lang="en-US" sz="13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20,&quot;left&quot;:60,&quot;top&quot;:140,&quot;width&quot;:840}"/>
</p:tagLst>
</file>

<file path=ppt/tags/tag10.xml><?xml version="1.0" encoding="utf-8"?>
<p:tagLst xmlns:p="http://schemas.openxmlformats.org/presentationml/2006/main">
  <p:tag name="KSO_WM_DIAGRAM_VIRTUALLY_FRAME" val="{&quot;height&quot;:220,&quot;left&quot;:60,&quot;top&quot;:140,&quot;width&quot;:840}"/>
</p:tagLst>
</file>

<file path=ppt/tags/tag11.xml><?xml version="1.0" encoding="utf-8"?>
<p:tagLst xmlns:p="http://schemas.openxmlformats.org/presentationml/2006/main">
  <p:tag name="KSO_WM_DIAGRAM_VIRTUALLY_FRAME" val="{&quot;height&quot;:220,&quot;left&quot;:60,&quot;top&quot;:140,&quot;width&quot;:840}"/>
</p:tagLst>
</file>

<file path=ppt/tags/tag12.xml><?xml version="1.0" encoding="utf-8"?>
<p:tagLst xmlns:p="http://schemas.openxmlformats.org/presentationml/2006/main">
  <p:tag name="KSO_WM_DIAGRAM_VIRTUALLY_FRAME" val="{&quot;height&quot;:220,&quot;left&quot;:60,&quot;top&quot;:140,&quot;width&quot;:840}"/>
</p:tagLst>
</file>

<file path=ppt/tags/tag13.xml><?xml version="1.0" encoding="utf-8"?>
<p:tagLst xmlns:p="http://schemas.openxmlformats.org/presentationml/2006/main">
  <p:tag name="KSO_WM_DIAGRAM_VIRTUALLY_FRAME" val="{&quot;height&quot;:220,&quot;left&quot;:60,&quot;top&quot;:140,&quot;width&quot;:840}"/>
</p:tagLst>
</file>

<file path=ppt/tags/tag14.xml><?xml version="1.0" encoding="utf-8"?>
<p:tagLst xmlns:p="http://schemas.openxmlformats.org/presentationml/2006/main">
  <p:tag name="KSO_WM_DIAGRAM_VIRTUALLY_FRAME" val="{&quot;height&quot;:220,&quot;left&quot;:60,&quot;top&quot;:140,&quot;width&quot;:840}"/>
</p:tagLst>
</file>

<file path=ppt/tags/tag15.xml><?xml version="1.0" encoding="utf-8"?>
<p:tagLst xmlns:p="http://schemas.openxmlformats.org/presentationml/2006/main">
  <p:tag name="KSO_WM_DIAGRAM_VIRTUALLY_FRAME" val="{&quot;height&quot;:220,&quot;left&quot;:60,&quot;top&quot;:140,&quot;width&quot;:840}"/>
</p:tagLst>
</file>

<file path=ppt/tags/tag16.xml><?xml version="1.0" encoding="utf-8"?>
<p:tagLst xmlns:p="http://schemas.openxmlformats.org/presentationml/2006/main">
  <p:tag name="KSO_WM_DIAGRAM_VIRTUALLY_FRAME" val="{&quot;height&quot;:220,&quot;left&quot;:60,&quot;top&quot;:140,&quot;width&quot;:840}"/>
</p:tagLst>
</file>

<file path=ppt/tags/tag17.xml><?xml version="1.0" encoding="utf-8"?>
<p:tagLst xmlns:p="http://schemas.openxmlformats.org/presentationml/2006/main">
  <p:tag name="KSO_WM_DIAGRAM_VIRTUALLY_FRAME" val="{&quot;height&quot;:250,&quot;left&quot;:60,&quot;top&quot;:210,&quot;width&quot;:850}"/>
</p:tagLst>
</file>

<file path=ppt/tags/tag18.xml><?xml version="1.0" encoding="utf-8"?>
<p:tagLst xmlns:p="http://schemas.openxmlformats.org/presentationml/2006/main">
  <p:tag name="KSO_WM_DIAGRAM_VIRTUALLY_FRAME" val="{&quot;height&quot;:250,&quot;left&quot;:60,&quot;top&quot;:210,&quot;width&quot;:850}"/>
</p:tagLst>
</file>

<file path=ppt/tags/tag19.xml><?xml version="1.0" encoding="utf-8"?>
<p:tagLst xmlns:p="http://schemas.openxmlformats.org/presentationml/2006/main">
  <p:tag name="KSO_WM_DIAGRAM_VIRTUALLY_FRAME" val="{&quot;height&quot;:250,&quot;left&quot;:60,&quot;top&quot;:210,&quot;width&quot;:850}"/>
</p:tagLst>
</file>

<file path=ppt/tags/tag2.xml><?xml version="1.0" encoding="utf-8"?>
<p:tagLst xmlns:p="http://schemas.openxmlformats.org/presentationml/2006/main">
  <p:tag name="KSO_WM_DIAGRAM_VIRTUALLY_FRAME" val="{&quot;height&quot;:220,&quot;left&quot;:60,&quot;top&quot;:140,&quot;width&quot;:840}"/>
</p:tagLst>
</file>

<file path=ppt/tags/tag20.xml><?xml version="1.0" encoding="utf-8"?>
<p:tagLst xmlns:p="http://schemas.openxmlformats.org/presentationml/2006/main">
  <p:tag name="KSO_WM_DIAGRAM_VIRTUALLY_FRAME" val="{&quot;height&quot;:250,&quot;left&quot;:60,&quot;top&quot;:210,&quot;width&quot;:850}"/>
</p:tagLst>
</file>

<file path=ppt/tags/tag21.xml><?xml version="1.0" encoding="utf-8"?>
<p:tagLst xmlns:p="http://schemas.openxmlformats.org/presentationml/2006/main">
  <p:tag name="KSO_WM_DIAGRAM_VIRTUALLY_FRAME" val="{&quot;height&quot;:250,&quot;left&quot;:60,&quot;top&quot;:210,&quot;width&quot;:850}"/>
</p:tagLst>
</file>

<file path=ppt/tags/tag22.xml><?xml version="1.0" encoding="utf-8"?>
<p:tagLst xmlns:p="http://schemas.openxmlformats.org/presentationml/2006/main">
  <p:tag name="KSO_WM_DIAGRAM_VIRTUALLY_FRAME" val="{&quot;height&quot;:250,&quot;left&quot;:60,&quot;top&quot;:210,&quot;width&quot;:850}"/>
</p:tagLst>
</file>

<file path=ppt/tags/tag23.xml><?xml version="1.0" encoding="utf-8"?>
<p:tagLst xmlns:p="http://schemas.openxmlformats.org/presentationml/2006/main">
  <p:tag name="KSO_WM_DIAGRAM_VIRTUALLY_FRAME" val="{&quot;height&quot;:250,&quot;left&quot;:60,&quot;top&quot;:210,&quot;width&quot;:850}"/>
</p:tagLst>
</file>

<file path=ppt/tags/tag24.xml><?xml version="1.0" encoding="utf-8"?>
<p:tagLst xmlns:p="http://schemas.openxmlformats.org/presentationml/2006/main">
  <p:tag name="KSO_WM_DIAGRAM_VIRTUALLY_FRAME" val="{&quot;height&quot;:250,&quot;left&quot;:60,&quot;top&quot;:210,&quot;width&quot;:850}"/>
</p:tagLst>
</file>

<file path=ppt/tags/tag25.xml><?xml version="1.0" encoding="utf-8"?>
<p:tagLst xmlns:p="http://schemas.openxmlformats.org/presentationml/2006/main">
  <p:tag name="KSO_WM_DIAGRAM_VIRTUALLY_FRAME" val="{&quot;height&quot;:250,&quot;left&quot;:60,&quot;top&quot;:210,&quot;width&quot;:850}"/>
</p:tagLst>
</file>

<file path=ppt/tags/tag26.xml><?xml version="1.0" encoding="utf-8"?>
<p:tagLst xmlns:p="http://schemas.openxmlformats.org/presentationml/2006/main">
  <p:tag name="KSO_WM_DIAGRAM_VIRTUALLY_FRAME" val="{&quot;height&quot;:250,&quot;left&quot;:60,&quot;top&quot;:210,&quot;width&quot;:850}"/>
</p:tagLst>
</file>

<file path=ppt/tags/tag27.xml><?xml version="1.0" encoding="utf-8"?>
<p:tagLst xmlns:p="http://schemas.openxmlformats.org/presentationml/2006/main">
  <p:tag name="KSO_WM_DIAGRAM_VIRTUALLY_FRAME" val="{&quot;height&quot;:250,&quot;left&quot;:60,&quot;top&quot;:210,&quot;width&quot;:850}"/>
</p:tagLst>
</file>

<file path=ppt/tags/tag28.xml><?xml version="1.0" encoding="utf-8"?>
<p:tagLst xmlns:p="http://schemas.openxmlformats.org/presentationml/2006/main">
  <p:tag name="KSO_WM_DIAGRAM_VIRTUALLY_FRAME" val="{&quot;height&quot;:250,&quot;left&quot;:60,&quot;top&quot;:210,&quot;width&quot;:850}"/>
</p:tagLst>
</file>

<file path=ppt/tags/tag29.xml><?xml version="1.0" encoding="utf-8"?>
<p:tagLst xmlns:p="http://schemas.openxmlformats.org/presentationml/2006/main">
  <p:tag name="KSO_WM_DIAGRAM_VIRTUALLY_FRAME" val="{&quot;height&quot;:250,&quot;left&quot;:60,&quot;top&quot;:210,&quot;width&quot;:850}"/>
</p:tagLst>
</file>

<file path=ppt/tags/tag3.xml><?xml version="1.0" encoding="utf-8"?>
<p:tagLst xmlns:p="http://schemas.openxmlformats.org/presentationml/2006/main">
  <p:tag name="KSO_WM_DIAGRAM_VIRTUALLY_FRAME" val="{&quot;height&quot;:220,&quot;left&quot;:60,&quot;top&quot;:140,&quot;width&quot;:840}"/>
</p:tagLst>
</file>

<file path=ppt/tags/tag30.xml><?xml version="1.0" encoding="utf-8"?>
<p:tagLst xmlns:p="http://schemas.openxmlformats.org/presentationml/2006/main">
  <p:tag name="KSO_WM_DIAGRAM_VIRTUALLY_FRAME" val="{&quot;height&quot;:250,&quot;left&quot;:60,&quot;top&quot;:210,&quot;width&quot;:850}"/>
</p:tagLst>
</file>

<file path=ppt/tags/tag31.xml><?xml version="1.0" encoding="utf-8"?>
<p:tagLst xmlns:p="http://schemas.openxmlformats.org/presentationml/2006/main">
  <p:tag name="KSO_WM_DIAGRAM_VIRTUALLY_FRAME" val="{&quot;height&quot;:250,&quot;left&quot;:60,&quot;top&quot;:210,&quot;width&quot;:850}"/>
</p:tagLst>
</file>

<file path=ppt/tags/tag32.xml><?xml version="1.0" encoding="utf-8"?>
<p:tagLst xmlns:p="http://schemas.openxmlformats.org/presentationml/2006/main">
  <p:tag name="KSO_WM_DIAGRAM_VIRTUALLY_FRAME" val="{&quot;height&quot;:250,&quot;left&quot;:60,&quot;top&quot;:210,&quot;width&quot;:850}"/>
</p:tagLst>
</file>

<file path=ppt/tags/tag33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34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35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36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37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38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39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4.xml><?xml version="1.0" encoding="utf-8"?>
<p:tagLst xmlns:p="http://schemas.openxmlformats.org/presentationml/2006/main">
  <p:tag name="KSO_WM_DIAGRAM_VIRTUALLY_FRAME" val="{&quot;height&quot;:220,&quot;left&quot;:60,&quot;top&quot;:140,&quot;width&quot;:840}"/>
</p:tagLst>
</file>

<file path=ppt/tags/tag40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41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42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43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44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45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46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47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48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49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5.xml><?xml version="1.0" encoding="utf-8"?>
<p:tagLst xmlns:p="http://schemas.openxmlformats.org/presentationml/2006/main">
  <p:tag name="KSO_WM_DIAGRAM_VIRTUALLY_FRAME" val="{&quot;height&quot;:220,&quot;left&quot;:60,&quot;top&quot;:140,&quot;width&quot;:840}"/>
</p:tagLst>
</file>

<file path=ppt/tags/tag50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51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52.xml><?xml version="1.0" encoding="utf-8"?>
<p:tagLst xmlns:p="http://schemas.openxmlformats.org/presentationml/2006/main">
  <p:tag name="KSO_WM_DIAGRAM_VIRTUALLY_FRAME" val="{&quot;height&quot;:265,&quot;left&quot;:520,&quot;top&quot;:130,&quot;width&quot;:405}"/>
</p:tagLst>
</file>

<file path=ppt/tags/tag6.xml><?xml version="1.0" encoding="utf-8"?>
<p:tagLst xmlns:p="http://schemas.openxmlformats.org/presentationml/2006/main">
  <p:tag name="KSO_WM_DIAGRAM_VIRTUALLY_FRAME" val="{&quot;height&quot;:220,&quot;left&quot;:60,&quot;top&quot;:140,&quot;width&quot;:840}"/>
</p:tagLst>
</file>

<file path=ppt/tags/tag7.xml><?xml version="1.0" encoding="utf-8"?>
<p:tagLst xmlns:p="http://schemas.openxmlformats.org/presentationml/2006/main">
  <p:tag name="KSO_WM_DIAGRAM_VIRTUALLY_FRAME" val="{&quot;height&quot;:220,&quot;left&quot;:60,&quot;top&quot;:140,&quot;width&quot;:840}"/>
</p:tagLst>
</file>

<file path=ppt/tags/tag8.xml><?xml version="1.0" encoding="utf-8"?>
<p:tagLst xmlns:p="http://schemas.openxmlformats.org/presentationml/2006/main">
  <p:tag name="KSO_WM_DIAGRAM_VIRTUALLY_FRAME" val="{&quot;height&quot;:220,&quot;left&quot;:60,&quot;top&quot;:140,&quot;width&quot;:840}"/>
</p:tagLst>
</file>

<file path=ppt/tags/tag9.xml><?xml version="1.0" encoding="utf-8"?>
<p:tagLst xmlns:p="http://schemas.openxmlformats.org/presentationml/2006/main">
  <p:tag name="KSO_WM_DIAGRAM_VIRTUALLY_FRAME" val="{&quot;height&quot;:220,&quot;left&quot;:60,&quot;top&quot;:140,&quot;width&quot;:840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9388</Words>
  <Application>WPS 演示</Application>
  <PresentationFormat/>
  <Paragraphs>597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29</vt:i4>
      </vt:variant>
    </vt:vector>
  </HeadingPairs>
  <TitlesOfParts>
    <vt:vector size="41" baseType="lpstr">
      <vt:lpstr>Arial</vt:lpstr>
      <vt:lpstr>宋体</vt:lpstr>
      <vt:lpstr>Wingdings</vt:lpstr>
      <vt:lpstr>Arial</vt:lpstr>
      <vt:lpstr>Noto Sans SC</vt:lpstr>
      <vt:lpstr>Menlo</vt:lpstr>
      <vt:lpstr>HanaMinB</vt:lpstr>
      <vt:lpstr>Roboto Mono</vt:lpstr>
      <vt:lpstr>微软雅黑</vt:lpstr>
      <vt:lpstr>Arial Unicode MS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陈之然</cp:lastModifiedBy>
  <cp:revision>1</cp:revision>
  <dcterms:created xsi:type="dcterms:W3CDTF">2026-06-01T14:25:50Z</dcterms:created>
  <dcterms:modified xsi:type="dcterms:W3CDTF">2026-06-01T14:25:50Z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{"Label":"1","ContentProducer":"001191110102MACQD9K64010000","ProduceID":"7646430247063571670","ReservedCode1":"","ContentPropagator":"","PropagateID":"","ReservedCode2":""}</vt:lpwstr>
  </property>
  <property fmtid="{D5CDD505-2E9C-101B-9397-08002B2CF9AE}" pid="3" name="KSOProductBuildVer">
    <vt:lpwstr>2052-12.1.0.26375</vt:lpwstr>
  </property>
  <property fmtid="{D5CDD505-2E9C-101B-9397-08002B2CF9AE}" pid="4" name="ICV">
    <vt:lpwstr>469F4D0715124249B0216714D0B12ED9_12</vt:lpwstr>
  </property>
</Properties>
</file>