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media/image10.svg" ContentType="image/svg+xml"/>
  <Override PartName="/ppt/media/image101.svg" ContentType="image/svg+xml"/>
  <Override PartName="/ppt/media/image103.svg" ContentType="image/svg+xml"/>
  <Override PartName="/ppt/media/image107.svg" ContentType="image/svg+xml"/>
  <Override PartName="/ppt/media/image109.svg" ContentType="image/svg+xml"/>
  <Override PartName="/ppt/media/image12.svg" ContentType="image/svg+xml"/>
  <Override PartName="/ppt/media/image14.svg" ContentType="image/svg+xml"/>
  <Override PartName="/ppt/media/image16.svg" ContentType="image/svg+xml"/>
  <Override PartName="/ppt/media/image18.svg" ContentType="image/svg+xml"/>
  <Override PartName="/ppt/media/image2.svg" ContentType="image/svg+xml"/>
  <Override PartName="/ppt/media/image20.svg" ContentType="image/svg+xml"/>
  <Override PartName="/ppt/media/image24.svg" ContentType="image/svg+xml"/>
  <Override PartName="/ppt/media/image26.svg" ContentType="image/svg+xml"/>
  <Override PartName="/ppt/media/image30.svg" ContentType="image/svg+xml"/>
  <Override PartName="/ppt/media/image32.svg" ContentType="image/svg+xml"/>
  <Override PartName="/ppt/media/image34.svg" ContentType="image/svg+xml"/>
  <Override PartName="/ppt/media/image36.svg" ContentType="image/svg+xml"/>
  <Override PartName="/ppt/media/image38.svg" ContentType="image/svg+xml"/>
  <Override PartName="/ppt/media/image4.svg" ContentType="image/svg+xml"/>
  <Override PartName="/ppt/media/image42.svg" ContentType="image/svg+xml"/>
  <Override PartName="/ppt/media/image44.svg" ContentType="image/svg+xml"/>
  <Override PartName="/ppt/media/image46.svg" ContentType="image/svg+xml"/>
  <Override PartName="/ppt/media/image48.svg" ContentType="image/svg+xml"/>
  <Override PartName="/ppt/media/image50.svg" ContentType="image/svg+xml"/>
  <Override PartName="/ppt/media/image52.svg" ContentType="image/svg+xml"/>
  <Override PartName="/ppt/media/image58.svg" ContentType="image/svg+xml"/>
  <Override PartName="/ppt/media/image6.svg" ContentType="image/svg+xml"/>
  <Override PartName="/ppt/media/image62.svg" ContentType="image/svg+xml"/>
  <Override PartName="/ppt/media/image64.svg" ContentType="image/svg+xml"/>
  <Override PartName="/ppt/media/image66.svg" ContentType="image/svg+xml"/>
  <Override PartName="/ppt/media/image71.svg" ContentType="image/svg+xml"/>
  <Override PartName="/ppt/media/image78.svg" ContentType="image/svg+xml"/>
  <Override PartName="/ppt/media/image8.svg" ContentType="image/svg+xml"/>
  <Override PartName="/ppt/media/image80.svg" ContentType="image/svg+xml"/>
  <Override PartName="/ppt/media/image82.svg" ContentType="image/svg+xml"/>
  <Override PartName="/ppt/media/image84.svg" ContentType="image/svg+xml"/>
  <Override PartName="/ppt/media/image90.svg" ContentType="image/svg+xml"/>
  <Override PartName="/ppt/media/image92.svg" ContentType="image/svg+xml"/>
  <Override PartName="/ppt/media/image96.svg" ContentType="image/svg+xml"/>
  <Override PartName="/ppt/media/image9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3"/>
  </p:sldMasterIdLst>
  <p:notesMasterIdLst>
    <p:notesMasterId r:id="rId5"/>
  </p:notesMasterIdLst>
  <p:handoutMasterIdLst>
    <p:handoutMasterId r:id="rId31"/>
  </p:handoutMasterIdLst>
  <p:sldIdLst>
    <p:sldId id="256" r:id="rId4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0"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L="457200"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L="914400"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L="1371600"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L="1828800"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L="2286000"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L="2743200"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L="3200400"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L="3657600"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16" userDrawn="1">
          <p15:clr>
            <a:srgbClr val="747775"/>
          </p15:clr>
        </p15:guide>
        <p15:guide id="2" pos="288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616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handoutMaster" Target="handoutMasters/handoutMaster1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好，欢迎来到苔原塔竞技场的强化篇教学。在之前的课程中，我们了解了基本玩法，今天，我们将深入探索编程的核心——API。这份指南将系统地介绍所有可用的编程工具，帮助你从新手成长为策略大师。让我们开始吧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知己知彼，百战不殆。通过findTowers系列方法，你可以获取战场上所有塔的信息，用于分析和调整。getEnemyHero()则让你能直接获取对手基地的状态，比如血量，从而做出针对性的策略调整。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getTowerParameters和getMonsterParameters是你的情报工具。你可以用它们来查询任何塔或怪物的详细数据。比如，提前知道下一波怪物会飞，就可以提前准备法师塔进行克制。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了解波次信息是制定长期策略的基础。getWaves()可以让你一览全局，知道即将到来的所有敌人。getWaveNumber()则告诉你当前正处于哪一波，结合起来，你可以精确地规划你的防御布局。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getNextWave()是一个非常强大的功能。它让你能像拥有预知能力一样，提前知道下一波的敌人组合。在这个例子中，我们预判到下一波有飞行怪物，于是提前建造了法师塔，这就是信息优势。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setTargeting是精细化操作的关键。你可以为不同的塔设置不同的攻击策略。比如，用弓箭塔保护基地（left），用加农炮集火精英怪（strong），用法师塔快速清小怪（weak）。合理搭配能极大提升防御效率。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findActiveAnomalies()可以让你感知战场上的引力技能，这对于预测怪物路径非常有帮助。hero.wait()则是一个简单但重要的工具，用于控制程序节奏，避免无效循环。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守卫是强大的单位。通过hero.on("spawn-guard", fn)，你可以为每个新生的守卫编写AI逻辑。这是一个非常强大的功能，让你的守卫不再是简单的肉盾，而是能主动执行复杂任务的战士。请务必记住提醒，回调函数里只使用守卫自身的方法。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是寻敌工具。findMonsters()和findNearest()是定位目标的常用组合。distanceTo()则可以精确计算距离。结合这些方法，你可以实现非常精准的技能释放，比如这个例子中，当最近的怪物进入40米范围时，就对它释放引力技能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接下来我们学习Tower类。当你通过hero.build或hero.findMyTowers获取到塔对象后，就可以通过这些属性来了解它们的详细状态，从而做出升级或调整策略的决策。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塔的属性都是只读的，你可以通过它们来获取塔的位置、攻击力、射程、等级等信息。看这个例子，我们遍历所有塔，找到等级最低的那个并优先升级它，这是一个典型的优化策略。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本次教学将分为六个部分。首先，我们会讲解如何阅读这份API参考。接着，我们将分章节详细介绍Hero、Tower、Guard和Vector这四个核心类的API。最后，我们会提供一个速查表，方便大家快速回顾。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现在我们来学习如何指挥守卫。Guard类提供了一系列方法，让你可以精确控制守卫的移动、攻击和技能释放，把它们打造成战场上的奇兵。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守卫的方法非常丰富。moveTo和moveToward用于移动，前者阻塞后者不阻塞。attack用于攻击。special可以释放咆哮、隐匿等强大技能。这个例子展示了一个完整的守卫AI：自动寻敌，远距离追击，近距离嘲讽聚怪然后攻击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最后，我们来学习Vector类，这是一个强大的数学工具。它能帮助你进行坐标计算、方向判断、距离测量等，是实现高级策略的基础。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Vector的实例方法主要用于获取向量自身的信息或与另一个向量进行比较。比如，你可以创建基地和怪物的向量，然后计算它们之间的距离和方向角度，这在预判怪物路径时非常有用。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Vector的类方法用于对向量进行运算。这是实现高级定位的关键。比如这个例子，我们计算出从基地指向怪物的方向，然后在基地前方15米处释放推力，精准地将怪物推离基地。掌握向量运算是成为编程高手的必经之路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为了方便大家记忆和查阅，我们将所有API汇总成了这张速查表。你可以截图保存，在实际编程时快速回顾。掌握这些API，你就握住了苔原塔的全部操控权。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我们的教学到此结束。理论知识已经掌握，现在就看你的了。把这些API组合起来，发挥你的创造力，写出属于你自己的制胜策略，在苔原塔竞技场上大放异彩吧！感谢大家的观看。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在开始之前，请大家花点时间阅读说明。这份文档是你的编程工具箱，我们将按照Hero、Tower、Guard和Vector四个类别来组织内容。特别注意坐标提示，系统会自动处理蓝队的镜像问题，你只需要专注于策略本身。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现在，我们进入第一个核心章节：Hero类API。Hero对象代表你在游戏中的化身，是你指挥整个战斗的核心。我们将学习如何通过它来获取信息、建造防御、释放技能等等。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是基地属性。通过hero.x和hero.y，你可以获取基地的位置。hero.time记录了战斗时长。最重要的是hero.health和hero.maxHealth，它们是判断基地生死存亡的关键。看这个例子，当血量低于一半时，我们触发一个特殊技能来自救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接下来是资源与类型。hero.mana是你的核心资源，用于建造和升级塔。你可以通过towerTypes和monsterTypes来了解当前战局的可用选项和即将面对的敌人，这对于制定策略至关重要。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建造是防御的核心。hero.build()方法有两种形式：通过点位字母或精确坐标。需要注意的是，重复在同一位置建造会升级已有塔。这个机制非常重要，是动态调整防御布局的关键。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为了让你的建造逻辑更健壮，我们有hero.canBuildAt()方法。在调用build之前先用它检查一下，可以有效避免程序因为等待法力或无效位置而卡住。这是一个非常好的编程习惯。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特殊技能是扭转战局的利器。它们不消耗法力，但有冷却时间。使用isReady()检查技能状态，然后用special()释放。无论是聚怪、推怪还是传送，都能在关键时刻发挥巨大作用。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标题幻灯片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标题和竖排文字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竖排标题与文本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标题和内容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节标题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两栏内容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比较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39" name="Shape 37"/>
          <p:cNvSpPr txBox="1"/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41" name="Shape 39"/>
          <p:cNvSpPr txBox="1"/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仅标题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空白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内容与标题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图片与标题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Shape 3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9" name="Shape 4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0" name="Shape 5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6.png"/><Relationship Id="rId1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60.png"/><Relationship Id="rId3" Type="http://schemas.openxmlformats.org/officeDocument/2006/relationships/image" Target="../media/image59.png"/><Relationship Id="rId2" Type="http://schemas.openxmlformats.org/officeDocument/2006/relationships/image" Target="../media/image58.svg"/><Relationship Id="rId1" Type="http://schemas.openxmlformats.org/officeDocument/2006/relationships/image" Target="../media/image57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68.png"/><Relationship Id="rId7" Type="http://schemas.openxmlformats.org/officeDocument/2006/relationships/image" Target="../media/image67.png"/><Relationship Id="rId6" Type="http://schemas.openxmlformats.org/officeDocument/2006/relationships/image" Target="../media/image66.svg"/><Relationship Id="rId5" Type="http://schemas.openxmlformats.org/officeDocument/2006/relationships/image" Target="../media/image65.png"/><Relationship Id="rId4" Type="http://schemas.openxmlformats.org/officeDocument/2006/relationships/image" Target="../media/image64.svg"/><Relationship Id="rId3" Type="http://schemas.openxmlformats.org/officeDocument/2006/relationships/image" Target="../media/image63.png"/><Relationship Id="rId2" Type="http://schemas.openxmlformats.org/officeDocument/2006/relationships/image" Target="../media/image62.svg"/><Relationship Id="rId10" Type="http://schemas.openxmlformats.org/officeDocument/2006/relationships/notesSlide" Target="../notesSlides/notesSlide12.xml"/><Relationship Id="rId1" Type="http://schemas.openxmlformats.org/officeDocument/2006/relationships/image" Target="../media/image61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68.png"/><Relationship Id="rId7" Type="http://schemas.openxmlformats.org/officeDocument/2006/relationships/image" Target="../media/image67.png"/><Relationship Id="rId6" Type="http://schemas.openxmlformats.org/officeDocument/2006/relationships/image" Target="../media/image71.svg"/><Relationship Id="rId5" Type="http://schemas.openxmlformats.org/officeDocument/2006/relationships/image" Target="../media/image70.png"/><Relationship Id="rId4" Type="http://schemas.openxmlformats.org/officeDocument/2006/relationships/image" Target="../media/image18.svg"/><Relationship Id="rId3" Type="http://schemas.openxmlformats.org/officeDocument/2006/relationships/image" Target="../media/image69.png"/><Relationship Id="rId2" Type="http://schemas.openxmlformats.org/officeDocument/2006/relationships/image" Target="../media/image58.svg"/><Relationship Id="rId10" Type="http://schemas.openxmlformats.org/officeDocument/2006/relationships/notesSlide" Target="../notesSlides/notesSlide13.xml"/><Relationship Id="rId1" Type="http://schemas.openxmlformats.org/officeDocument/2006/relationships/image" Target="../media/image57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73.png"/><Relationship Id="rId1" Type="http://schemas.openxmlformats.org/officeDocument/2006/relationships/image" Target="../media/image7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5.x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46.svg"/><Relationship Id="rId3" Type="http://schemas.openxmlformats.org/officeDocument/2006/relationships/image" Target="../media/image74.png"/><Relationship Id="rId2" Type="http://schemas.openxmlformats.org/officeDocument/2006/relationships/image" Target="../media/image58.svg"/><Relationship Id="rId1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75.png"/><Relationship Id="rId8" Type="http://schemas.openxmlformats.org/officeDocument/2006/relationships/image" Target="../media/image84.svg"/><Relationship Id="rId7" Type="http://schemas.openxmlformats.org/officeDocument/2006/relationships/image" Target="../media/image83.png"/><Relationship Id="rId6" Type="http://schemas.openxmlformats.org/officeDocument/2006/relationships/image" Target="../media/image82.svg"/><Relationship Id="rId5" Type="http://schemas.openxmlformats.org/officeDocument/2006/relationships/image" Target="../media/image81.png"/><Relationship Id="rId4" Type="http://schemas.openxmlformats.org/officeDocument/2006/relationships/image" Target="../media/image80.svg"/><Relationship Id="rId3" Type="http://schemas.openxmlformats.org/officeDocument/2006/relationships/image" Target="../media/image79.png"/><Relationship Id="rId2" Type="http://schemas.openxmlformats.org/officeDocument/2006/relationships/image" Target="../media/image78.svg"/><Relationship Id="rId12" Type="http://schemas.openxmlformats.org/officeDocument/2006/relationships/notesSlide" Target="../notesSlides/notesSlide16.xml"/><Relationship Id="rId11" Type="http://schemas.openxmlformats.org/officeDocument/2006/relationships/slideLayout" Target="../slideLayouts/slideLayout12.xml"/><Relationship Id="rId10" Type="http://schemas.openxmlformats.org/officeDocument/2006/relationships/image" Target="../media/image76.png"/><Relationship Id="rId1" Type="http://schemas.openxmlformats.org/officeDocument/2006/relationships/image" Target="../media/image77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88.png"/><Relationship Id="rId7" Type="http://schemas.openxmlformats.org/officeDocument/2006/relationships/image" Target="../media/image87.png"/><Relationship Id="rId6" Type="http://schemas.openxmlformats.org/officeDocument/2006/relationships/image" Target="../media/image44.svg"/><Relationship Id="rId5" Type="http://schemas.openxmlformats.org/officeDocument/2006/relationships/image" Target="../media/image86.png"/><Relationship Id="rId4" Type="http://schemas.openxmlformats.org/officeDocument/2006/relationships/image" Target="../media/image58.svg"/><Relationship Id="rId3" Type="http://schemas.openxmlformats.org/officeDocument/2006/relationships/image" Target="../media/image57.png"/><Relationship Id="rId2" Type="http://schemas.openxmlformats.org/officeDocument/2006/relationships/image" Target="../media/image8.svg"/><Relationship Id="rId10" Type="http://schemas.openxmlformats.org/officeDocument/2006/relationships/notesSlide" Target="../notesSlides/notesSlide17.xml"/><Relationship Id="rId1" Type="http://schemas.openxmlformats.org/officeDocument/2006/relationships/image" Target="../media/image8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8.x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92.svg"/><Relationship Id="rId5" Type="http://schemas.openxmlformats.org/officeDocument/2006/relationships/image" Target="../media/image91.png"/><Relationship Id="rId4" Type="http://schemas.openxmlformats.org/officeDocument/2006/relationships/image" Target="../media/image90.svg"/><Relationship Id="rId3" Type="http://schemas.openxmlformats.org/officeDocument/2006/relationships/image" Target="../media/image89.png"/><Relationship Id="rId2" Type="http://schemas.openxmlformats.org/officeDocument/2006/relationships/image" Target="../media/image58.svg"/><Relationship Id="rId1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9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94.png"/><Relationship Id="rId1" Type="http://schemas.openxmlformats.org/officeDocument/2006/relationships/image" Target="../media/image9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0.x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14.svg"/><Relationship Id="rId5" Type="http://schemas.openxmlformats.org/officeDocument/2006/relationships/image" Target="../media/image97.png"/><Relationship Id="rId4" Type="http://schemas.openxmlformats.org/officeDocument/2006/relationships/image" Target="../media/image44.svg"/><Relationship Id="rId3" Type="http://schemas.openxmlformats.org/officeDocument/2006/relationships/image" Target="../media/image86.png"/><Relationship Id="rId2" Type="http://schemas.openxmlformats.org/officeDocument/2006/relationships/image" Target="../media/image96.svg"/><Relationship Id="rId1" Type="http://schemas.openxmlformats.org/officeDocument/2006/relationships/image" Target="../media/image95.pn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2.png"/><Relationship Id="rId8" Type="http://schemas.openxmlformats.org/officeDocument/2006/relationships/image" Target="../media/image46.svg"/><Relationship Id="rId7" Type="http://schemas.openxmlformats.org/officeDocument/2006/relationships/image" Target="../media/image74.png"/><Relationship Id="rId6" Type="http://schemas.openxmlformats.org/officeDocument/2006/relationships/image" Target="../media/image44.svg"/><Relationship Id="rId5" Type="http://schemas.openxmlformats.org/officeDocument/2006/relationships/image" Target="../media/image86.png"/><Relationship Id="rId4" Type="http://schemas.openxmlformats.org/officeDocument/2006/relationships/image" Target="../media/image101.svg"/><Relationship Id="rId3" Type="http://schemas.openxmlformats.org/officeDocument/2006/relationships/image" Target="../media/image100.png"/><Relationship Id="rId2" Type="http://schemas.openxmlformats.org/officeDocument/2006/relationships/image" Target="../media/image99.svg"/><Relationship Id="rId16" Type="http://schemas.openxmlformats.org/officeDocument/2006/relationships/notesSlide" Target="../notesSlides/notesSlide21.xml"/><Relationship Id="rId15" Type="http://schemas.openxmlformats.org/officeDocument/2006/relationships/slideLayout" Target="../slideLayouts/slideLayout12.xml"/><Relationship Id="rId14" Type="http://schemas.openxmlformats.org/officeDocument/2006/relationships/image" Target="../media/image105.png"/><Relationship Id="rId13" Type="http://schemas.openxmlformats.org/officeDocument/2006/relationships/image" Target="../media/image104.png"/><Relationship Id="rId12" Type="http://schemas.openxmlformats.org/officeDocument/2006/relationships/image" Target="../media/image58.svg"/><Relationship Id="rId11" Type="http://schemas.openxmlformats.org/officeDocument/2006/relationships/image" Target="../media/image57.png"/><Relationship Id="rId10" Type="http://schemas.openxmlformats.org/officeDocument/2006/relationships/image" Target="../media/image103.svg"/><Relationship Id="rId1" Type="http://schemas.openxmlformats.org/officeDocument/2006/relationships/image" Target="../media/image9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2.x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103.svg"/><Relationship Id="rId5" Type="http://schemas.openxmlformats.org/officeDocument/2006/relationships/image" Target="../media/image102.png"/><Relationship Id="rId4" Type="http://schemas.openxmlformats.org/officeDocument/2006/relationships/image" Target="../media/image109.svg"/><Relationship Id="rId3" Type="http://schemas.openxmlformats.org/officeDocument/2006/relationships/image" Target="../media/image108.png"/><Relationship Id="rId2" Type="http://schemas.openxmlformats.org/officeDocument/2006/relationships/image" Target="../media/image107.svg"/><Relationship Id="rId1" Type="http://schemas.openxmlformats.org/officeDocument/2006/relationships/image" Target="../media/image106.png"/></Relationships>
</file>

<file path=ppt/slides/_rels/slide2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3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111.png"/><Relationship Id="rId3" Type="http://schemas.openxmlformats.org/officeDocument/2006/relationships/image" Target="../media/image110.png"/><Relationship Id="rId2" Type="http://schemas.openxmlformats.org/officeDocument/2006/relationships/image" Target="../media/image107.svg"/><Relationship Id="rId1" Type="http://schemas.openxmlformats.org/officeDocument/2006/relationships/image" Target="../media/image106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4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11.png"/><Relationship Id="rId1" Type="http://schemas.openxmlformats.org/officeDocument/2006/relationships/image" Target="../media/image11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svg"/><Relationship Id="rId7" Type="http://schemas.openxmlformats.org/officeDocument/2006/relationships/image" Target="../media/image7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2" Type="http://schemas.openxmlformats.org/officeDocument/2006/relationships/notesSlide" Target="../notesSlides/notesSlide3.xml"/><Relationship Id="rId11" Type="http://schemas.openxmlformats.org/officeDocument/2006/relationships/slideLayout" Target="../slideLayouts/slideLayout12.xml"/><Relationship Id="rId10" Type="http://schemas.openxmlformats.org/officeDocument/2006/relationships/image" Target="../media/image10.sv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Relationship Id="rId3" Type="http://schemas.openxmlformats.org/officeDocument/2006/relationships/image" Target="../media/image11.png"/><Relationship Id="rId2" Type="http://schemas.openxmlformats.org/officeDocument/2006/relationships/image" Target="../media/image2.svg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22.png"/><Relationship Id="rId7" Type="http://schemas.openxmlformats.org/officeDocument/2006/relationships/image" Target="../media/image21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0" Type="http://schemas.openxmlformats.org/officeDocument/2006/relationships/notesSlide" Target="../notesSlides/notesSlide5.xml"/><Relationship Id="rId1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28.png"/><Relationship Id="rId7" Type="http://schemas.openxmlformats.org/officeDocument/2006/relationships/image" Target="../media/image27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4.svg"/><Relationship Id="rId3" Type="http://schemas.openxmlformats.org/officeDocument/2006/relationships/image" Target="../media/image3.png"/><Relationship Id="rId2" Type="http://schemas.openxmlformats.org/officeDocument/2006/relationships/image" Target="../media/image24.svg"/><Relationship Id="rId10" Type="http://schemas.openxmlformats.org/officeDocument/2006/relationships/notesSlide" Target="../notesSlides/notesSlide6.xml"/><Relationship Id="rId1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35.png"/><Relationship Id="rId8" Type="http://schemas.openxmlformats.org/officeDocument/2006/relationships/image" Target="../media/image34.svg"/><Relationship Id="rId7" Type="http://schemas.openxmlformats.org/officeDocument/2006/relationships/image" Target="../media/image33.png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16.svg"/><Relationship Id="rId3" Type="http://schemas.openxmlformats.org/officeDocument/2006/relationships/image" Target="../media/image15.png"/><Relationship Id="rId2" Type="http://schemas.openxmlformats.org/officeDocument/2006/relationships/image" Target="../media/image30.svg"/><Relationship Id="rId16" Type="http://schemas.openxmlformats.org/officeDocument/2006/relationships/notesSlide" Target="../notesSlides/notesSlide7.xml"/><Relationship Id="rId15" Type="http://schemas.openxmlformats.org/officeDocument/2006/relationships/slideLayout" Target="../slideLayouts/slideLayout12.xml"/><Relationship Id="rId14" Type="http://schemas.openxmlformats.org/officeDocument/2006/relationships/image" Target="../media/image40.png"/><Relationship Id="rId13" Type="http://schemas.openxmlformats.org/officeDocument/2006/relationships/image" Target="../media/image39.png"/><Relationship Id="rId12" Type="http://schemas.openxmlformats.org/officeDocument/2006/relationships/image" Target="../media/image38.svg"/><Relationship Id="rId11" Type="http://schemas.openxmlformats.org/officeDocument/2006/relationships/image" Target="../media/image37.png"/><Relationship Id="rId10" Type="http://schemas.openxmlformats.org/officeDocument/2006/relationships/image" Target="../media/image36.svg"/><Relationship Id="rId1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40.png"/><Relationship Id="rId3" Type="http://schemas.openxmlformats.org/officeDocument/2006/relationships/image" Target="../media/image39.png"/><Relationship Id="rId2" Type="http://schemas.openxmlformats.org/officeDocument/2006/relationships/image" Target="../media/image42.svg"/><Relationship Id="rId1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png"/><Relationship Id="rId8" Type="http://schemas.openxmlformats.org/officeDocument/2006/relationships/image" Target="../media/image50.svg"/><Relationship Id="rId7" Type="http://schemas.openxmlformats.org/officeDocument/2006/relationships/image" Target="../media/image49.png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4" Type="http://schemas.openxmlformats.org/officeDocument/2006/relationships/image" Target="../media/image46.svg"/><Relationship Id="rId3" Type="http://schemas.openxmlformats.org/officeDocument/2006/relationships/image" Target="../media/image45.png"/><Relationship Id="rId2" Type="http://schemas.openxmlformats.org/officeDocument/2006/relationships/image" Target="../media/image44.svg"/><Relationship Id="rId16" Type="http://schemas.openxmlformats.org/officeDocument/2006/relationships/notesSlide" Target="../notesSlides/notesSlide9.xml"/><Relationship Id="rId15" Type="http://schemas.openxmlformats.org/officeDocument/2006/relationships/slideLayout" Target="../slideLayouts/slideLayout12.xml"/><Relationship Id="rId14" Type="http://schemas.openxmlformats.org/officeDocument/2006/relationships/image" Target="../media/image54.png"/><Relationship Id="rId13" Type="http://schemas.openxmlformats.org/officeDocument/2006/relationships/image" Target="../media/image53.png"/><Relationship Id="rId12" Type="http://schemas.openxmlformats.org/officeDocument/2006/relationships/image" Target="../media/image52.svg"/><Relationship Id="rId11" Type="http://schemas.openxmlformats.org/officeDocument/2006/relationships/image" Target="../media/image51.png"/><Relationship Id="rId10" Type="http://schemas.openxmlformats.org/officeDocument/2006/relationships/image" Target="../media/image14.svg"/><Relationship Id="rId1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1905000"/>
            <a:ext cx="10668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5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苔原塔 · 强化篇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3302000"/>
            <a:ext cx="1524000" cy="76200"/>
          </a:xfrm>
          <a:prstGeom prst="roundRect">
            <a:avLst>
              <a:gd name="adj" fmla="val 0"/>
            </a:avLst>
          </a:prstGeom>
          <a:solidFill>
            <a:srgbClr val="0369A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3810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>
                    <a:alpha val="94902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API 教学大全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-4092">
            <a:off x="762004" y="5200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/>
        </p:nvSpPr>
        <p:spPr>
          <a:xfrm>
            <a:off x="762000" y="5461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CodeCombat 编程知识 · 多人竞技场 | 解锁核心编程工具，掌握策略致胜之道</a:t>
            </a:r>
            <a:endParaRPr lang="en-US" sz="11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1.5 查询塔与对手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2540000" cy="1651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524000"/>
            <a:ext cx="2540000" cy="50800"/>
          </a:xfrm>
          <a:prstGeom prst="roundRect">
            <a:avLst>
              <a:gd name="adj" fmla="val 0"/>
            </a:avLst>
          </a:prstGeom>
          <a:solidFill>
            <a:srgbClr val="0369A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889000" y="1714500"/>
            <a:ext cx="2286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hero.findTowers()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返回当前地图上的所有防御塔，以列表形式呈现，包含敌我双方所有类型的塔对象。</a:t>
            </a:r>
            <a:endParaRPr lang="en-US" sz="13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3467100" y="1524000"/>
            <a:ext cx="2540000" cy="1651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3467100" y="1524000"/>
            <a:ext cx="2540000" cy="50800"/>
          </a:xfrm>
          <a:prstGeom prst="roundRect">
            <a:avLst>
              <a:gd name="adj" fmla="val 0"/>
            </a:avLst>
          </a:prstGeom>
          <a:solidFill>
            <a:srgbClr val="0369A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3594100" y="1714500"/>
            <a:ext cx="2286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hero.findMyTowers()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仅返回我方阵营控制的所有防御塔，便于快速统计、升级或部署我方塔防策略。</a:t>
            </a:r>
            <a:endParaRPr lang="en-US" sz="13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6172200" y="1524000"/>
            <a:ext cx="2540000" cy="1651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6172200" y="1524000"/>
            <a:ext cx="2540000" cy="50800"/>
          </a:xfrm>
          <a:prstGeom prst="roundRect">
            <a:avLst>
              <a:gd name="adj" fmla="val 0"/>
            </a:avLst>
          </a:prstGeom>
          <a:solidFill>
            <a:srgbClr val="0369A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6299200" y="1714500"/>
            <a:ext cx="2286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hero.findEnemyTowers()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精准获取敌方阵营的所有防御塔信息，可用于分析对手布局，制定针对性的进攻路线。</a:t>
            </a:r>
            <a:endParaRPr lang="en-US" sz="13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8890000" y="1524000"/>
            <a:ext cx="2540000" cy="1651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8890000" y="1524000"/>
            <a:ext cx="2540000" cy="50800"/>
          </a:xfrm>
          <a:prstGeom prst="roundRect">
            <a:avLst>
              <a:gd name="adj" fmla="val 0"/>
            </a:avLst>
          </a:prstGeom>
          <a:solidFill>
            <a:srgbClr val="0369A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9017000" y="1714500"/>
            <a:ext cx="2286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hero.getEnemyHero()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获取对手核心英雄（基地/水晶）的引用，可实时监测其血量、状态，作为决战策略的依据。</a:t>
            </a:r>
            <a:endParaRPr lang="en-US" sz="13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6" name="AutoShape 26"/>
          <p:cNvSpPr/>
          <p:nvPr/>
        </p:nvSpPr>
        <p:spPr>
          <a:xfrm>
            <a:off x="762000" y="6223000"/>
            <a:ext cx="10795000" cy="381000"/>
          </a:xfrm>
          <a:prstGeom prst="roundRect">
            <a:avLst>
              <a:gd name="adj" fmla="val 0"/>
            </a:avLst>
          </a:prstGeom>
          <a:solidFill>
            <a:srgbClr val="0369A1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27"/>
          <p:cNvSpPr/>
          <p:nvPr/>
        </p:nvSpPr>
        <p:spPr>
          <a:xfrm>
            <a:off x="889000" y="6261100"/>
            <a:ext cx="10541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034F7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💡 核心思路：利用塔与英雄查询接口实现战场感知，让AI根据实时局势动态调整攻防策略。</a:t>
            </a:r>
            <a:endParaRPr lang="en-US" sz="1100"/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26895" y="3289300"/>
            <a:ext cx="2743200" cy="2819400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5345" y="3289300"/>
            <a:ext cx="2573020" cy="282130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1.6 参数查询 (Parameter Queries)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5270500" cy="1524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52500" y="1714500"/>
            <a:ext cx="304800" cy="3048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397000" y="1676400"/>
            <a:ext cx="4445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hero.getTowerParameters(towerType, level=1)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8929">
            <a:off x="952508" y="2152650"/>
            <a:ext cx="4889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952500" y="2286000"/>
            <a:ext cx="4889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获取指定类型与等级的防御塔参数对象，包含攻击伤害、射程、冷却时间、建造成本等核心属性，是策略布局的关键情报来源。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6286500" y="1524000"/>
            <a:ext cx="5270500" cy="1524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477000" y="17145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6921500" y="1676400"/>
            <a:ext cx="4445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hero.getMonsterParameters(monsterType)</a:t>
            </a:r>
            <a:endParaRPr lang="en-US" sz="1100"/>
          </a:p>
        </p:txBody>
      </p:sp>
      <p:cxnSp>
        <p:nvCxnSpPr>
          <p:cNvPr id="12" name="Connector 12"/>
          <p:cNvCxnSpPr/>
          <p:nvPr/>
        </p:nvCxnSpPr>
        <p:spPr>
          <a:xfrm rot="-8929">
            <a:off x="6477008" y="2152650"/>
            <a:ext cx="4889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3" name="AutoShape 13"/>
          <p:cNvSpPr/>
          <p:nvPr/>
        </p:nvSpPr>
        <p:spPr>
          <a:xfrm>
            <a:off x="6477000" y="2286000"/>
            <a:ext cx="4889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获取指定类型怪物的基础参数对象，涵盖移动速度、是否飞行、法力值等关键特征，可据此预判威胁并针对性部署防御单位。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762000" y="3365500"/>
            <a:ext cx="10795000" cy="889000"/>
          </a:xfrm>
          <a:prstGeom prst="roundRect">
            <a:avLst>
              <a:gd name="adj" fmla="val 0"/>
            </a:avLst>
          </a:prstGeom>
          <a:solidFill>
            <a:srgbClr val="0369A1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762000" y="3365500"/>
            <a:ext cx="50800" cy="889000"/>
          </a:xfrm>
          <a:prstGeom prst="roundRect">
            <a:avLst>
              <a:gd name="adj" fmla="val 0"/>
            </a:avLst>
          </a:prstGeom>
          <a:solidFill>
            <a:srgbClr val="0369A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1016000" y="3454400"/>
            <a:ext cx="50800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塔参数字段：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type, level, attackDamage, attackRange, attackCooldown, cost</a:t>
            </a:r>
            <a:endParaRPr lang="en-US" sz="1100"/>
          </a:p>
        </p:txBody>
      </p:sp>
      <p:cxnSp>
        <p:nvCxnSpPr>
          <p:cNvPr id="17" name="Connector 17"/>
          <p:cNvCxnSpPr/>
          <p:nvPr/>
        </p:nvCxnSpPr>
        <p:spPr>
          <a:xfrm rot="5331254">
            <a:off x="5842000" y="3803713"/>
            <a:ext cx="63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AutoShape 18"/>
          <p:cNvSpPr/>
          <p:nvPr/>
        </p:nvSpPr>
        <p:spPr>
          <a:xfrm>
            <a:off x="6350000" y="3454400"/>
            <a:ext cx="50800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怪物参数字段：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type, attackDamage, attackRange, maxSpeed, mana, flying</a:t>
            </a:r>
            <a:endParaRPr lang="en-US" sz="1100"/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7300" y="4254500"/>
            <a:ext cx="3505200" cy="2362200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9215" y="4254500"/>
            <a:ext cx="3886200" cy="253174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1.7 波次信息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3429000" cy="2032000"/>
          </a:xfrm>
          <a:prstGeom prst="roundRect">
            <a:avLst>
              <a:gd name="adj" fmla="val 0"/>
            </a:avLst>
          </a:prstGeom>
          <a:solidFill>
            <a:srgbClr val="0369A1">
              <a:alpha val="8000"/>
            </a:srgbClr>
          </a:solidFill>
          <a:ln w="12700" cap="flat" cmpd="sng">
            <a:solidFill>
              <a:srgbClr val="0369A1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52500" y="1841500"/>
            <a:ext cx="355600" cy="3556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397000" y="1803400"/>
            <a:ext cx="2667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hero.getWaves()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14323">
            <a:off x="952513" y="2406650"/>
            <a:ext cx="304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952500" y="2603500"/>
            <a:ext cx="3048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返回一个“数组的数组”，每个子数组代表一波怪物，按顺序列出该波包含的所有怪物类型，可用于全局预览敌人配置。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4381500" y="1651000"/>
            <a:ext cx="3429000" cy="2032000"/>
          </a:xfrm>
          <a:prstGeom prst="roundRect">
            <a:avLst>
              <a:gd name="adj" fmla="val 0"/>
            </a:avLst>
          </a:prstGeom>
          <a:solidFill>
            <a:srgbClr val="0369A1">
              <a:alpha val="8000"/>
            </a:srgbClr>
          </a:solidFill>
          <a:ln w="12700" cap="flat" cmpd="sng">
            <a:solidFill>
              <a:srgbClr val="0369A1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72000" y="1841500"/>
            <a:ext cx="355600" cy="3556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5016500" y="1803400"/>
            <a:ext cx="2667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hero.getWave(n)</a:t>
            </a:r>
            <a:endParaRPr lang="en-US" sz="1100"/>
          </a:p>
        </p:txBody>
      </p:sp>
      <p:cxnSp>
        <p:nvCxnSpPr>
          <p:cNvPr id="12" name="Connector 12"/>
          <p:cNvCxnSpPr/>
          <p:nvPr/>
        </p:nvCxnSpPr>
        <p:spPr>
          <a:xfrm rot="-14323">
            <a:off x="4572013" y="2406650"/>
            <a:ext cx="304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3" name="AutoShape 13"/>
          <p:cNvSpPr/>
          <p:nvPr/>
        </p:nvSpPr>
        <p:spPr>
          <a:xfrm>
            <a:off x="4572000" y="2603500"/>
            <a:ext cx="3048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传入波次编号 n（首波为 0），返回该特定波次的怪物类型数组，支持针对单波进行精细化的战术分析与部署。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8001000" y="1651000"/>
            <a:ext cx="3429000" cy="2032000"/>
          </a:xfrm>
          <a:prstGeom prst="roundRect">
            <a:avLst>
              <a:gd name="adj" fmla="val 0"/>
            </a:avLst>
          </a:prstGeom>
          <a:solidFill>
            <a:srgbClr val="0369A1">
              <a:alpha val="8000"/>
            </a:srgbClr>
          </a:solidFill>
          <a:ln w="12700" cap="flat" cmpd="sng">
            <a:solidFill>
              <a:srgbClr val="0369A1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91500" y="1841500"/>
            <a:ext cx="355600" cy="3556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8636000" y="1803400"/>
            <a:ext cx="2667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hero.getWaveNumber()</a:t>
            </a:r>
            <a:endParaRPr lang="en-US" sz="1100"/>
          </a:p>
        </p:txBody>
      </p:sp>
      <p:cxnSp>
        <p:nvCxnSpPr>
          <p:cNvPr id="17" name="Connector 17"/>
          <p:cNvCxnSpPr/>
          <p:nvPr/>
        </p:nvCxnSpPr>
        <p:spPr>
          <a:xfrm rot="-14323">
            <a:off x="8191513" y="2406650"/>
            <a:ext cx="304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8" name="AutoShape 18"/>
          <p:cNvSpPr/>
          <p:nvPr/>
        </p:nvSpPr>
        <p:spPr>
          <a:xfrm>
            <a:off x="8191500" y="2603500"/>
            <a:ext cx="3048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返回当前正处于的波次编号（整数），首波为 0。这是动态调整策略的关键，可根据当前波次切换防御重心。</a:t>
            </a:r>
            <a:endParaRPr lang="en-US" sz="1100"/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3962400"/>
            <a:ext cx="4438015" cy="2122805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81955" y="3949700"/>
            <a:ext cx="4817745" cy="214185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1.7 波次信息 (Wave Information) - Part 2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52705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6000" y="1714500"/>
            <a:ext cx="406400" cy="4064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651000" y="16764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hero.getCurrentWave()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9167">
            <a:off x="1016008" y="2216150"/>
            <a:ext cx="476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1016000" y="2311400"/>
            <a:ext cx="4762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返回当前正在进攻的波次中，所有怪物类型的数组。可用于实时监测战场当前敌人构成。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6159500" y="1524000"/>
            <a:ext cx="52705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13500" y="1714500"/>
            <a:ext cx="406400" cy="4064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7048500" y="16764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hero.getNextWave()</a:t>
            </a:r>
            <a:endParaRPr lang="en-US" sz="1100"/>
          </a:p>
        </p:txBody>
      </p:sp>
      <p:cxnSp>
        <p:nvCxnSpPr>
          <p:cNvPr id="12" name="Connector 12"/>
          <p:cNvCxnSpPr/>
          <p:nvPr/>
        </p:nvCxnSpPr>
        <p:spPr>
          <a:xfrm rot="-9167">
            <a:off x="6413508" y="2216150"/>
            <a:ext cx="476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3" name="AutoShape 13"/>
          <p:cNvSpPr/>
          <p:nvPr/>
        </p:nvSpPr>
        <p:spPr>
          <a:xfrm>
            <a:off x="6413500" y="2311400"/>
            <a:ext cx="4762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返回下一波即将来袭的怪物类型数组。赋予程序“预判”能力，是构建动态防御的关键。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762000" y="3302000"/>
            <a:ext cx="10668000" cy="762000"/>
          </a:xfrm>
          <a:prstGeom prst="roundRect">
            <a:avLst>
              <a:gd name="adj" fmla="val 0"/>
            </a:avLst>
          </a:prstGeom>
          <a:solidFill>
            <a:srgbClr val="0369A1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2500" y="3454400"/>
            <a:ext cx="304800" cy="3048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1460500" y="3403600"/>
            <a:ext cx="9779000" cy="558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5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核心策略：</a:t>
            </a:r>
            <a:r>
              <a:rPr lang="en-US" sz="1500" b="0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利用侦察到的下一波敌人情报，针对性地提前调整防御部署（如发现飞行单位则优先建造法师塔），实现资源利用最大化。</a:t>
            </a:r>
            <a:endParaRPr lang="en-US" sz="1100"/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8545" y="4259580"/>
            <a:ext cx="4438015" cy="2122805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78500" y="4246880"/>
            <a:ext cx="4817745" cy="214185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1.8 目标策略 (Targeting)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8255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889000" y="1460500"/>
            <a:ext cx="10414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hero.setTargeting(tower, targetingType)：</a:t>
            </a: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设置指定防御塔选择下一个攻击目标的逻辑，是实现差异化防御、集火或精准打击的核心控制接口，可针对不同类型的敌人配置最优策略。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2540000"/>
            <a:ext cx="1981200" cy="1714500"/>
          </a:xfrm>
          <a:prstGeom prst="roundRect">
            <a:avLst>
              <a:gd name="adj" fmla="val 0"/>
            </a:avLst>
          </a:prstGeom>
          <a:solidFill>
            <a:srgbClr val="0369A1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825500" y="2641600"/>
            <a:ext cx="18542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'close'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最近的怪物 (默认)</a:t>
            </a:r>
            <a:endParaRPr lang="en-US" sz="1300" b="1" i="0" u="none" strike="noStrike">
              <a:solidFill>
                <a:srgbClr val="1F293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通用策略，优先攻击距离塔体最近的敌人，有效保护防御塔自身周边区域。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2933700" y="2540000"/>
            <a:ext cx="1981200" cy="1714500"/>
          </a:xfrm>
          <a:prstGeom prst="roundRect">
            <a:avLst>
              <a:gd name="adj" fmla="val 0"/>
            </a:avLst>
          </a:prstGeom>
          <a:solidFill>
            <a:srgbClr val="0369A1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2997200" y="2641600"/>
            <a:ext cx="18542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'left'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按 X 离基地最近</a:t>
            </a:r>
            <a:endParaRPr lang="en-US" sz="1300" b="1" i="0" u="none" strike="noStrike">
              <a:solidFill>
                <a:srgbClr val="1F293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聚焦防线后方，优先打击最逼近基地核心的敌人，防止漏怪突破防御阵地。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5105400" y="2540000"/>
            <a:ext cx="1981200" cy="1714500"/>
          </a:xfrm>
          <a:prstGeom prst="roundRect">
            <a:avLst>
              <a:gd name="adj" fmla="val 0"/>
            </a:avLst>
          </a:prstGeom>
          <a:solidFill>
            <a:srgbClr val="0369A1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5168900" y="2641600"/>
            <a:ext cx="18542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'right'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按 X 离基地最远</a:t>
            </a:r>
            <a:endParaRPr lang="en-US" sz="1300" b="1" i="0" u="none" strike="noStrike">
              <a:solidFill>
                <a:srgbClr val="1F293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前置打击策略，优先处理刚进入战场的敌人，适合长射程塔在远处提前拦截。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7277100" y="2540000"/>
            <a:ext cx="1981200" cy="1714500"/>
          </a:xfrm>
          <a:prstGeom prst="roundRect">
            <a:avLst>
              <a:gd name="adj" fmla="val 0"/>
            </a:avLst>
          </a:prstGeom>
          <a:solidFill>
            <a:srgbClr val="0369A1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7340600" y="2641600"/>
            <a:ext cx="18542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'weak'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血量最低优先</a:t>
            </a:r>
            <a:endParaRPr lang="en-US" sz="1300" b="1" i="0" u="none" strike="noStrike">
              <a:solidFill>
                <a:srgbClr val="1F293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快速收割残血小怪，能高效清理杂兵群，同时为防御塔快速积累法力值。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9448800" y="2540000"/>
            <a:ext cx="1981200" cy="1714500"/>
          </a:xfrm>
          <a:prstGeom prst="roundRect">
            <a:avLst>
              <a:gd name="adj" fmla="val 0"/>
            </a:avLst>
          </a:prstGeom>
          <a:solidFill>
            <a:srgbClr val="0369A1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9512300" y="2641600"/>
            <a:ext cx="18542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'strong'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血量最高优先</a:t>
            </a:r>
            <a:endParaRPr lang="en-US" sz="1300" b="1" i="0" u="none" strike="noStrike">
              <a:solidFill>
                <a:srgbClr val="1F293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集中火力打击精英怪和BOSS，快速削减高威胁目标的血量，避免其造成巨额伤害。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12265" y="4347210"/>
            <a:ext cx="3238500" cy="234950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9990" y="4347210"/>
            <a:ext cx="2792730" cy="234759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1.9 技能与守卫 (Anomalies &amp; Guards) - Part 1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5270500" cy="1524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52500" y="1841500"/>
            <a:ext cx="406400" cy="4064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524000" y="1778000"/>
            <a:ext cx="4318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hero.findActiveAnomalies()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扫描并返回当前战场上所有活跃的引力技能对象数组，是感知环境、预判敌方单位移动路径的关键方法。</a:t>
            </a:r>
            <a:endParaRPr lang="en-US" sz="14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6286500" y="1651000"/>
            <a:ext cx="5270500" cy="1524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77000" y="1841500"/>
            <a:ext cx="406400" cy="4064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7048500" y="1778000"/>
            <a:ext cx="4318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hero.wait(t)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使英雄暂停执行后续指令 t 秒，常用于检测到无活跃技能时的空循环等待，有效控制程序执行节奏，避免资源浪费。</a:t>
            </a:r>
            <a:endParaRPr lang="en-US" sz="14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762000" y="3556000"/>
            <a:ext cx="10795000" cy="889000"/>
          </a:xfrm>
          <a:prstGeom prst="roundRect">
            <a:avLst>
              <a:gd name="adj" fmla="val 0"/>
            </a:avLst>
          </a:prstGeom>
          <a:solidFill>
            <a:srgbClr val="0369A1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762000" y="3556000"/>
            <a:ext cx="76200" cy="889000"/>
          </a:xfrm>
          <a:prstGeom prst="roundRect">
            <a:avLst>
              <a:gd name="adj" fmla="val 0"/>
            </a:avLst>
          </a:prstGeom>
          <a:solidFill>
            <a:srgbClr val="0369A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1016000" y="3619500"/>
            <a:ext cx="10287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技能对象关键字段：</a:t>
            </a: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包含 force (引力强度), x/y (当前坐标), endX/endY (目标坐标), name (标识名称), duration (持续时间) 等核心属性，用于精准分析技能状态。</a:t>
            </a:r>
            <a:endParaRPr lang="en-US" sz="1100"/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2560" y="4445635"/>
            <a:ext cx="2118360" cy="224917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11650" y="4445635"/>
            <a:ext cx="1974850" cy="23177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1.9 技能与守卫 (Anomalies &amp; Guards) - Part 2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3429000" cy="1651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52500" y="1841500"/>
            <a:ext cx="304800" cy="3048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397000" y="1803400"/>
            <a:ext cx="266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hero.on("spawn-guard", fn)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14323">
            <a:off x="952513" y="2279650"/>
            <a:ext cx="304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952500" y="2413000"/>
            <a:ext cx="304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注册一个回调函数，当新的守卫生成时自动触发执行，是为守卫编写AI逻辑的核心入口。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4381500" y="1651000"/>
            <a:ext cx="3429000" cy="1651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72000" y="18415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5016500" y="1803400"/>
            <a:ext cx="266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hero.findMyGuards()</a:t>
            </a:r>
            <a:endParaRPr lang="en-US" sz="1100"/>
          </a:p>
        </p:txBody>
      </p:sp>
      <p:cxnSp>
        <p:nvCxnSpPr>
          <p:cNvPr id="12" name="Connector 12"/>
          <p:cNvCxnSpPr/>
          <p:nvPr/>
        </p:nvCxnSpPr>
        <p:spPr>
          <a:xfrm rot="-14323">
            <a:off x="4572013" y="2279650"/>
            <a:ext cx="304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3" name="AutoShape 13"/>
          <p:cNvSpPr/>
          <p:nvPr/>
        </p:nvSpPr>
        <p:spPr>
          <a:xfrm>
            <a:off x="4572000" y="2413000"/>
            <a:ext cx="304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返回当前场景中，属于我方阵营的所有守卫对象组成的数组，可用于统一管理和指挥我方守卫。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8001000" y="1651000"/>
            <a:ext cx="3429000" cy="1651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91500" y="1841500"/>
            <a:ext cx="304800" cy="3048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8636000" y="1803400"/>
            <a:ext cx="266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hero.findEnemyGuards()</a:t>
            </a:r>
            <a:endParaRPr lang="en-US" sz="1100"/>
          </a:p>
        </p:txBody>
      </p:sp>
      <p:cxnSp>
        <p:nvCxnSpPr>
          <p:cNvPr id="17" name="Connector 17"/>
          <p:cNvCxnSpPr/>
          <p:nvPr/>
        </p:nvCxnSpPr>
        <p:spPr>
          <a:xfrm rot="-14323">
            <a:off x="8191513" y="2279650"/>
            <a:ext cx="304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8" name="AutoShape 18"/>
          <p:cNvSpPr/>
          <p:nvPr/>
        </p:nvSpPr>
        <p:spPr>
          <a:xfrm>
            <a:off x="8191500" y="2413000"/>
            <a:ext cx="304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返回当前场景中，属于敌方阵营的所有守卫对象组成的数组，常用于侦察敌情或制定针对性战术。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762000" y="3683000"/>
            <a:ext cx="10668000" cy="825500"/>
          </a:xfrm>
          <a:prstGeom prst="roundRect">
            <a:avLst>
              <a:gd name="adj" fmla="val 0"/>
            </a:avLst>
          </a:prstGeom>
          <a:solidFill>
            <a:srgbClr val="FFF7ED">
              <a:alpha val="85000"/>
            </a:srgbClr>
          </a:solidFill>
          <a:ln w="12700" cap="flat" cmpd="sng">
            <a:solidFill>
              <a:srgbClr val="F97316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52500" y="3873500"/>
            <a:ext cx="355600" cy="3556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1524000" y="3810000"/>
            <a:ext cx="9652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9A341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关键提醒：</a:t>
            </a:r>
            <a:r>
              <a:rPr lang="en-US" sz="1400" b="0" i="0" u="none" strike="noStrike">
                <a:solidFill>
                  <a:srgbClr val="4314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切勿在 spawn-guard 的回调函数中调用阻塞式英雄方法（如 hero.build），否则会导致主线程卡死。回调逻辑应仅使用守卫自身的方法（guard.*）来执行动作。</a:t>
            </a:r>
            <a:endParaRPr lang="en-US" sz="1100"/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32560" y="4445635"/>
            <a:ext cx="2118360" cy="2249170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11650" y="4445635"/>
            <a:ext cx="1974850" cy="231775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1.10 寻敌与工具 (Targeting Helpers)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3429000" cy="1778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0369A1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52500" y="1841500"/>
            <a:ext cx="355600" cy="3556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397000" y="1803400"/>
            <a:ext cx="266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hero.distanceTo(target)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14323">
            <a:off x="952513" y="2343150"/>
            <a:ext cx="304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952500" y="2476500"/>
            <a:ext cx="3048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计算并返回从英雄当前位置到指定目标之间的直线距离，返回值为数值类型，可用于判断目标是否进入技能生效范围。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4381500" y="1651000"/>
            <a:ext cx="3429000" cy="1778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0369A1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72000" y="1841500"/>
            <a:ext cx="355600" cy="3556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5016500" y="1803400"/>
            <a:ext cx="266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hero.findMonsters()</a:t>
            </a:r>
            <a:endParaRPr lang="en-US" sz="1100"/>
          </a:p>
        </p:txBody>
      </p:sp>
      <p:cxnSp>
        <p:nvCxnSpPr>
          <p:cNvPr id="12" name="Connector 12"/>
          <p:cNvCxnSpPr/>
          <p:nvPr/>
        </p:nvCxnSpPr>
        <p:spPr>
          <a:xfrm rot="-14323">
            <a:off x="4572013" y="2343150"/>
            <a:ext cx="304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3" name="AutoShape 13"/>
          <p:cNvSpPr/>
          <p:nvPr/>
        </p:nvSpPr>
        <p:spPr>
          <a:xfrm>
            <a:off x="4572000" y="2476500"/>
            <a:ext cx="3048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扫描当前游戏地图，返回所有存活的怪物对象组成的数组列表。这是寻敌逻辑的基础，通常与最近目标查找方法配合使用。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8001000" y="1651000"/>
            <a:ext cx="3429000" cy="1778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0369A1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91500" y="1841500"/>
            <a:ext cx="355600" cy="3556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8636000" y="1803400"/>
            <a:ext cx="266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hero.findNearest(targets)</a:t>
            </a:r>
            <a:endParaRPr lang="en-US" sz="1100"/>
          </a:p>
        </p:txBody>
      </p:sp>
      <p:cxnSp>
        <p:nvCxnSpPr>
          <p:cNvPr id="17" name="Connector 17"/>
          <p:cNvCxnSpPr/>
          <p:nvPr/>
        </p:nvCxnSpPr>
        <p:spPr>
          <a:xfrm rot="-14323">
            <a:off x="8191513" y="2343150"/>
            <a:ext cx="304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8" name="AutoShape 18"/>
          <p:cNvSpPr/>
          <p:nvPr/>
        </p:nvSpPr>
        <p:spPr>
          <a:xfrm>
            <a:off x="8191500" y="2476500"/>
            <a:ext cx="3048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从给定的目标数组（如怪物列表）中，筛选并返回距离英雄最近的那个目标对象。是实现“优先攻击最近敌人”策略的关键。</a:t>
            </a:r>
            <a:endParaRPr lang="en-US" sz="1100"/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2500" y="3656965"/>
            <a:ext cx="4836795" cy="251396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95340" y="3630295"/>
            <a:ext cx="4191000" cy="25146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25400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2. Tower 类 API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0" y="3810000"/>
            <a:ext cx="1219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000" b="0" i="0" u="none" strike="noStrike">
                <a:solidFill>
                  <a:srgbClr val="0369A1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The Tower Class —— Inspect Your Towers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3556000" y="4826000"/>
            <a:ext cx="5080000" cy="25400"/>
          </a:xfrm>
          <a:prstGeom prst="roundRect">
            <a:avLst>
              <a:gd name="adj" fmla="val 0"/>
            </a:avLst>
          </a:prstGeom>
          <a:solidFill>
            <a:srgbClr val="0369A1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762000" y="5334000"/>
            <a:ext cx="3302000" cy="1016000"/>
          </a:xfrm>
          <a:prstGeom prst="roundRect">
            <a:avLst>
              <a:gd name="adj" fmla="val 0"/>
            </a:avLst>
          </a:prstGeom>
          <a:solidFill>
            <a:srgbClr val="0369A1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52500" y="5486400"/>
            <a:ext cx="406400" cy="4064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460500" y="5435600"/>
            <a:ext cx="254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获取塔对象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F172A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通过 hero.build 或 hero.findMyTowers 方法，获取场景中的防御塔实例。</a:t>
            </a:r>
            <a:endParaRPr lang="en-US" sz="1200" b="0" i="0" u="none" strike="noStrike">
              <a:solidFill>
                <a:srgbClr val="0F172A">
                  <a:alpha val="70196"/>
                </a:srgb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4445000" y="5334000"/>
            <a:ext cx="3302000" cy="1016000"/>
          </a:xfrm>
          <a:prstGeom prst="roundRect">
            <a:avLst>
              <a:gd name="adj" fmla="val 0"/>
            </a:avLst>
          </a:prstGeom>
          <a:solidFill>
            <a:srgbClr val="0369A1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35500" y="5486400"/>
            <a:ext cx="406400" cy="4064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5143500" y="5435600"/>
            <a:ext cx="254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读取核心属性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F172A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访问 level、attack、range 等属性，实时掌握防御塔的各项性能参数。</a:t>
            </a:r>
            <a:endParaRPr lang="en-US" sz="1200" b="0" i="0" u="none" strike="noStrike">
              <a:solidFill>
                <a:srgbClr val="0F172A">
                  <a:alpha val="70196"/>
                </a:srgb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8128000" y="5334000"/>
            <a:ext cx="3302000" cy="1016000"/>
          </a:xfrm>
          <a:prstGeom prst="roundRect">
            <a:avLst>
              <a:gd name="adj" fmla="val 0"/>
            </a:avLst>
          </a:prstGeom>
          <a:solidFill>
            <a:srgbClr val="0369A1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18500" y="5486400"/>
            <a:ext cx="406400" cy="4064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8826500" y="5435600"/>
            <a:ext cx="254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驱动策略调整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F172A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依据属性数据动态判断，决定是否升级、修复或重新部署防御塔。</a:t>
            </a:r>
            <a:endParaRPr lang="en-US" sz="1200" b="0" i="0" u="none" strike="noStrike">
              <a:solidFill>
                <a:srgbClr val="0F172A">
                  <a:alpha val="70196"/>
                </a:srgb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cap="flat" cmpd="sng">
            <a:solidFill>
              <a:srgbClr val="E6CFCF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Tower 类属性 (Read-only)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5270500" cy="8255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651000"/>
            <a:ext cx="76200" cy="825500"/>
          </a:xfrm>
          <a:prstGeom prst="roundRect">
            <a:avLst>
              <a:gd name="adj" fmla="val 0"/>
            </a:avLst>
          </a:prstGeom>
          <a:solidFill>
            <a:srgbClr val="0369A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1016000" y="1714500"/>
            <a:ext cx="4826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Roboto Mono"/>
                <a:ea typeface="Roboto Mono"/>
                <a:cs typeface="Roboto Mono"/>
                <a:sym typeface="Roboto Mono"/>
              </a:rPr>
              <a:t>tower.x / tower.y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塔中心的横 / 纵坐标，用于定位塔的位置，可结合寻路或范围判断使用。</a:t>
            </a:r>
            <a:endParaRPr lang="en-US" sz="13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762000" y="2730500"/>
            <a:ext cx="5270500" cy="8255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762000" y="2730500"/>
            <a:ext cx="76200" cy="825500"/>
          </a:xfrm>
          <a:prstGeom prst="roundRect">
            <a:avLst>
              <a:gd name="adj" fmla="val 0"/>
            </a:avLst>
          </a:prstGeom>
          <a:solidFill>
            <a:srgbClr val="0369A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1016000" y="2794000"/>
            <a:ext cx="4826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Roboto Mono"/>
                <a:ea typeface="Roboto Mono"/>
                <a:cs typeface="Roboto Mono"/>
                <a:sym typeface="Roboto Mono"/>
              </a:rPr>
              <a:t>tower.attackDamage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塔每次攻击造成的基础伤害值，是评估输出能力的核心指标，随等级提升而增加。</a:t>
            </a:r>
            <a:endParaRPr lang="en-US" sz="13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762000" y="3810000"/>
            <a:ext cx="5270500" cy="8255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762000" y="3810000"/>
            <a:ext cx="76200" cy="825500"/>
          </a:xfrm>
          <a:prstGeom prst="roundRect">
            <a:avLst>
              <a:gd name="adj" fmla="val 0"/>
            </a:avLst>
          </a:prstGeom>
          <a:solidFill>
            <a:srgbClr val="0369A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1016000" y="3873500"/>
            <a:ext cx="4826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Roboto Mono"/>
                <a:ea typeface="Roboto Mono"/>
                <a:cs typeface="Roboto Mono"/>
                <a:sym typeface="Roboto Mono"/>
              </a:rPr>
              <a:t>tower.attackCooldown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塔完成一次攻击后，到下一次可以攻击的间隔时间（冷却），决定攻击频率。</a:t>
            </a:r>
            <a:endParaRPr lang="en-US" sz="13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286500" y="1651000"/>
            <a:ext cx="5270500" cy="8255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286500" y="1651000"/>
            <a:ext cx="76200" cy="825500"/>
          </a:xfrm>
          <a:prstGeom prst="roundRect">
            <a:avLst>
              <a:gd name="adj" fmla="val 0"/>
            </a:avLst>
          </a:prstGeom>
          <a:solidFill>
            <a:srgbClr val="0369A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6540500" y="1714500"/>
            <a:ext cx="4826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Roboto Mono"/>
                <a:ea typeface="Roboto Mono"/>
                <a:cs typeface="Roboto Mono"/>
                <a:sym typeface="Roboto Mono"/>
              </a:rPr>
              <a:t>tower.attackRange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塔能够发起攻击的最大有效距离，决定了塔的覆盖范围和防御区域边界。</a:t>
            </a:r>
            <a:endParaRPr lang="en-US" sz="13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6286500" y="2730500"/>
            <a:ext cx="5270500" cy="8255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6286500" y="2730500"/>
            <a:ext cx="76200" cy="825500"/>
          </a:xfrm>
          <a:prstGeom prst="roundRect">
            <a:avLst>
              <a:gd name="adj" fmla="val 0"/>
            </a:avLst>
          </a:prstGeom>
          <a:solidFill>
            <a:srgbClr val="0369A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6540500" y="2794000"/>
            <a:ext cx="4826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Roboto Mono"/>
                <a:ea typeface="Roboto Mono"/>
                <a:cs typeface="Roboto Mono"/>
                <a:sym typeface="Roboto Mono"/>
              </a:rPr>
              <a:t>tower.level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塔当前的等级，是判断塔强度、是否需要优先升级的关键依据。</a:t>
            </a:r>
            <a:endParaRPr lang="en-US" sz="13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6286500" y="3810000"/>
            <a:ext cx="5270500" cy="8255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6286500" y="3810000"/>
            <a:ext cx="76200" cy="825500"/>
          </a:xfrm>
          <a:prstGeom prst="roundRect">
            <a:avLst>
              <a:gd name="adj" fmla="val 0"/>
            </a:avLst>
          </a:prstGeom>
          <a:solidFill>
            <a:srgbClr val="0369A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6540500" y="3873500"/>
            <a:ext cx="4826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Roboto Mono"/>
                <a:ea typeface="Roboto Mono"/>
                <a:cs typeface="Roboto Mono"/>
                <a:sym typeface="Roboto Mono"/>
              </a:rPr>
              <a:t>tower.type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表示塔类型的字符串标识（如 "archer", "cannon"），用于区分不同功能的防御塔。</a:t>
            </a:r>
            <a:endParaRPr lang="en-US" sz="13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cxnSp>
        <p:nvCxnSpPr>
          <p:cNvPr id="22" name="Connector 22"/>
          <p:cNvCxnSpPr/>
          <p:nvPr/>
        </p:nvCxnSpPr>
        <p:spPr>
          <a:xfrm rot="-4092">
            <a:off x="762004" y="4946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369A1">
                <a:alpha val="4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27" name="图片 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2995" y="4723765"/>
            <a:ext cx="3255645" cy="1950085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2850" y="4723765"/>
            <a:ext cx="2701925" cy="195961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目录</a:t>
            </a:r>
            <a:endParaRPr lang="en-US" sz="1100"/>
          </a:p>
        </p:txBody>
      </p:sp>
      <p:cxnSp>
        <p:nvCxnSpPr>
          <p:cNvPr id="4" name="Connector 4"/>
          <p:cNvCxnSpPr/>
          <p:nvPr/>
        </p:nvCxnSpPr>
        <p:spPr>
          <a:xfrm rot="-4092">
            <a:off x="762004" y="13271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369A1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" name="AutoShape 5"/>
          <p:cNvSpPr/>
          <p:nvPr/>
        </p:nvSpPr>
        <p:spPr>
          <a:xfrm>
            <a:off x="762000" y="1778000"/>
            <a:ext cx="5207000" cy="13335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762000" y="1778000"/>
            <a:ext cx="76200" cy="1333500"/>
          </a:xfrm>
          <a:prstGeom prst="roundRect">
            <a:avLst>
              <a:gd name="adj" fmla="val 0"/>
            </a:avLst>
          </a:prstGeom>
          <a:solidFill>
            <a:srgbClr val="0369A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1016000" y="1905000"/>
            <a:ext cx="4572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8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01. 阅读说明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How to Read This Reference —— 了解文档结构与使用约定，快速上手查阅方式，建立统一的认知基础。</a:t>
            </a:r>
            <a:endParaRPr lang="en-US" sz="13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762000" y="3365500"/>
            <a:ext cx="5207000" cy="13335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762000" y="3365500"/>
            <a:ext cx="76200" cy="1333500"/>
          </a:xfrm>
          <a:prstGeom prst="roundRect">
            <a:avLst>
              <a:gd name="adj" fmla="val 0"/>
            </a:avLst>
          </a:prstGeom>
          <a:solidFill>
            <a:srgbClr val="0369A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1016000" y="3492500"/>
            <a:ext cx="4572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8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02. Hero 类 API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The Hero Class —— 核心战斗单位的控制接口，涵盖移动、攻击、状态管理等关键方法，主导战场核心操作。</a:t>
            </a:r>
            <a:endParaRPr lang="en-US" sz="13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762000" y="4826000"/>
            <a:ext cx="5207000" cy="13335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762000" y="4826000"/>
            <a:ext cx="76200" cy="1333500"/>
          </a:xfrm>
          <a:prstGeom prst="roundRect">
            <a:avLst>
              <a:gd name="adj" fmla="val 0"/>
            </a:avLst>
          </a:prstGeom>
          <a:solidFill>
            <a:srgbClr val="0369A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1016000" y="4953000"/>
            <a:ext cx="4572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8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03. Tower 类 API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The Tower Class —— 防御塔的属性与行为定义，学习如何配置塔防参数、升级机制及范围检测的实现逻辑。</a:t>
            </a:r>
            <a:endParaRPr lang="en-US" sz="13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6223000" y="1778000"/>
            <a:ext cx="5207000" cy="13335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6223000" y="1778000"/>
            <a:ext cx="76200" cy="1333500"/>
          </a:xfrm>
          <a:prstGeom prst="roundRect">
            <a:avLst>
              <a:gd name="adj" fmla="val 0"/>
            </a:avLst>
          </a:prstGeom>
          <a:solidFill>
            <a:srgbClr val="0369A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6477000" y="1905000"/>
            <a:ext cx="4572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8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04. Guard 类 API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The Guard Class —— 守卫单位的调度与协作接口，探索路径寻路、仇恨列表管理及团队配合的编程方法。</a:t>
            </a:r>
            <a:endParaRPr lang="en-US" sz="13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6223000" y="3365500"/>
            <a:ext cx="5207000" cy="13335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6223000" y="3365500"/>
            <a:ext cx="76200" cy="1333500"/>
          </a:xfrm>
          <a:prstGeom prst="roundRect">
            <a:avLst>
              <a:gd name="adj" fmla="val 0"/>
            </a:avLst>
          </a:prstGeom>
          <a:solidFill>
            <a:srgbClr val="0369A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6477000" y="3492500"/>
            <a:ext cx="4572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8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05. Vector 类 API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The Vector Class —— 底层数学工具库，掌握二维/三维向量运算、距离计算、角度转换等基础游戏数学方法。</a:t>
            </a:r>
            <a:endParaRPr lang="en-US" sz="13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6223000" y="4826000"/>
            <a:ext cx="5207000" cy="13335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6223000" y="4826000"/>
            <a:ext cx="76200" cy="1333500"/>
          </a:xfrm>
          <a:prstGeom prst="roundRect">
            <a:avLst>
              <a:gd name="adj" fmla="val 0"/>
            </a:avLst>
          </a:prstGeom>
          <a:solidFill>
            <a:srgbClr val="0369A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6477000" y="4953000"/>
            <a:ext cx="4572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8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06. API 速查表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Quick Reference —— 常用方法与属性的速查手册，以清单形式梳理关键接口，便于开发时快速检索与调用。</a:t>
            </a:r>
            <a:endParaRPr lang="en-US" sz="13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2540000"/>
            <a:ext cx="1219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3. Guard 类 API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0" y="3810000"/>
            <a:ext cx="1219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000" b="0" i="0" u="none" strike="noStrike">
                <a:solidFill>
                  <a:srgbClr val="0369A1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The Guard Class —— Command Your Guardians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3556000" y="4889500"/>
            <a:ext cx="5080000" cy="25400"/>
          </a:xfrm>
          <a:prstGeom prst="roundRect">
            <a:avLst>
              <a:gd name="adj" fmla="val 0"/>
            </a:avLst>
          </a:prstGeom>
          <a:solidFill>
            <a:srgbClr val="0369A1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1397000" y="5334000"/>
            <a:ext cx="3048000" cy="10795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87500" y="5524500"/>
            <a:ext cx="406400" cy="4064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2159000" y="5435600"/>
            <a:ext cx="2159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精准移动调度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374151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通过 API 精确控制守卫的巡逻路径与目标点，实现战场位置的灵活部署。</a:t>
            </a:r>
            <a:endParaRPr lang="en-US" sz="1200" b="0" i="0" u="none" strike="noStrike">
              <a:solidFill>
                <a:srgbClr val="374151">
                  <a:alpha val="90196"/>
                </a:srgb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4572000" y="5334000"/>
            <a:ext cx="3048000" cy="10795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62500" y="5524500"/>
            <a:ext cx="406400" cy="4064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5334000" y="5435600"/>
            <a:ext cx="2159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战术攻击指令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374151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自定义守卫的攻击优先级与目标锁定逻辑，在复杂战局中实施针对性打击。</a:t>
            </a:r>
            <a:endParaRPr lang="en-US" sz="1200" b="0" i="0" u="none" strike="noStrike">
              <a:solidFill>
                <a:srgbClr val="374151">
                  <a:alpha val="90196"/>
                </a:srgb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7747000" y="5334000"/>
            <a:ext cx="3048000" cy="10795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37500" y="5524500"/>
            <a:ext cx="406400" cy="4064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8509000" y="5435600"/>
            <a:ext cx="2159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技能组合释放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374151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触发守卫的核心技能与连招机制，根据战斗时机释放增益或爆发性效果。</a:t>
            </a:r>
            <a:endParaRPr lang="en-US" sz="1200" b="0" i="0" u="none" strike="noStrike">
              <a:solidFill>
                <a:srgbClr val="374151">
                  <a:alpha val="90196"/>
                </a:srgb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Guard 类方法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2730500" cy="14605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89000" y="1524000"/>
            <a:ext cx="304800" cy="3048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270000" y="1498600"/>
            <a:ext cx="20955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移动控制方法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17629">
            <a:off x="889016" y="1962150"/>
            <a:ext cx="2476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889000" y="2032000"/>
            <a:ext cx="2476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moveTo(x,y) 为阻塞式移动；moveToward(x,y) 为非阻塞式朝目标移动，脚本会继续执行后续逻辑。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3683000" y="1397000"/>
            <a:ext cx="2730500" cy="14605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10000" y="15240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4191000" y="1498600"/>
            <a:ext cx="20955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主动战斗指令</a:t>
            </a:r>
            <a:endParaRPr lang="en-US" sz="1100"/>
          </a:p>
        </p:txBody>
      </p:sp>
      <p:cxnSp>
        <p:nvCxnSpPr>
          <p:cNvPr id="12" name="Connector 12"/>
          <p:cNvCxnSpPr/>
          <p:nvPr/>
        </p:nvCxnSpPr>
        <p:spPr>
          <a:xfrm rot="-17629">
            <a:off x="3810016" y="1962150"/>
            <a:ext cx="2476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3" name="AutoShape 13"/>
          <p:cNvSpPr/>
          <p:nvPr/>
        </p:nvSpPr>
        <p:spPr>
          <a:xfrm>
            <a:off x="3810000" y="2032000"/>
            <a:ext cx="2476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attack(target) 命令攻击指定目标；special(ability) 释放特殊技能，如咆哮("roar")、隐匿("hide")等。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762000" y="3175000"/>
            <a:ext cx="2730500" cy="14605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9000" y="3302000"/>
            <a:ext cx="304800" cy="3048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1270000" y="3276600"/>
            <a:ext cx="20955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智能目标检索</a:t>
            </a:r>
            <a:endParaRPr lang="en-US" sz="1100"/>
          </a:p>
        </p:txBody>
      </p:sp>
      <p:cxnSp>
        <p:nvCxnSpPr>
          <p:cNvPr id="17" name="Connector 17"/>
          <p:cNvCxnSpPr/>
          <p:nvPr/>
        </p:nvCxnSpPr>
        <p:spPr>
          <a:xfrm rot="-17629">
            <a:off x="889016" y="3740150"/>
            <a:ext cx="2476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8" name="AutoShape 18"/>
          <p:cNvSpPr/>
          <p:nvPr/>
        </p:nvSpPr>
        <p:spPr>
          <a:xfrm>
            <a:off x="889000" y="3810000"/>
            <a:ext cx="2476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findNearestMonster() 自动扫描视野，返回距离守卫最近的敌方怪物对象，是构建自动寻敌AI的核心方法。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3683000" y="3175000"/>
            <a:ext cx="2730500" cy="14605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10000" y="3302000"/>
            <a:ext cx="304800" cy="3048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4191000" y="3276600"/>
            <a:ext cx="20955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技能就绪检测</a:t>
            </a:r>
            <a:endParaRPr lang="en-US" sz="1100"/>
          </a:p>
        </p:txBody>
      </p:sp>
      <p:cxnSp>
        <p:nvCxnSpPr>
          <p:cNvPr id="22" name="Connector 22"/>
          <p:cNvCxnSpPr/>
          <p:nvPr/>
        </p:nvCxnSpPr>
        <p:spPr>
          <a:xfrm rot="-17629">
            <a:off x="3810016" y="3740150"/>
            <a:ext cx="2476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3" name="AutoShape 23"/>
          <p:cNvSpPr/>
          <p:nvPr/>
        </p:nvSpPr>
        <p:spPr>
          <a:xfrm>
            <a:off x="3810000" y="3810000"/>
            <a:ext cx="2476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isReady(abilityName) 检查指定技能是否冷却完毕，返回布尔值，可有效避免技能释放时机错误的逻辑问题。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762000" y="4953000"/>
            <a:ext cx="2730500" cy="14605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89000" y="5080000"/>
            <a:ext cx="304800" cy="304800"/>
          </a:xfrm>
          <a:prstGeom prst="rect">
            <a:avLst/>
          </a:prstGeom>
        </p:spPr>
      </p:pic>
      <p:sp>
        <p:nvSpPr>
          <p:cNvPr id="26" name="AutoShape 26"/>
          <p:cNvSpPr/>
          <p:nvPr/>
        </p:nvSpPr>
        <p:spPr>
          <a:xfrm>
            <a:off x="1270000" y="5054600"/>
            <a:ext cx="20955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空间距离判定</a:t>
            </a:r>
            <a:endParaRPr lang="en-US" sz="1100"/>
          </a:p>
        </p:txBody>
      </p:sp>
      <p:cxnSp>
        <p:nvCxnSpPr>
          <p:cNvPr id="27" name="Connector 27"/>
          <p:cNvCxnSpPr/>
          <p:nvPr/>
        </p:nvCxnSpPr>
        <p:spPr>
          <a:xfrm rot="-17629">
            <a:off x="889016" y="5518150"/>
            <a:ext cx="2476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8" name="AutoShape 28"/>
          <p:cNvSpPr/>
          <p:nvPr/>
        </p:nvSpPr>
        <p:spPr>
          <a:xfrm>
            <a:off x="889000" y="5588000"/>
            <a:ext cx="2476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distanceTo(target) 计算守卫与目标的直线距离，常用于实现“远距离追击、近距离攻击”的战术逻辑。</a:t>
            </a:r>
            <a:endParaRPr lang="en-US" sz="1100"/>
          </a:p>
        </p:txBody>
      </p:sp>
      <p:sp>
        <p:nvSpPr>
          <p:cNvPr id="29" name="AutoShape 29"/>
          <p:cNvSpPr/>
          <p:nvPr/>
        </p:nvSpPr>
        <p:spPr>
          <a:xfrm>
            <a:off x="3683000" y="4953000"/>
            <a:ext cx="2730500" cy="14605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30" name="Picture 3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810000" y="5080000"/>
            <a:ext cx="304800" cy="304800"/>
          </a:xfrm>
          <a:prstGeom prst="rect">
            <a:avLst/>
          </a:prstGeom>
        </p:spPr>
      </p:pic>
      <p:sp>
        <p:nvSpPr>
          <p:cNvPr id="31" name="AutoShape 31"/>
          <p:cNvSpPr/>
          <p:nvPr/>
        </p:nvSpPr>
        <p:spPr>
          <a:xfrm>
            <a:off x="4191000" y="5054600"/>
            <a:ext cx="20955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高级目标筛选</a:t>
            </a:r>
            <a:endParaRPr lang="en-US" sz="1100"/>
          </a:p>
        </p:txBody>
      </p:sp>
      <p:cxnSp>
        <p:nvCxnSpPr>
          <p:cNvPr id="32" name="Connector 32"/>
          <p:cNvCxnSpPr/>
          <p:nvPr/>
        </p:nvCxnSpPr>
        <p:spPr>
          <a:xfrm rot="-17629">
            <a:off x="3810016" y="5518150"/>
            <a:ext cx="2476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3" name="AutoShape 33"/>
          <p:cNvSpPr/>
          <p:nvPr/>
        </p:nvSpPr>
        <p:spPr>
          <a:xfrm>
            <a:off x="3810000" y="5588000"/>
            <a:ext cx="2476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findMonsters() 返回视野内所有怪物列表；findNearest(targets) 可从自定义目标集合中快速定位最近单位。</a:t>
            </a:r>
            <a:endParaRPr lang="en-US" sz="1100"/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31785" y="203835"/>
            <a:ext cx="3223895" cy="2719705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931785" y="2981960"/>
            <a:ext cx="3223260" cy="372618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25400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4. Vector 类 API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0" y="3683000"/>
            <a:ext cx="1219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000" b="0" i="0" u="none" strike="noStrike">
                <a:solidFill>
                  <a:srgbClr val="0369A1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The Vector Class —— Math Utilities</a:t>
            </a:r>
            <a:endParaRPr lang="en-US" sz="1100"/>
          </a:p>
        </p:txBody>
      </p:sp>
      <p:cxnSp>
        <p:nvCxnSpPr>
          <p:cNvPr id="5" name="Connector 5"/>
          <p:cNvCxnSpPr/>
          <p:nvPr/>
        </p:nvCxnSpPr>
        <p:spPr>
          <a:xfrm rot="-6875">
            <a:off x="2921006" y="4692650"/>
            <a:ext cx="635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369A1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" name="AutoShape 6"/>
          <p:cNvSpPr/>
          <p:nvPr/>
        </p:nvSpPr>
        <p:spPr>
          <a:xfrm>
            <a:off x="1016000" y="5080000"/>
            <a:ext cx="33020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70000" y="5270500"/>
            <a:ext cx="457200" cy="4572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905000" y="5207000"/>
            <a:ext cx="2413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坐标与数值运算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374151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支持二维/三维坐标的加减乘除、缩放与插值，高效处理数值变换逻辑。</a:t>
            </a:r>
            <a:endParaRPr lang="en-US" sz="1200" b="0" i="0" u="none" strike="noStrike">
              <a:solidFill>
                <a:srgbClr val="374151">
                  <a:alpha val="90196"/>
                </a:srgb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4445000" y="5080000"/>
            <a:ext cx="33020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99000" y="5270500"/>
            <a:ext cx="457200" cy="4572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5334000" y="5207000"/>
            <a:ext cx="2413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方向与角度解析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374151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快速计算向量夹角、单位向量与法线，精准把控对象的朝向与运动趋势。</a:t>
            </a:r>
            <a:endParaRPr lang="en-US" sz="1200" b="0" i="0" u="none" strike="noStrike">
              <a:solidFill>
                <a:srgbClr val="374151">
                  <a:alpha val="90196"/>
                </a:srgb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7874000" y="5080000"/>
            <a:ext cx="33020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28000" y="5270500"/>
            <a:ext cx="457200" cy="4572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8763000" y="5207000"/>
            <a:ext cx="2413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距离与长度度量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374151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便捷计算两点间距离、向量模长，为范围检测、碰撞判定提供数学支撑。</a:t>
            </a:r>
            <a:endParaRPr lang="en-US" sz="1200" b="0" i="0" u="none" strike="noStrike">
              <a:solidFill>
                <a:srgbClr val="374151">
                  <a:alpha val="90196"/>
                </a:srgb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4.1 向量属性与实例方法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5270500" cy="2921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952500" y="1714500"/>
            <a:ext cx="2349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核心属性与基础特征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x/y/z 存储分量数值；magnitude() 获取模长，heading() 获取朝向弧度，是向量最基础的状态描述。</a:t>
            </a:r>
            <a:endParaRPr lang="en-US" sz="13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cxnSp>
        <p:nvCxnSpPr>
          <p:cNvPr id="6" name="Connector 6"/>
          <p:cNvCxnSpPr/>
          <p:nvPr/>
        </p:nvCxnSpPr>
        <p:spPr>
          <a:xfrm rot="-18582">
            <a:off x="952517" y="2851150"/>
            <a:ext cx="2349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/>
        </p:nvSpPr>
        <p:spPr>
          <a:xfrm>
            <a:off x="952500" y="2984500"/>
            <a:ext cx="23495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克隆与全等校验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copy() 用于生成向量副本避免引用错误；equals(other) 严格校验分量是否一致，适用于坐标状态的精确判断。</a:t>
            </a:r>
            <a:endParaRPr lang="en-US" sz="13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cxnSp>
        <p:nvCxnSpPr>
          <p:cNvPr id="8" name="Connector 8"/>
          <p:cNvCxnSpPr/>
          <p:nvPr/>
        </p:nvCxnSpPr>
        <p:spPr>
          <a:xfrm rot="5382811">
            <a:off x="2159000" y="2978166"/>
            <a:ext cx="254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AutoShape 9"/>
          <p:cNvSpPr/>
          <p:nvPr/>
        </p:nvSpPr>
        <p:spPr>
          <a:xfrm>
            <a:off x="3556000" y="1714500"/>
            <a:ext cx="2349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空间距离度量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distance(other) 计算两点间的欧氏距离，是游戏中“索敌范围检测”“技能生效判定”的核心依据。</a:t>
            </a:r>
            <a:endParaRPr lang="en-US" sz="13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cxnSp>
        <p:nvCxnSpPr>
          <p:cNvPr id="10" name="Connector 10"/>
          <p:cNvCxnSpPr/>
          <p:nvPr/>
        </p:nvCxnSpPr>
        <p:spPr>
          <a:xfrm rot="-18582">
            <a:off x="3556017" y="2851150"/>
            <a:ext cx="2349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1" name="AutoShape 11"/>
          <p:cNvSpPr/>
          <p:nvPr/>
        </p:nvSpPr>
        <p:spPr>
          <a:xfrm>
            <a:off x="3556000" y="2984500"/>
            <a:ext cx="23495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代数关系运算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dot(other) 点积运算可判断角度关系（垂直/同向），也常用于计算向量投影，是物理模拟的基础。</a:t>
            </a:r>
            <a:endParaRPr lang="en-US" sz="13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6286500" y="1524000"/>
            <a:ext cx="5270500" cy="2921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477000" y="1714500"/>
            <a:ext cx="406400" cy="4064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6985000" y="1714500"/>
            <a:ext cx="4318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核心应用：空间决策与AI逻辑</a:t>
            </a:r>
            <a:endParaRPr lang="en-US" sz="1100"/>
          </a:p>
        </p:txBody>
      </p:sp>
      <p:cxnSp>
        <p:nvCxnSpPr>
          <p:cNvPr id="15" name="Connector 15"/>
          <p:cNvCxnSpPr/>
          <p:nvPr/>
        </p:nvCxnSpPr>
        <p:spPr>
          <a:xfrm rot="-8929">
            <a:off x="6477008" y="2279650"/>
            <a:ext cx="4889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6" name="AutoShape 16"/>
          <p:cNvSpPr/>
          <p:nvPr/>
        </p:nvSpPr>
        <p:spPr>
          <a:xfrm>
            <a:off x="6477000" y="2413000"/>
            <a:ext cx="4889500" cy="184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1. 智能体的目标交互：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通过 distance() 实时监控目标距离，配合 heading() 计算转向角，能让NPC实现追击、逃跑或巡逻的动态行为逻辑。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2. 物理与视觉的数值支撑：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点积 dot() 可快速判断物体相对位置（如敌人是否在视野前方），也可用于光照计算中漫反射强度的求值，简化复杂的几何运算。</a:t>
            </a:r>
            <a:endParaRPr 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650" y="4505325"/>
            <a:ext cx="2489835" cy="2206625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9200" y="4505325"/>
            <a:ext cx="2796540" cy="220599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4.2 向量类方法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2603500" cy="1206500"/>
          </a:xfrm>
          <a:prstGeom prst="roundRect">
            <a:avLst>
              <a:gd name="adj" fmla="val 0"/>
            </a:avLst>
          </a:prstGeom>
          <a:solidFill>
            <a:srgbClr val="0369A1">
              <a:alpha val="8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889000" y="1778000"/>
            <a:ext cx="2349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Vector.add(a, b)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计算两个向量的和，将对应分量分别相加，返回新的向量结果，是最基础的向量合成运算。</a:t>
            </a:r>
            <a:endParaRPr lang="en-US" sz="13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762000" y="3048000"/>
            <a:ext cx="2603500" cy="1206500"/>
          </a:xfrm>
          <a:prstGeom prst="roundRect">
            <a:avLst>
              <a:gd name="adj" fmla="val 0"/>
            </a:avLst>
          </a:prstGeom>
          <a:solidFill>
            <a:srgbClr val="0369A1">
              <a:alpha val="8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889000" y="3175000"/>
            <a:ext cx="2349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Vector.subtract(a, b)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实现向量减法运算，常用于计算从点b指向点a的方向向量，是目标追踪、位移计算的基础。</a:t>
            </a:r>
            <a:endParaRPr lang="en-US" sz="13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762000" y="4445000"/>
            <a:ext cx="2603500" cy="1206500"/>
          </a:xfrm>
          <a:prstGeom prst="roundRect">
            <a:avLst>
              <a:gd name="adj" fmla="val 0"/>
            </a:avLst>
          </a:prstGeom>
          <a:solidFill>
            <a:srgbClr val="0369A1">
              <a:alpha val="8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889000" y="4572000"/>
            <a:ext cx="2349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multiply / divide(n)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将向量所有分量与标量n相乘或相除，用于等比缩放向量的长度，不改变其方向。</a:t>
            </a:r>
            <a:endParaRPr lang="en-US" sz="13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3619500" y="1651000"/>
            <a:ext cx="2603500" cy="1206500"/>
          </a:xfrm>
          <a:prstGeom prst="roundRect">
            <a:avLst>
              <a:gd name="adj" fmla="val 0"/>
            </a:avLst>
          </a:prstGeom>
          <a:solidFill>
            <a:srgbClr val="0369A1">
              <a:alpha val="8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3746500" y="1778000"/>
            <a:ext cx="2349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limit(max) / normalize()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limit 限制向量长度不超过max；normalize 将向量长度固定为1，仅保留方向信息。</a:t>
            </a:r>
            <a:endParaRPr lang="en-US" sz="13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3619500" y="3048000"/>
            <a:ext cx="2603500" cy="1206500"/>
          </a:xfrm>
          <a:prstGeom prst="roundRect">
            <a:avLst>
              <a:gd name="adj" fmla="val 0"/>
            </a:avLst>
          </a:prstGeom>
          <a:solidFill>
            <a:srgbClr val="0369A1">
              <a:alpha val="8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3746500" y="3175000"/>
            <a:ext cx="2349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Vector.rotate(v, angle)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将目标向量v绕坐标原点旋转指定角度，是实现物体转向、弹道偏转等功能的关键方法。</a:t>
            </a:r>
            <a:endParaRPr lang="en-US" sz="13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3619500" y="4445000"/>
            <a:ext cx="2603500" cy="1206500"/>
          </a:xfrm>
          <a:prstGeom prst="roundRect">
            <a:avLst>
              <a:gd name="adj" fmla="val 0"/>
            </a:avLst>
          </a:prstGeom>
          <a:solidFill>
            <a:srgbClr val="0369A1">
              <a:alpha val="12000"/>
            </a:srgbClr>
          </a:solidFill>
          <a:ln w="12700" cap="flat" cmpd="sng">
            <a:solidFill>
              <a:srgbClr val="0369A1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3746500" y="4572000"/>
            <a:ext cx="2349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工程应用价值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向量类方法封装了底层几何运算，是实现游戏物理引擎、路径规划、图形渲染等复杂功能的核心基石。</a:t>
            </a:r>
            <a:endParaRPr lang="en-US" sz="13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57440" y="160020"/>
            <a:ext cx="3688080" cy="3268980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9015" y="3510915"/>
            <a:ext cx="4142740" cy="326834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API 速查表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34925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524000"/>
            <a:ext cx="50800" cy="1397000"/>
          </a:xfrm>
          <a:prstGeom prst="roundRect">
            <a:avLst>
              <a:gd name="adj" fmla="val 0"/>
            </a:avLst>
          </a:prstGeom>
          <a:solidFill>
            <a:srgbClr val="0369A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952500" y="1625600"/>
            <a:ext cx="3111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Hero · 属性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13750">
            <a:off x="952513" y="2025650"/>
            <a:ext cx="317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952500" y="2133600"/>
            <a:ext cx="3111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访问英雄状态核心数据：x, y, time, health, maxHealth, mana, towerTypes, monsterTypes。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762000" y="3175000"/>
            <a:ext cx="34925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762000" y="3175000"/>
            <a:ext cx="50800" cy="1397000"/>
          </a:xfrm>
          <a:prstGeom prst="roundRect">
            <a:avLst>
              <a:gd name="adj" fmla="val 0"/>
            </a:avLst>
          </a:prstGeom>
          <a:solidFill>
            <a:srgbClr val="0369A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952500" y="3276600"/>
            <a:ext cx="3111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Hero · 建造</a:t>
            </a:r>
            <a:endParaRPr lang="en-US" sz="1100"/>
          </a:p>
        </p:txBody>
      </p:sp>
      <p:cxnSp>
        <p:nvCxnSpPr>
          <p:cNvPr id="12" name="Connector 12"/>
          <p:cNvCxnSpPr/>
          <p:nvPr/>
        </p:nvCxnSpPr>
        <p:spPr>
          <a:xfrm rot="-13750">
            <a:off x="952513" y="3676650"/>
            <a:ext cx="317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AutoShape 13"/>
          <p:cNvSpPr/>
          <p:nvPr/>
        </p:nvSpPr>
        <p:spPr>
          <a:xfrm>
            <a:off x="952500" y="3784600"/>
            <a:ext cx="3111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执行建筑部署逻辑：build(type, place/x,y) 用于建造防御塔；canBuildAt(x,y) 检测建造可行性。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762000" y="4826000"/>
            <a:ext cx="34925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762000" y="4826000"/>
            <a:ext cx="50800" cy="1397000"/>
          </a:xfrm>
          <a:prstGeom prst="roundRect">
            <a:avLst>
              <a:gd name="adj" fmla="val 0"/>
            </a:avLst>
          </a:prstGeom>
          <a:solidFill>
            <a:srgbClr val="0369A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952500" y="4927600"/>
            <a:ext cx="3111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Hero · 技能与查询</a:t>
            </a:r>
            <a:endParaRPr lang="en-US" sz="1100"/>
          </a:p>
        </p:txBody>
      </p:sp>
      <p:cxnSp>
        <p:nvCxnSpPr>
          <p:cNvPr id="17" name="Connector 17"/>
          <p:cNvCxnSpPr/>
          <p:nvPr/>
        </p:nvCxnSpPr>
        <p:spPr>
          <a:xfrm rot="-13750">
            <a:off x="952513" y="5327650"/>
            <a:ext cx="317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AutoShape 18"/>
          <p:cNvSpPr/>
          <p:nvPr/>
        </p:nvSpPr>
        <p:spPr>
          <a:xfrm>
            <a:off x="952500" y="5435600"/>
            <a:ext cx="3111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技能：special(type, x,y)、isReady(type)；查询：findTowers()、findEnemyHero()、findMyTowers()。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4508500" y="1524000"/>
            <a:ext cx="34925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4508500" y="1524000"/>
            <a:ext cx="50800" cy="1397000"/>
          </a:xfrm>
          <a:prstGeom prst="roundRect">
            <a:avLst>
              <a:gd name="adj" fmla="val 0"/>
            </a:avLst>
          </a:prstGeom>
          <a:solidFill>
            <a:srgbClr val="0369A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4699000" y="1625600"/>
            <a:ext cx="3111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Hero · 参数与波次</a:t>
            </a:r>
            <a:endParaRPr lang="en-US" sz="1100"/>
          </a:p>
        </p:txBody>
      </p:sp>
      <p:cxnSp>
        <p:nvCxnSpPr>
          <p:cNvPr id="22" name="Connector 22"/>
          <p:cNvCxnSpPr/>
          <p:nvPr/>
        </p:nvCxnSpPr>
        <p:spPr>
          <a:xfrm rot="-13750">
            <a:off x="4699013" y="2025650"/>
            <a:ext cx="317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" name="AutoShape 23"/>
          <p:cNvSpPr/>
          <p:nvPr/>
        </p:nvSpPr>
        <p:spPr>
          <a:xfrm>
            <a:off x="4699000" y="2133600"/>
            <a:ext cx="3111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参数获取：getTowerParameters()、getMonsterParameters()；波次管理：getWaves()、getCurrentWave()、getNextWave()。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4508500" y="3175000"/>
            <a:ext cx="34925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5" name="AutoShape 25"/>
          <p:cNvSpPr/>
          <p:nvPr/>
        </p:nvSpPr>
        <p:spPr>
          <a:xfrm>
            <a:off x="4508500" y="3175000"/>
            <a:ext cx="50800" cy="1397000"/>
          </a:xfrm>
          <a:prstGeom prst="roundRect">
            <a:avLst>
              <a:gd name="adj" fmla="val 0"/>
            </a:avLst>
          </a:prstGeom>
          <a:solidFill>
            <a:srgbClr val="0369A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/>
        </p:nvSpPr>
        <p:spPr>
          <a:xfrm>
            <a:off x="4699000" y="3276600"/>
            <a:ext cx="3111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Hero · 策略配置</a:t>
            </a:r>
            <a:endParaRPr lang="en-US" sz="1100"/>
          </a:p>
        </p:txBody>
      </p:sp>
      <p:cxnSp>
        <p:nvCxnSpPr>
          <p:cNvPr id="27" name="Connector 27"/>
          <p:cNvCxnSpPr/>
          <p:nvPr/>
        </p:nvCxnSpPr>
        <p:spPr>
          <a:xfrm rot="-13750">
            <a:off x="4699013" y="3676650"/>
            <a:ext cx="317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" name="AutoShape 28"/>
          <p:cNvSpPr/>
          <p:nvPr/>
        </p:nvSpPr>
        <p:spPr>
          <a:xfrm>
            <a:off x="4699000" y="3784600"/>
            <a:ext cx="3111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通过 setTargeting(tower, type) 为防御塔设置目标选择逻辑，优化防御效率，是制定战术的核心接口。</a:t>
            </a:r>
            <a:endParaRPr lang="en-US" sz="1100"/>
          </a:p>
        </p:txBody>
      </p:sp>
      <p:sp>
        <p:nvSpPr>
          <p:cNvPr id="29" name="AutoShape 29"/>
          <p:cNvSpPr/>
          <p:nvPr/>
        </p:nvSpPr>
        <p:spPr>
          <a:xfrm>
            <a:off x="4508500" y="4826000"/>
            <a:ext cx="34925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0" name="AutoShape 30"/>
          <p:cNvSpPr/>
          <p:nvPr/>
        </p:nvSpPr>
        <p:spPr>
          <a:xfrm>
            <a:off x="4508500" y="4826000"/>
            <a:ext cx="50800" cy="1397000"/>
          </a:xfrm>
          <a:prstGeom prst="roundRect">
            <a:avLst>
              <a:gd name="adj" fmla="val 0"/>
            </a:avLst>
          </a:prstGeom>
          <a:solidFill>
            <a:srgbClr val="0369A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1" name="AutoShape 31"/>
          <p:cNvSpPr/>
          <p:nvPr/>
        </p:nvSpPr>
        <p:spPr>
          <a:xfrm>
            <a:off x="4699000" y="4927600"/>
            <a:ext cx="3111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Hero · 技能与守卫</a:t>
            </a:r>
            <a:endParaRPr lang="en-US" sz="1100"/>
          </a:p>
        </p:txBody>
      </p:sp>
      <p:cxnSp>
        <p:nvCxnSpPr>
          <p:cNvPr id="32" name="Connector 32"/>
          <p:cNvCxnSpPr/>
          <p:nvPr/>
        </p:nvCxnSpPr>
        <p:spPr>
          <a:xfrm rot="-13750">
            <a:off x="4699013" y="5327650"/>
            <a:ext cx="317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3" name="AutoShape 33"/>
          <p:cNvSpPr/>
          <p:nvPr/>
        </p:nvSpPr>
        <p:spPr>
          <a:xfrm>
            <a:off x="4699000" y="5435600"/>
            <a:ext cx="3111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技能：findActiveAnomalies()；守卫：wait(t)、on("spawn-guard")、findMyGuards()、findEnemyGuards()。</a:t>
            </a:r>
            <a:endParaRPr lang="en-US" sz="1100"/>
          </a:p>
        </p:txBody>
      </p:sp>
      <p:sp>
        <p:nvSpPr>
          <p:cNvPr id="34" name="AutoShape 34"/>
          <p:cNvSpPr/>
          <p:nvPr/>
        </p:nvSpPr>
        <p:spPr>
          <a:xfrm>
            <a:off x="8191500" y="1524000"/>
            <a:ext cx="34925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5" name="AutoShape 35"/>
          <p:cNvSpPr/>
          <p:nvPr/>
        </p:nvSpPr>
        <p:spPr>
          <a:xfrm>
            <a:off x="8191500" y="1524000"/>
            <a:ext cx="50800" cy="1397000"/>
          </a:xfrm>
          <a:prstGeom prst="roundRect">
            <a:avLst>
              <a:gd name="adj" fmla="val 0"/>
            </a:avLst>
          </a:prstGeom>
          <a:solidFill>
            <a:srgbClr val="0369A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6" name="AutoShape 36"/>
          <p:cNvSpPr/>
          <p:nvPr/>
        </p:nvSpPr>
        <p:spPr>
          <a:xfrm>
            <a:off x="8382000" y="1625600"/>
            <a:ext cx="3111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寻敌与实体属性</a:t>
            </a:r>
            <a:endParaRPr lang="en-US" sz="1100"/>
          </a:p>
        </p:txBody>
      </p:sp>
      <p:cxnSp>
        <p:nvCxnSpPr>
          <p:cNvPr id="37" name="Connector 37"/>
          <p:cNvCxnSpPr/>
          <p:nvPr/>
        </p:nvCxnSpPr>
        <p:spPr>
          <a:xfrm rot="-13750">
            <a:off x="8382013" y="2025650"/>
            <a:ext cx="317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8" name="AutoShape 38"/>
          <p:cNvSpPr/>
          <p:nvPr/>
        </p:nvSpPr>
        <p:spPr>
          <a:xfrm>
            <a:off x="8382000" y="2133600"/>
            <a:ext cx="3111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寻敌：distanceTo(t)、findMonsters()、findNearest(targets)；Tower核心属性：x,y, attackDamage, range, level等。</a:t>
            </a:r>
            <a:endParaRPr lang="en-US" sz="1100"/>
          </a:p>
        </p:txBody>
      </p:sp>
      <p:sp>
        <p:nvSpPr>
          <p:cNvPr id="39" name="AutoShape 39"/>
          <p:cNvSpPr/>
          <p:nvPr/>
        </p:nvSpPr>
        <p:spPr>
          <a:xfrm>
            <a:off x="8191500" y="3175000"/>
            <a:ext cx="34925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0" name="AutoShape 40"/>
          <p:cNvSpPr/>
          <p:nvPr/>
        </p:nvSpPr>
        <p:spPr>
          <a:xfrm>
            <a:off x="8191500" y="3175000"/>
            <a:ext cx="50800" cy="1397000"/>
          </a:xfrm>
          <a:prstGeom prst="roundRect">
            <a:avLst>
              <a:gd name="adj" fmla="val 0"/>
            </a:avLst>
          </a:prstGeom>
          <a:solidFill>
            <a:srgbClr val="0369A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1" name="AutoShape 41"/>
          <p:cNvSpPr/>
          <p:nvPr/>
        </p:nvSpPr>
        <p:spPr>
          <a:xfrm>
            <a:off x="8382000" y="3276600"/>
            <a:ext cx="3111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Guard · 守卫实体</a:t>
            </a:r>
            <a:endParaRPr lang="en-US" sz="1100"/>
          </a:p>
        </p:txBody>
      </p:sp>
      <p:cxnSp>
        <p:nvCxnSpPr>
          <p:cNvPr id="42" name="Connector 42"/>
          <p:cNvCxnSpPr/>
          <p:nvPr/>
        </p:nvCxnSpPr>
        <p:spPr>
          <a:xfrm rot="-13750">
            <a:off x="8382013" y="3676650"/>
            <a:ext cx="317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3" name="AutoShape 43"/>
          <p:cNvSpPr/>
          <p:nvPr/>
        </p:nvSpPr>
        <p:spPr>
          <a:xfrm>
            <a:off x="8382000" y="3784600"/>
            <a:ext cx="3111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行为控制：moveTo(x,y)、moveToward(x,y)、attack(t)、special(name)；状态与感知：isReady(name)、findNearestMonster()。</a:t>
            </a:r>
            <a:endParaRPr lang="en-US" sz="1100"/>
          </a:p>
        </p:txBody>
      </p:sp>
      <p:sp>
        <p:nvSpPr>
          <p:cNvPr id="44" name="AutoShape 44"/>
          <p:cNvSpPr/>
          <p:nvPr/>
        </p:nvSpPr>
        <p:spPr>
          <a:xfrm>
            <a:off x="8191500" y="4826000"/>
            <a:ext cx="34925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5" name="AutoShape 45"/>
          <p:cNvSpPr/>
          <p:nvPr/>
        </p:nvSpPr>
        <p:spPr>
          <a:xfrm>
            <a:off x="8191500" y="4826000"/>
            <a:ext cx="50800" cy="1397000"/>
          </a:xfrm>
          <a:prstGeom prst="roundRect">
            <a:avLst>
              <a:gd name="adj" fmla="val 0"/>
            </a:avLst>
          </a:prstGeom>
          <a:solidFill>
            <a:srgbClr val="0369A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6" name="AutoShape 46"/>
          <p:cNvSpPr/>
          <p:nvPr/>
        </p:nvSpPr>
        <p:spPr>
          <a:xfrm>
            <a:off x="8382000" y="4927600"/>
            <a:ext cx="3111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Vector · 向量工具类</a:t>
            </a:r>
            <a:endParaRPr lang="en-US" sz="1100"/>
          </a:p>
        </p:txBody>
      </p:sp>
      <p:cxnSp>
        <p:nvCxnSpPr>
          <p:cNvPr id="47" name="Connector 47"/>
          <p:cNvCxnSpPr/>
          <p:nvPr/>
        </p:nvCxnSpPr>
        <p:spPr>
          <a:xfrm rot="-13750">
            <a:off x="8382013" y="5327650"/>
            <a:ext cx="317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8" name="AutoShape 48"/>
          <p:cNvSpPr/>
          <p:nvPr/>
        </p:nvSpPr>
        <p:spPr>
          <a:xfrm>
            <a:off x="8382000" y="5435600"/>
            <a:ext cx="3111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实例属性：x,y,z, magnitude(), distance(o), dot(o)；类方法：add, subtract, multiply, divide, limit, normalize, rotate。</a:t>
            </a:r>
            <a:endParaRPr lang="en-US" sz="11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2794000"/>
            <a:ext cx="1219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感谢观看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0" y="41910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8000"/>
              </a:lnSpc>
              <a:defRPr/>
            </a:pPr>
            <a:r>
              <a:rPr lang="en-US" sz="2000" b="0" i="0" u="none" strike="noStrike">
                <a:solidFill>
                  <a:srgbClr val="164E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把它们组合起来，写出属于你自己的制胜策略吧！🏰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0" y="5715000"/>
            <a:ext cx="12192000" cy="635000"/>
          </a:xfrm>
          <a:prstGeom prst="roundRect">
            <a:avLst>
              <a:gd name="adj" fmla="val 0"/>
            </a:avLst>
          </a:prstGeom>
          <a:solidFill>
            <a:srgbClr val="0369A1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0" y="5842000"/>
            <a:ext cx="1219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CodeCombat 教研团队</a:t>
            </a:r>
            <a:endParaRPr lang="en-US" sz="1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阅读说明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106680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016000" y="1651000"/>
            <a:ext cx="10160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这是苔原塔竞技场的进阶强化篇。如果说前一篇讲的是“玩法规则”，那么本篇就是你的编程工具箱——把竞技场里能用到的所有方法和属性按类整理出来，方便你随时查阅。文档涵盖核心对象与数学工具，提供 Python 和 C++ 双语言示例代码，助你快速上手开发。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3429000"/>
            <a:ext cx="2476500" cy="1651000"/>
          </a:xfrm>
          <a:prstGeom prst="roundRect">
            <a:avLst>
              <a:gd name="adj" fmla="val 0"/>
            </a:avLst>
          </a:prstGeom>
          <a:solidFill>
            <a:srgbClr val="0369A1">
              <a:alpha val="8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52500" y="3619500"/>
            <a:ext cx="304800" cy="3048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397000" y="3581400"/>
            <a:ext cx="1714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Hero 类</a:t>
            </a:r>
            <a:endParaRPr lang="en-US" sz="1100"/>
          </a:p>
        </p:txBody>
      </p:sp>
      <p:cxnSp>
        <p:nvCxnSpPr>
          <p:cNvPr id="9" name="Connector 9"/>
          <p:cNvCxnSpPr/>
          <p:nvPr/>
        </p:nvCxnSpPr>
        <p:spPr>
          <a:xfrm rot="-20834">
            <a:off x="952519" y="4121150"/>
            <a:ext cx="2095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" name="AutoShape 10"/>
          <p:cNvSpPr/>
          <p:nvPr/>
        </p:nvSpPr>
        <p:spPr>
          <a:xfrm>
            <a:off x="952500" y="4254500"/>
            <a:ext cx="2095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掌控全局的英雄核心类，定义角色基础属性、移动指令与状态管理的核心接口。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3492500" y="3429000"/>
            <a:ext cx="2476500" cy="1651000"/>
          </a:xfrm>
          <a:prstGeom prst="roundRect">
            <a:avLst>
              <a:gd name="adj" fmla="val 0"/>
            </a:avLst>
          </a:prstGeom>
          <a:solidFill>
            <a:srgbClr val="0369A1">
              <a:alpha val="8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83000" y="3619500"/>
            <a:ext cx="304800" cy="3048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4127500" y="3581400"/>
            <a:ext cx="1714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Tower 类</a:t>
            </a:r>
            <a:endParaRPr lang="en-US" sz="1100"/>
          </a:p>
        </p:txBody>
      </p:sp>
      <p:cxnSp>
        <p:nvCxnSpPr>
          <p:cNvPr id="14" name="Connector 14"/>
          <p:cNvCxnSpPr/>
          <p:nvPr/>
        </p:nvCxnSpPr>
        <p:spPr>
          <a:xfrm rot="-20834">
            <a:off x="3683019" y="4121150"/>
            <a:ext cx="2095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" name="AutoShape 15"/>
          <p:cNvSpPr/>
          <p:nvPr/>
        </p:nvSpPr>
        <p:spPr>
          <a:xfrm>
            <a:off x="3683000" y="4254500"/>
            <a:ext cx="2095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防御塔对象体系，涵盖塔的部署、升级、攻击范围检测与目标锁定的完整逻辑。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6223000" y="3429000"/>
            <a:ext cx="2476500" cy="1651000"/>
          </a:xfrm>
          <a:prstGeom prst="roundRect">
            <a:avLst>
              <a:gd name="adj" fmla="val 0"/>
            </a:avLst>
          </a:prstGeom>
          <a:solidFill>
            <a:srgbClr val="0369A1">
              <a:alpha val="8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13500" y="3619500"/>
            <a:ext cx="304800" cy="3048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6858000" y="3581400"/>
            <a:ext cx="1714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Guard 类</a:t>
            </a:r>
            <a:endParaRPr lang="en-US" sz="1100"/>
          </a:p>
        </p:txBody>
      </p:sp>
      <p:cxnSp>
        <p:nvCxnSpPr>
          <p:cNvPr id="19" name="Connector 19"/>
          <p:cNvCxnSpPr/>
          <p:nvPr/>
        </p:nvCxnSpPr>
        <p:spPr>
          <a:xfrm rot="-20834">
            <a:off x="6413519" y="4121150"/>
            <a:ext cx="2095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" name="AutoShape 20"/>
          <p:cNvSpPr/>
          <p:nvPr/>
        </p:nvSpPr>
        <p:spPr>
          <a:xfrm>
            <a:off x="6413500" y="4254500"/>
            <a:ext cx="2095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古代守卫对象集合，包含守卫的状态监控、触发条件与协同防御的交互方法。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8953500" y="3429000"/>
            <a:ext cx="2476500" cy="1651000"/>
          </a:xfrm>
          <a:prstGeom prst="roundRect">
            <a:avLst>
              <a:gd name="adj" fmla="val 0"/>
            </a:avLst>
          </a:prstGeom>
          <a:solidFill>
            <a:srgbClr val="0369A1">
              <a:alpha val="8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144000" y="3619500"/>
            <a:ext cx="304800" cy="3048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9588500" y="3581400"/>
            <a:ext cx="1714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Vector 类</a:t>
            </a:r>
            <a:endParaRPr lang="en-US" sz="1100"/>
          </a:p>
        </p:txBody>
      </p:sp>
      <p:cxnSp>
        <p:nvCxnSpPr>
          <p:cNvPr id="24" name="Connector 24"/>
          <p:cNvCxnSpPr/>
          <p:nvPr/>
        </p:nvCxnSpPr>
        <p:spPr>
          <a:xfrm rot="-20834">
            <a:off x="9144019" y="4121150"/>
            <a:ext cx="2095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AutoShape 25"/>
          <p:cNvSpPr/>
          <p:nvPr/>
        </p:nvSpPr>
        <p:spPr>
          <a:xfrm>
            <a:off x="9144000" y="4254500"/>
            <a:ext cx="2095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核心向量数学工具库，提供坐标转换、距离计算、角度求解等关键几何运算支持。</a:t>
            </a:r>
            <a:endParaRPr lang="en-US" sz="1100"/>
          </a:p>
        </p:txBody>
      </p:sp>
      <p:sp>
        <p:nvSpPr>
          <p:cNvPr id="26" name="AutoShape 26"/>
          <p:cNvSpPr/>
          <p:nvPr/>
        </p:nvSpPr>
        <p:spPr>
          <a:xfrm>
            <a:off x="762000" y="5461000"/>
            <a:ext cx="10668000" cy="889000"/>
          </a:xfrm>
          <a:prstGeom prst="roundRect">
            <a:avLst>
              <a:gd name="adj" fmla="val 0"/>
            </a:avLst>
          </a:prstGeom>
          <a:solidFill>
            <a:srgbClr val="FFFBEB">
              <a:alpha val="85000"/>
            </a:srgbClr>
          </a:solidFill>
          <a:ln w="12700" cap="flat" cmpd="sng">
            <a:solidFill>
              <a:srgbClr val="F59E0B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7" name="Picture 2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16000" y="5689600"/>
            <a:ext cx="355600" cy="355600"/>
          </a:xfrm>
          <a:prstGeom prst="rect">
            <a:avLst/>
          </a:prstGeom>
        </p:spPr>
      </p:pic>
      <p:sp>
        <p:nvSpPr>
          <p:cNvPr id="28" name="AutoShape 28"/>
          <p:cNvSpPr/>
          <p:nvPr/>
        </p:nvSpPr>
        <p:spPr>
          <a:xfrm>
            <a:off x="1651000" y="5588000"/>
            <a:ext cx="9525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坐标镜像提示：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所有涉及 x 坐标的属性和方法，蓝队视角会被系统自动镜像处理。开发者只需按红队视角编写一套代码，无需额外适配蓝队逻辑，极大简化开发流程。</a:t>
            </a:r>
            <a:endParaRPr lang="en-US" sz="1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25400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Hero 类 API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0" y="3683000"/>
            <a:ext cx="1219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000" b="0" i="0" u="none" strike="noStrike">
                <a:solidFill>
                  <a:srgbClr val="0369A1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The Hero Class —— Command the Whole Battle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286000" y="4699000"/>
            <a:ext cx="7620000" cy="12700"/>
          </a:xfrm>
          <a:prstGeom prst="roundRect">
            <a:avLst>
              <a:gd name="adj" fmla="val 0"/>
            </a:avLst>
          </a:prstGeom>
          <a:solidFill>
            <a:srgbClr val="0369A1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889000" y="5207000"/>
            <a:ext cx="33020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43000" y="5397500"/>
            <a:ext cx="406400" cy="4064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651000" y="5334000"/>
            <a:ext cx="2413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核心化身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代表游戏中的玩家主体，承载身份标识与全局控制权，是交互的核心起点。</a:t>
            </a:r>
            <a:endParaRPr lang="en-US" sz="12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4445000" y="5207000"/>
            <a:ext cx="33020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99000" y="5397500"/>
            <a:ext cx="406400" cy="4064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5207000" y="5334000"/>
            <a:ext cx="2413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全局战场交互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通过接口获取实时战局信息、建造防御工事与战略部署，实现对战场的精准把控。</a:t>
            </a:r>
            <a:endParaRPr lang="en-US" sz="12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8001000" y="5207000"/>
            <a:ext cx="33020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55000" y="5397500"/>
            <a:ext cx="406400" cy="4064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8763000" y="5334000"/>
            <a:ext cx="2413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战术技能驱动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调用主动技能与被动天赋接口，在关键节点释放技能，左右战局走向与胜负结果。</a:t>
            </a:r>
            <a:endParaRPr lang="en-US" sz="12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1.1 基地属性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3378200" cy="2032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52500" y="1841500"/>
            <a:ext cx="355600" cy="3556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397000" y="1803400"/>
            <a:ext cx="26035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坐标定位 (Position)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14566">
            <a:off x="952513" y="2343150"/>
            <a:ext cx="2997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952500" y="2476500"/>
            <a:ext cx="29972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通过</a:t>
            </a:r>
            <a:r>
              <a:rPr lang="en-US" sz="13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hero.x / hero.y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获取基地中心的横纵坐标。若为蓝队，系统会自动对坐标进行镜像处理，确保逻辑统一。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4394200" y="1651000"/>
            <a:ext cx="3378200" cy="2032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84700" y="1841500"/>
            <a:ext cx="355600" cy="3556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5029200" y="1803400"/>
            <a:ext cx="26035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战斗时长 (Time)</a:t>
            </a:r>
            <a:endParaRPr lang="en-US" sz="1100"/>
          </a:p>
        </p:txBody>
      </p:sp>
      <p:cxnSp>
        <p:nvCxnSpPr>
          <p:cNvPr id="12" name="Connector 12"/>
          <p:cNvCxnSpPr/>
          <p:nvPr/>
        </p:nvCxnSpPr>
        <p:spPr>
          <a:xfrm rot="-14566">
            <a:off x="4584713" y="2343150"/>
            <a:ext cx="2997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3" name="AutoShape 13"/>
          <p:cNvSpPr/>
          <p:nvPr/>
        </p:nvSpPr>
        <p:spPr>
          <a:xfrm>
            <a:off x="4584700" y="2476500"/>
            <a:ext cx="29972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使用</a:t>
            </a:r>
            <a:r>
              <a:rPr lang="en-US" sz="13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hero.time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获取从战斗开始到当前时刻经过的实际秒数，数据类型为浮点数(number)，常用于计时与周期性策略的触发。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8026400" y="1651000"/>
            <a:ext cx="3378200" cy="2032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16900" y="1841500"/>
            <a:ext cx="355600" cy="3556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8661400" y="1803400"/>
            <a:ext cx="26035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核心生命 (Health)</a:t>
            </a:r>
            <a:endParaRPr lang="en-US" sz="1100"/>
          </a:p>
        </p:txBody>
      </p:sp>
      <p:cxnSp>
        <p:nvCxnSpPr>
          <p:cNvPr id="17" name="Connector 17"/>
          <p:cNvCxnSpPr/>
          <p:nvPr/>
        </p:nvCxnSpPr>
        <p:spPr>
          <a:xfrm rot="-14566">
            <a:off x="8216913" y="2343150"/>
            <a:ext cx="2997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8" name="AutoShape 18"/>
          <p:cNvSpPr/>
          <p:nvPr/>
        </p:nvSpPr>
        <p:spPr>
          <a:xfrm>
            <a:off x="8216900" y="2476500"/>
            <a:ext cx="29972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基地的生存核心指标：</a:t>
            </a:r>
            <a:r>
              <a:rPr lang="en-US" sz="13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hero.health / hero.maxHealth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。通过当前生命值与最大生命值的比值，可实时判断基地状态并执行防御策略。</a:t>
            </a:r>
            <a:endParaRPr lang="en-US" sz="1100"/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7565" y="3736975"/>
            <a:ext cx="4613910" cy="2988310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86730" y="3736975"/>
            <a:ext cx="4292600" cy="298894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1.2 资源与类型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3378200" cy="1905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52500" y="1841500"/>
            <a:ext cx="355600" cy="3556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397000" y="1803400"/>
            <a:ext cx="2540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hero.mana (核心资源)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14566">
            <a:off x="952513" y="2343150"/>
            <a:ext cx="2997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952500" y="2476500"/>
            <a:ext cx="29972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代表英雄当前的法力值，上限固定为100。这是建造防御塔和执行关键操作的基础消耗资源，需合理规划使用。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4394200" y="1651000"/>
            <a:ext cx="3378200" cy="1905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84700" y="1841500"/>
            <a:ext cx="355600" cy="3556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5029200" y="1803400"/>
            <a:ext cx="2540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hero.towerTypes (塔类型)</a:t>
            </a:r>
            <a:endParaRPr lang="en-US" sz="1100"/>
          </a:p>
        </p:txBody>
      </p:sp>
      <p:cxnSp>
        <p:nvCxnSpPr>
          <p:cNvPr id="12" name="Connector 12"/>
          <p:cNvCxnSpPr/>
          <p:nvPr/>
        </p:nvCxnSpPr>
        <p:spPr>
          <a:xfrm rot="-14566">
            <a:off x="4584713" y="2343150"/>
            <a:ext cx="2997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AutoShape 13"/>
          <p:cNvSpPr/>
          <p:nvPr/>
        </p:nvSpPr>
        <p:spPr>
          <a:xfrm>
            <a:off x="4584700" y="2476500"/>
            <a:ext cx="29972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返回当前战局中可召唤的防御塔类型列表。通过读取该属性，可动态获知可用的战术选项，辅助策略制定。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8026400" y="1651000"/>
            <a:ext cx="3403600" cy="1905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16900" y="1841500"/>
            <a:ext cx="355600" cy="3556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8661400" y="1803400"/>
            <a:ext cx="2540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hero.monsterTypes (怪物类型)</a:t>
            </a:r>
            <a:endParaRPr lang="en-US" sz="1100"/>
          </a:p>
        </p:txBody>
      </p:sp>
      <p:cxnSp>
        <p:nvCxnSpPr>
          <p:cNvPr id="17" name="Connector 17"/>
          <p:cNvCxnSpPr/>
          <p:nvPr/>
        </p:nvCxnSpPr>
        <p:spPr>
          <a:xfrm rot="-14505">
            <a:off x="8216913" y="2343150"/>
            <a:ext cx="30099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369A1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AutoShape 18"/>
          <p:cNvSpPr/>
          <p:nvPr/>
        </p:nvSpPr>
        <p:spPr>
          <a:xfrm>
            <a:off x="8216900" y="2476500"/>
            <a:ext cx="30226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返回本关卡怪物波次中会出现的所有怪物类型清单。提前掌握敌人信息，能针对性地布局克制性的防御塔。</a:t>
            </a:r>
            <a:endParaRPr lang="en-US" sz="1100"/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13510" y="3768090"/>
            <a:ext cx="2844800" cy="2370455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95165" y="3768090"/>
            <a:ext cx="2819400" cy="237045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1.3 建造方法 (Building Methods) - Part 1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52705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52500" y="1714500"/>
            <a:ext cx="304800" cy="3048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397000" y="1651000"/>
            <a:ext cx="4445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点位建造：hero.build(towerType, place)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在地图预定义的字母点位（A-I）上直接建造防御塔，是最基础、便捷的快速部署方式，适合开局快速构建防线。</a:t>
            </a:r>
            <a:endParaRPr lang="en-US" sz="13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6159500" y="1524000"/>
            <a:ext cx="52705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50000" y="1714500"/>
            <a:ext cx="304800" cy="3048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6794500" y="1651000"/>
            <a:ext cx="4445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坐标建造：hero.build(towerType, x, y)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基于{x,y}坐标在对应格子中心生成塔，方法会返回创建的tower对象，便于后续通过对象直接操作塔的属性和状态。</a:t>
            </a:r>
            <a:endParaRPr lang="en-US" sz="13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762000" y="3302000"/>
            <a:ext cx="10668000" cy="1206500"/>
          </a:xfrm>
          <a:prstGeom prst="roundRect">
            <a:avLst>
              <a:gd name="adj" fmla="val 0"/>
            </a:avLst>
          </a:prstGeom>
          <a:solidFill>
            <a:srgbClr val="0369A1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889000" y="3429000"/>
            <a:ext cx="2476500" cy="952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6000" y="3530600"/>
            <a:ext cx="254000" cy="2540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1333500" y="3492500"/>
            <a:ext cx="1968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合法区域限制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1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仅允许在本队颜色或紫色公共格子上执行建造，非法区域调用会直接失败。</a:t>
            </a:r>
            <a:endParaRPr lang="en-US" sz="11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3530600" y="3429000"/>
            <a:ext cx="2476500" cy="952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57600" y="3530600"/>
            <a:ext cx="254000" cy="2540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3975100" y="3492500"/>
            <a:ext cx="1968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法力资源消耗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1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建造需消耗对应法力值，若当前法力不足，操作会被阻塞，需等待法力恢复。</a:t>
            </a:r>
            <a:endParaRPr lang="en-US" sz="11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6159500" y="3429000"/>
            <a:ext cx="2476500" cy="952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286500" y="3530600"/>
            <a:ext cx="254000" cy="2540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6604000" y="3492500"/>
            <a:ext cx="1968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空间占用互斥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1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目标格子若已被对手的单位或塔占据，则无法在此处进行任何建造操作。</a:t>
            </a:r>
            <a:endParaRPr lang="en-US" sz="11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8788400" y="3429000"/>
            <a:ext cx="2476500" cy="952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915400" y="3530600"/>
            <a:ext cx="254000" cy="2540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9232900" y="3492500"/>
            <a:ext cx="1968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重复建造=升级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1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在己方已占据的格子上再次调用build，将自动升级该位置的塔，提升其属性。</a:t>
            </a:r>
            <a:endParaRPr lang="en-US" sz="11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31" name="图片 3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02410" y="4483100"/>
            <a:ext cx="3281045" cy="2273935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116195" y="4483100"/>
            <a:ext cx="3255645" cy="219329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1.3 建造方法 (Building Methods) - Part 2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106680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524000"/>
            <a:ext cx="76200" cy="1397000"/>
          </a:xfrm>
          <a:prstGeom prst="roundRect">
            <a:avLst>
              <a:gd name="adj" fmla="val 0"/>
            </a:avLst>
          </a:prstGeom>
          <a:solidFill>
            <a:srgbClr val="0369A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1016000" y="1651000"/>
            <a:ext cx="10160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20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hero.canBuildAt(x, y)</a:t>
            </a:r>
            <a:r>
              <a:rPr lang="en-US" sz="16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— 检查包含坐标点 {x, y} 的格子是否可以建造（该位置可升级时也会返回 true），返回布尔值 (boolean)。这是构建稳健建造逻辑的核心前置检查方法。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762000" y="3175000"/>
            <a:ext cx="10668000" cy="1079500"/>
          </a:xfrm>
          <a:prstGeom prst="roundRect">
            <a:avLst>
              <a:gd name="adj" fmla="val 0"/>
            </a:avLst>
          </a:prstGeom>
          <a:solidFill>
            <a:srgbClr val="0369A1">
              <a:alpha val="8000"/>
            </a:srgbClr>
          </a:solidFill>
          <a:ln w="12700" cap="flat" cmpd="sng">
            <a:solidFill>
              <a:srgbClr val="0369A1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52500" y="3365500"/>
            <a:ext cx="355600" cy="3556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460500" y="3302000"/>
            <a:ext cx="9779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5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重要提示：</a:t>
            </a:r>
            <a:r>
              <a:rPr lang="en-US" sz="1500" b="0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在调用 build() 前先使用 canBuildAt() 进行校验，能有效避免因“法力不足”或“位置不可用（如障碍物、已被占用）”而导致的程序阻塞，让自动化建造流程更流畅、更可靠。</a:t>
            </a:r>
            <a:endParaRPr lang="en-US" sz="1100"/>
          </a:p>
        </p:txBody>
      </p:sp>
      <p:pic>
        <p:nvPicPr>
          <p:cNvPr id="31" name="图片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8130" y="4402455"/>
            <a:ext cx="3281045" cy="2273935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1915" y="4402455"/>
            <a:ext cx="3255645" cy="219329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1.4 特殊技能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5270500" cy="1270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52500" y="1714500"/>
            <a:ext cx="355600" cy="3556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460500" y="1651000"/>
            <a:ext cx="4445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hero.special(specialType, x, y)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向指定坐标点 {x, y} 释放对应类型的引力技能，是直接改变战场局势的主动操作，不消耗法力值。</a:t>
            </a:r>
            <a:endParaRPr lang="en-US" sz="13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6159500" y="1524000"/>
            <a:ext cx="5270500" cy="1270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0369A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50000" y="1714500"/>
            <a:ext cx="355600" cy="3556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6858000" y="1651000"/>
            <a:ext cx="4445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hero.isReady(specialType) -&gt; boolean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检查指定特殊技能是否已冷却完毕、可以使用。返回布尔值，在释放技能前务必先进行此判断，避免操作无效。</a:t>
            </a:r>
            <a:endParaRPr lang="en-US" sz="13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762000" y="3175000"/>
            <a:ext cx="2603500" cy="1206500"/>
          </a:xfrm>
          <a:prstGeom prst="roundRect">
            <a:avLst>
              <a:gd name="adj" fmla="val 0"/>
            </a:avLst>
          </a:prstGeom>
          <a:solidFill>
            <a:srgbClr val="0369A1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9000" y="3302000"/>
            <a:ext cx="304800" cy="3048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1270000" y="3276600"/>
            <a:ext cx="2032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"pull" 引力井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生成引力场，将范围内的怪物吸聚到指定点，便于集中火力打击。</a:t>
            </a:r>
            <a:endParaRPr lang="en-US" sz="1200" b="0" i="0" u="none" strike="noStrike">
              <a:solidFill>
                <a:srgbClr val="47556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3492500" y="3175000"/>
            <a:ext cx="2603500" cy="1206500"/>
          </a:xfrm>
          <a:prstGeom prst="roundRect">
            <a:avLst>
              <a:gd name="adj" fmla="val 0"/>
            </a:avLst>
          </a:prstGeom>
          <a:solidFill>
            <a:srgbClr val="0369A1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19500" y="3302000"/>
            <a:ext cx="304800" cy="3048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4000500" y="3276600"/>
            <a:ext cx="2032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"push" 推力场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以指定点为中心向外推斥怪物，能有效延缓敌人的推进速度。</a:t>
            </a:r>
            <a:endParaRPr lang="en-US" sz="1200" b="0" i="0" u="none" strike="noStrike">
              <a:solidFill>
                <a:srgbClr val="47556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6223000" y="3175000"/>
            <a:ext cx="2603500" cy="1206500"/>
          </a:xfrm>
          <a:prstGeom prst="roundRect">
            <a:avLst>
              <a:gd name="adj" fmla="val 0"/>
            </a:avLst>
          </a:prstGeom>
          <a:solidFill>
            <a:srgbClr val="0369A1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350000" y="3302000"/>
            <a:ext cx="304800" cy="3048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6731000" y="3276600"/>
            <a:ext cx="2032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"burst" 爆发冲击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短促而强力的瞬间爆发，能瞬间清空近身敌人，是紧急救场的最佳选择。</a:t>
            </a:r>
            <a:endParaRPr lang="en-US" sz="1200" b="0" i="0" u="none" strike="noStrike">
              <a:solidFill>
                <a:srgbClr val="47556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8953500" y="3175000"/>
            <a:ext cx="2603500" cy="1206500"/>
          </a:xfrm>
          <a:prstGeom prst="roundRect">
            <a:avLst>
              <a:gd name="adj" fmla="val 0"/>
            </a:avLst>
          </a:prstGeom>
          <a:solidFill>
            <a:srgbClr val="0369A1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080500" y="3302000"/>
            <a:ext cx="304800" cy="3048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9461500" y="3276600"/>
            <a:ext cx="2032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"teleport" 传送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将怪物强制传送到对手基地的方向，能大幅重置敌人的进攻节奏。</a:t>
            </a:r>
            <a:endParaRPr lang="en-US" sz="1200" b="0" i="0" u="none" strike="noStrike">
              <a:solidFill>
                <a:srgbClr val="47556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60500" y="4476750"/>
            <a:ext cx="3657600" cy="20955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444490" y="4476750"/>
            <a:ext cx="3239135" cy="221424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7674</Words>
  <Application>WPS 演示</Application>
  <PresentationFormat/>
  <Paragraphs>423</Paragraphs>
  <Slides>26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26</vt:i4>
      </vt:variant>
    </vt:vector>
  </HeadingPairs>
  <TitlesOfParts>
    <vt:vector size="42" baseType="lpstr">
      <vt:lpstr>Arial</vt:lpstr>
      <vt:lpstr>宋体</vt:lpstr>
      <vt:lpstr>Wingdings</vt:lpstr>
      <vt:lpstr>Arial</vt:lpstr>
      <vt:lpstr>Noto Sans SC</vt:lpstr>
      <vt:lpstr>Roboto Mono</vt:lpstr>
      <vt:lpstr>HanaMinB</vt:lpstr>
      <vt:lpstr>Consolas</vt:lpstr>
      <vt:lpstr>微软雅黑</vt:lpstr>
      <vt:lpstr>Arial Unicode MS</vt:lpstr>
      <vt:lpstr>Menlo</vt:lpstr>
      <vt:lpstr>Consolas</vt:lpstr>
      <vt:lpstr>Menlo</vt:lpstr>
      <vt:lpstr>Roboto Mono</vt:lpstr>
      <vt:lpstr>Office 主题​​</vt:lpstr>
      <vt:lpstr>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陈之然</cp:lastModifiedBy>
  <cp:revision>1</cp:revision>
  <dcterms:created xsi:type="dcterms:W3CDTF">2026-06-05T07:41:56Z</dcterms:created>
  <dcterms:modified xsi:type="dcterms:W3CDTF">2026-06-05T07:41:56Z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{"Label":"1","ContentProducer":"001191110102MACQD9K64010000","ProduceID":"7646442218252864729","ReservedCode1":"","ContentPropagator":"","PropagateID":"","ReservedCode2":""}</vt:lpwstr>
  </property>
  <property fmtid="{D5CDD505-2E9C-101B-9397-08002B2CF9AE}" pid="3" name="KSOProductBuildVer">
    <vt:lpwstr>2052-12.1.0.26375</vt:lpwstr>
  </property>
  <property fmtid="{D5CDD505-2E9C-101B-9397-08002B2CF9AE}" pid="4" name="ICV">
    <vt:lpwstr>95F21FF6F54C448E9F887C0220239E09_12</vt:lpwstr>
  </property>
</Properties>
</file>