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A28"/>
    <a:srgbClr val="5F5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5" Type="http://schemas.openxmlformats.org/officeDocument/2006/relationships/notesSlide" Target="../notesSlides/notesSlide1.xml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13.png"/><Relationship Id="rId12" Type="http://schemas.openxmlformats.org/officeDocument/2006/relationships/image" Target="../media/image12.png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5.png"/><Relationship Id="rId8" Type="http://schemas.openxmlformats.org/officeDocument/2006/relationships/image" Target="../media/image104.png"/><Relationship Id="rId7" Type="http://schemas.openxmlformats.org/officeDocument/2006/relationships/image" Target="../media/image103.png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7.png"/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3" Type="http://schemas.openxmlformats.org/officeDocument/2006/relationships/notesSlide" Target="../notesSlides/notesSlide10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107.png"/><Relationship Id="rId10" Type="http://schemas.openxmlformats.org/officeDocument/2006/relationships/image" Target="../media/image106.png"/><Relationship Id="rId1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5.png"/><Relationship Id="rId8" Type="http://schemas.openxmlformats.org/officeDocument/2006/relationships/image" Target="../media/image114.png"/><Relationship Id="rId7" Type="http://schemas.openxmlformats.org/officeDocument/2006/relationships/image" Target="../media/image113.png"/><Relationship Id="rId6" Type="http://schemas.openxmlformats.org/officeDocument/2006/relationships/image" Target="../media/image79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6" Type="http://schemas.openxmlformats.org/officeDocument/2006/relationships/notesSlide" Target="../notesSlides/notesSlide11.xml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106.png"/><Relationship Id="rId13" Type="http://schemas.openxmlformats.org/officeDocument/2006/relationships/image" Target="../media/image119.png"/><Relationship Id="rId12" Type="http://schemas.openxmlformats.org/officeDocument/2006/relationships/image" Target="../media/image118.png"/><Relationship Id="rId11" Type="http://schemas.openxmlformats.org/officeDocument/2006/relationships/image" Target="../media/image117.png"/><Relationship Id="rId10" Type="http://schemas.openxmlformats.org/officeDocument/2006/relationships/image" Target="../media/image116.png"/><Relationship Id="rId1" Type="http://schemas.openxmlformats.org/officeDocument/2006/relationships/image" Target="../media/image108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8.png"/><Relationship Id="rId8" Type="http://schemas.openxmlformats.org/officeDocument/2006/relationships/image" Target="../media/image127.png"/><Relationship Id="rId7" Type="http://schemas.openxmlformats.org/officeDocument/2006/relationships/image" Target="../media/image126.png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4" Type="http://schemas.openxmlformats.org/officeDocument/2006/relationships/image" Target="../media/image123.png"/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6" Type="http://schemas.openxmlformats.org/officeDocument/2006/relationships/notesSlide" Target="../notesSlides/notesSlide12.xml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106.png"/><Relationship Id="rId13" Type="http://schemas.openxmlformats.org/officeDocument/2006/relationships/image" Target="../media/image119.png"/><Relationship Id="rId12" Type="http://schemas.openxmlformats.org/officeDocument/2006/relationships/image" Target="../media/image131.png"/><Relationship Id="rId11" Type="http://schemas.openxmlformats.org/officeDocument/2006/relationships/image" Target="../media/image130.png"/><Relationship Id="rId10" Type="http://schemas.openxmlformats.org/officeDocument/2006/relationships/image" Target="../media/image129.png"/><Relationship Id="rId1" Type="http://schemas.openxmlformats.org/officeDocument/2006/relationships/image" Target="../media/image120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0.png"/><Relationship Id="rId8" Type="http://schemas.openxmlformats.org/officeDocument/2006/relationships/image" Target="../media/image139.png"/><Relationship Id="rId7" Type="http://schemas.openxmlformats.org/officeDocument/2006/relationships/image" Target="../media/image138.png"/><Relationship Id="rId6" Type="http://schemas.openxmlformats.org/officeDocument/2006/relationships/image" Target="../media/image137.png"/><Relationship Id="rId5" Type="http://schemas.openxmlformats.org/officeDocument/2006/relationships/image" Target="../media/image136.png"/><Relationship Id="rId4" Type="http://schemas.openxmlformats.org/officeDocument/2006/relationships/image" Target="../media/image135.png"/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6" Type="http://schemas.openxmlformats.org/officeDocument/2006/relationships/notesSlide" Target="../notesSlides/notesSlide13.xml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106.png"/><Relationship Id="rId13" Type="http://schemas.openxmlformats.org/officeDocument/2006/relationships/image" Target="../media/image144.png"/><Relationship Id="rId12" Type="http://schemas.openxmlformats.org/officeDocument/2006/relationships/image" Target="../media/image143.png"/><Relationship Id="rId11" Type="http://schemas.openxmlformats.org/officeDocument/2006/relationships/image" Target="../media/image142.png"/><Relationship Id="rId10" Type="http://schemas.openxmlformats.org/officeDocument/2006/relationships/image" Target="../media/image141.png"/><Relationship Id="rId1" Type="http://schemas.openxmlformats.org/officeDocument/2006/relationships/image" Target="../media/image132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9.png"/><Relationship Id="rId8" Type="http://schemas.openxmlformats.org/officeDocument/2006/relationships/image" Target="../media/image152.png"/><Relationship Id="rId7" Type="http://schemas.openxmlformats.org/officeDocument/2006/relationships/image" Target="../media/image151.png"/><Relationship Id="rId6" Type="http://schemas.openxmlformats.org/officeDocument/2006/relationships/image" Target="../media/image150.png"/><Relationship Id="rId5" Type="http://schemas.openxmlformats.org/officeDocument/2006/relationships/image" Target="../media/image149.png"/><Relationship Id="rId4" Type="http://schemas.openxmlformats.org/officeDocument/2006/relationships/image" Target="../media/image148.png"/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3" Type="http://schemas.openxmlformats.org/officeDocument/2006/relationships/notesSlide" Target="../notesSlides/notesSlide14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153.png"/><Relationship Id="rId10" Type="http://schemas.openxmlformats.org/officeDocument/2006/relationships/image" Target="../media/image107.png"/><Relationship Id="rId1" Type="http://schemas.openxmlformats.org/officeDocument/2006/relationships/image" Target="../media/image145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2.png"/><Relationship Id="rId8" Type="http://schemas.openxmlformats.org/officeDocument/2006/relationships/image" Target="../media/image161.png"/><Relationship Id="rId7" Type="http://schemas.openxmlformats.org/officeDocument/2006/relationships/image" Target="../media/image160.png"/><Relationship Id="rId6" Type="http://schemas.openxmlformats.org/officeDocument/2006/relationships/image" Target="../media/image159.png"/><Relationship Id="rId5" Type="http://schemas.openxmlformats.org/officeDocument/2006/relationships/image" Target="../media/image158.png"/><Relationship Id="rId4" Type="http://schemas.openxmlformats.org/officeDocument/2006/relationships/image" Target="../media/image157.png"/><Relationship Id="rId3" Type="http://schemas.openxmlformats.org/officeDocument/2006/relationships/image" Target="../media/image156.png"/><Relationship Id="rId22" Type="http://schemas.openxmlformats.org/officeDocument/2006/relationships/notesSlide" Target="../notesSlides/notesSlide15.xml"/><Relationship Id="rId21" Type="http://schemas.openxmlformats.org/officeDocument/2006/relationships/slideLayout" Target="../slideLayouts/slideLayout1.xml"/><Relationship Id="rId20" Type="http://schemas.openxmlformats.org/officeDocument/2006/relationships/image" Target="../media/image173.png"/><Relationship Id="rId2" Type="http://schemas.openxmlformats.org/officeDocument/2006/relationships/image" Target="../media/image155.png"/><Relationship Id="rId19" Type="http://schemas.openxmlformats.org/officeDocument/2006/relationships/image" Target="../media/image172.png"/><Relationship Id="rId18" Type="http://schemas.openxmlformats.org/officeDocument/2006/relationships/image" Target="../media/image171.png"/><Relationship Id="rId17" Type="http://schemas.openxmlformats.org/officeDocument/2006/relationships/image" Target="../media/image170.png"/><Relationship Id="rId16" Type="http://schemas.openxmlformats.org/officeDocument/2006/relationships/image" Target="../media/image169.png"/><Relationship Id="rId15" Type="http://schemas.openxmlformats.org/officeDocument/2006/relationships/image" Target="../media/image168.png"/><Relationship Id="rId14" Type="http://schemas.openxmlformats.org/officeDocument/2006/relationships/image" Target="../media/image167.png"/><Relationship Id="rId13" Type="http://schemas.openxmlformats.org/officeDocument/2006/relationships/image" Target="../media/image166.png"/><Relationship Id="rId12" Type="http://schemas.openxmlformats.org/officeDocument/2006/relationships/image" Target="../media/image165.png"/><Relationship Id="rId11" Type="http://schemas.openxmlformats.org/officeDocument/2006/relationships/image" Target="../media/image164.png"/><Relationship Id="rId10" Type="http://schemas.openxmlformats.org/officeDocument/2006/relationships/image" Target="../media/image163.png"/><Relationship Id="rId1" Type="http://schemas.openxmlformats.org/officeDocument/2006/relationships/image" Target="../media/image154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81.png"/><Relationship Id="rId7" Type="http://schemas.openxmlformats.org/officeDocument/2006/relationships/image" Target="../media/image180.png"/><Relationship Id="rId6" Type="http://schemas.openxmlformats.org/officeDocument/2006/relationships/image" Target="../media/image179.png"/><Relationship Id="rId5" Type="http://schemas.openxmlformats.org/officeDocument/2006/relationships/image" Target="../media/image178.png"/><Relationship Id="rId4" Type="http://schemas.openxmlformats.org/officeDocument/2006/relationships/image" Target="../media/image177.png"/><Relationship Id="rId3" Type="http://schemas.openxmlformats.org/officeDocument/2006/relationships/image" Target="../media/image176.png"/><Relationship Id="rId2" Type="http://schemas.openxmlformats.org/officeDocument/2006/relationships/image" Target="../media/image175.png"/><Relationship Id="rId10" Type="http://schemas.openxmlformats.org/officeDocument/2006/relationships/notesSlide" Target="../notesSlides/notesSlide16.xml"/><Relationship Id="rId1" Type="http://schemas.openxmlformats.org/officeDocument/2006/relationships/image" Target="../media/image174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9.png"/><Relationship Id="rId8" Type="http://schemas.openxmlformats.org/officeDocument/2006/relationships/image" Target="../media/image188.png"/><Relationship Id="rId7" Type="http://schemas.openxmlformats.org/officeDocument/2006/relationships/image" Target="../media/image187.png"/><Relationship Id="rId6" Type="http://schemas.openxmlformats.org/officeDocument/2006/relationships/image" Target="../media/image186.png"/><Relationship Id="rId5" Type="http://schemas.openxmlformats.org/officeDocument/2006/relationships/image" Target="../media/image185.png"/><Relationship Id="rId4" Type="http://schemas.openxmlformats.org/officeDocument/2006/relationships/image" Target="../media/image125.png"/><Relationship Id="rId3" Type="http://schemas.openxmlformats.org/officeDocument/2006/relationships/image" Target="../media/image184.png"/><Relationship Id="rId2" Type="http://schemas.openxmlformats.org/officeDocument/2006/relationships/image" Target="../media/image183.png"/><Relationship Id="rId11" Type="http://schemas.openxmlformats.org/officeDocument/2006/relationships/notesSlide" Target="../notesSlides/notesSlide17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8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8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95.png"/><Relationship Id="rId5" Type="http://schemas.openxmlformats.org/officeDocument/2006/relationships/image" Target="../media/image194.png"/><Relationship Id="rId4" Type="http://schemas.openxmlformats.org/officeDocument/2006/relationships/image" Target="../media/image193.png"/><Relationship Id="rId3" Type="http://schemas.openxmlformats.org/officeDocument/2006/relationships/image" Target="../media/image192.png"/><Relationship Id="rId2" Type="http://schemas.openxmlformats.org/officeDocument/2006/relationships/image" Target="../media/image191.png"/><Relationship Id="rId1" Type="http://schemas.openxmlformats.org/officeDocument/2006/relationships/image" Target="../media/image190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1.png"/><Relationship Id="rId8" Type="http://schemas.openxmlformats.org/officeDocument/2006/relationships/image" Target="../media/image200.png"/><Relationship Id="rId7" Type="http://schemas.openxmlformats.org/officeDocument/2006/relationships/image" Target="../media/image199.png"/><Relationship Id="rId6" Type="http://schemas.openxmlformats.org/officeDocument/2006/relationships/image" Target="../media/image198.png"/><Relationship Id="rId5" Type="http://schemas.openxmlformats.org/officeDocument/2006/relationships/image" Target="../media/image150.png"/><Relationship Id="rId4" Type="http://schemas.openxmlformats.org/officeDocument/2006/relationships/image" Target="../media/image197.png"/><Relationship Id="rId3" Type="http://schemas.openxmlformats.org/officeDocument/2006/relationships/image" Target="../media/image196.png"/><Relationship Id="rId2" Type="http://schemas.openxmlformats.org/officeDocument/2006/relationships/image" Target="../media/image146.png"/><Relationship Id="rId11" Type="http://schemas.openxmlformats.org/officeDocument/2006/relationships/notesSlide" Target="../notesSlides/notesSlide19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45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png"/><Relationship Id="rId8" Type="http://schemas.openxmlformats.org/officeDocument/2006/relationships/image" Target="../media/image21.png"/><Relationship Id="rId7" Type="http://schemas.openxmlformats.org/officeDocument/2006/relationships/image" Target="../media/image20.png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4" Type="http://schemas.openxmlformats.org/officeDocument/2006/relationships/notesSlide" Target="../notesSlides/notesSlide2.xml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25.png"/><Relationship Id="rId11" Type="http://schemas.openxmlformats.org/officeDocument/2006/relationships/image" Target="../media/image24.png"/><Relationship Id="rId10" Type="http://schemas.openxmlformats.org/officeDocument/2006/relationships/image" Target="../media/image23.png"/><Relationship Id="rId1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2.png"/><Relationship Id="rId8" Type="http://schemas.openxmlformats.org/officeDocument/2006/relationships/image" Target="../media/image31.png"/><Relationship Id="rId7" Type="http://schemas.openxmlformats.org/officeDocument/2006/relationships/image" Target="../media/image17.png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3" Type="http://schemas.openxmlformats.org/officeDocument/2006/relationships/image" Target="../media/image27.png"/><Relationship Id="rId20" Type="http://schemas.openxmlformats.org/officeDocument/2006/relationships/notesSlide" Target="../notesSlides/notesSlide3.xml"/><Relationship Id="rId2" Type="http://schemas.openxmlformats.org/officeDocument/2006/relationships/image" Target="../media/image26.png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41.png"/><Relationship Id="rId17" Type="http://schemas.openxmlformats.org/officeDocument/2006/relationships/image" Target="../media/image40.png"/><Relationship Id="rId16" Type="http://schemas.openxmlformats.org/officeDocument/2006/relationships/image" Target="../media/image39.png"/><Relationship Id="rId15" Type="http://schemas.openxmlformats.org/officeDocument/2006/relationships/image" Target="../media/image38.png"/><Relationship Id="rId14" Type="http://schemas.openxmlformats.org/officeDocument/2006/relationships/image" Target="../media/image37.png"/><Relationship Id="rId13" Type="http://schemas.openxmlformats.org/officeDocument/2006/relationships/image" Target="../media/image36.png"/><Relationship Id="rId12" Type="http://schemas.openxmlformats.org/officeDocument/2006/relationships/image" Target="../media/image35.png"/><Relationship Id="rId11" Type="http://schemas.openxmlformats.org/officeDocument/2006/relationships/image" Target="../media/image34.png"/><Relationship Id="rId10" Type="http://schemas.openxmlformats.org/officeDocument/2006/relationships/image" Target="../media/image33.png"/><Relationship Id="rId1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7.png"/><Relationship Id="rId8" Type="http://schemas.openxmlformats.org/officeDocument/2006/relationships/image" Target="../media/image46.png"/><Relationship Id="rId7" Type="http://schemas.openxmlformats.org/officeDocument/2006/relationships/image" Target="../media/image17.png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3" Type="http://schemas.openxmlformats.org/officeDocument/2006/relationships/image" Target="../media/image42.png"/><Relationship Id="rId20" Type="http://schemas.openxmlformats.org/officeDocument/2006/relationships/notesSlide" Target="../notesSlides/notesSlide4.xml"/><Relationship Id="rId2" Type="http://schemas.openxmlformats.org/officeDocument/2006/relationships/image" Target="../media/image26.png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56.png"/><Relationship Id="rId17" Type="http://schemas.openxmlformats.org/officeDocument/2006/relationships/image" Target="../media/image55.png"/><Relationship Id="rId16" Type="http://schemas.openxmlformats.org/officeDocument/2006/relationships/image" Target="../media/image54.png"/><Relationship Id="rId15" Type="http://schemas.openxmlformats.org/officeDocument/2006/relationships/image" Target="../media/image53.png"/><Relationship Id="rId14" Type="http://schemas.openxmlformats.org/officeDocument/2006/relationships/image" Target="../media/image52.png"/><Relationship Id="rId13" Type="http://schemas.openxmlformats.org/officeDocument/2006/relationships/image" Target="../media/image51.png"/><Relationship Id="rId12" Type="http://schemas.openxmlformats.org/officeDocument/2006/relationships/image" Target="../media/image50.png"/><Relationship Id="rId11" Type="http://schemas.openxmlformats.org/officeDocument/2006/relationships/image" Target="../media/image49.png"/><Relationship Id="rId10" Type="http://schemas.openxmlformats.org/officeDocument/2006/relationships/image" Target="../media/image48.png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.xml"/><Relationship Id="rId8" Type="http://schemas.openxmlformats.org/officeDocument/2006/relationships/image" Target="../media/image61.png"/><Relationship Id="rId7" Type="http://schemas.openxmlformats.org/officeDocument/2006/relationships/image" Target="../media/image60.png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3" Type="http://schemas.openxmlformats.org/officeDocument/2006/relationships/image" Target="../media/image17.png"/><Relationship Id="rId29" Type="http://schemas.openxmlformats.org/officeDocument/2006/relationships/notesSlide" Target="../notesSlides/notesSlide5.xml"/><Relationship Id="rId28" Type="http://schemas.openxmlformats.org/officeDocument/2006/relationships/slideLayout" Target="../slideLayouts/slideLayout1.xml"/><Relationship Id="rId27" Type="http://schemas.openxmlformats.org/officeDocument/2006/relationships/image" Target="../media/image65.png"/><Relationship Id="rId26" Type="http://schemas.openxmlformats.org/officeDocument/2006/relationships/image" Target="../media/image64.png"/><Relationship Id="rId25" Type="http://schemas.openxmlformats.org/officeDocument/2006/relationships/image" Target="../media/image63.png"/><Relationship Id="rId24" Type="http://schemas.openxmlformats.org/officeDocument/2006/relationships/image" Target="../media/image62.png"/><Relationship Id="rId23" Type="http://schemas.openxmlformats.org/officeDocument/2006/relationships/tags" Target="../tags/tag15.xml"/><Relationship Id="rId22" Type="http://schemas.openxmlformats.org/officeDocument/2006/relationships/tags" Target="../tags/tag14.xml"/><Relationship Id="rId21" Type="http://schemas.openxmlformats.org/officeDocument/2006/relationships/tags" Target="../tags/tag13.xml"/><Relationship Id="rId20" Type="http://schemas.openxmlformats.org/officeDocument/2006/relationships/tags" Target="../tags/tag12.xml"/><Relationship Id="rId2" Type="http://schemas.openxmlformats.org/officeDocument/2006/relationships/image" Target="../media/image26.png"/><Relationship Id="rId19" Type="http://schemas.openxmlformats.org/officeDocument/2006/relationships/tags" Target="../tags/tag11.xml"/><Relationship Id="rId18" Type="http://schemas.openxmlformats.org/officeDocument/2006/relationships/tags" Target="../tags/tag10.xml"/><Relationship Id="rId17" Type="http://schemas.openxmlformats.org/officeDocument/2006/relationships/tags" Target="../tags/tag9.xml"/><Relationship Id="rId16" Type="http://schemas.openxmlformats.org/officeDocument/2006/relationships/tags" Target="../tags/tag8.xml"/><Relationship Id="rId15" Type="http://schemas.openxmlformats.org/officeDocument/2006/relationships/tags" Target="../tags/tag7.xml"/><Relationship Id="rId14" Type="http://schemas.openxmlformats.org/officeDocument/2006/relationships/tags" Target="../tags/tag6.xml"/><Relationship Id="rId13" Type="http://schemas.openxmlformats.org/officeDocument/2006/relationships/tags" Target="../tags/tag5.xml"/><Relationship Id="rId12" Type="http://schemas.openxmlformats.org/officeDocument/2006/relationships/tags" Target="../tags/tag4.xml"/><Relationship Id="rId11" Type="http://schemas.openxmlformats.org/officeDocument/2006/relationships/tags" Target="../tags/tag3.xml"/><Relationship Id="rId10" Type="http://schemas.openxmlformats.org/officeDocument/2006/relationships/tags" Target="../tags/tag2.xml"/><Relationship Id="rId1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73.png"/><Relationship Id="rId8" Type="http://schemas.openxmlformats.org/officeDocument/2006/relationships/image" Target="../media/image72.png"/><Relationship Id="rId7" Type="http://schemas.openxmlformats.org/officeDocument/2006/relationships/image" Target="../media/image71.png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3" Type="http://schemas.openxmlformats.org/officeDocument/2006/relationships/notesSlide" Target="../notesSlides/notesSlide6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62.png"/><Relationship Id="rId10" Type="http://schemas.openxmlformats.org/officeDocument/2006/relationships/image" Target="../media/image74.png"/><Relationship Id="rId1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82.png"/><Relationship Id="rId8" Type="http://schemas.openxmlformats.org/officeDocument/2006/relationships/image" Target="../media/image81.png"/><Relationship Id="rId7" Type="http://schemas.openxmlformats.org/officeDocument/2006/relationships/image" Target="../media/image80.png"/><Relationship Id="rId6" Type="http://schemas.openxmlformats.org/officeDocument/2006/relationships/image" Target="../media/image79.png"/><Relationship Id="rId5" Type="http://schemas.openxmlformats.org/officeDocument/2006/relationships/image" Target="../media/image69.png"/><Relationship Id="rId4" Type="http://schemas.openxmlformats.org/officeDocument/2006/relationships/image" Target="../media/image78.png"/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4" Type="http://schemas.openxmlformats.org/officeDocument/2006/relationships/notesSlide" Target="../notesSlides/notesSlide7.xml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64.png"/><Relationship Id="rId11" Type="http://schemas.openxmlformats.org/officeDocument/2006/relationships/image" Target="../media/image74.png"/><Relationship Id="rId10" Type="http://schemas.openxmlformats.org/officeDocument/2006/relationships/image" Target="../media/image83.png"/><Relationship Id="rId1" Type="http://schemas.openxmlformats.org/officeDocument/2006/relationships/image" Target="../media/image75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65.png"/><Relationship Id="rId8" Type="http://schemas.openxmlformats.org/officeDocument/2006/relationships/image" Target="../media/image74.png"/><Relationship Id="rId7" Type="http://schemas.openxmlformats.org/officeDocument/2006/relationships/image" Target="../media/image89.png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1" Type="http://schemas.openxmlformats.org/officeDocument/2006/relationships/notesSlide" Target="../notesSlides/notesSlide8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97.png"/><Relationship Id="rId8" Type="http://schemas.openxmlformats.org/officeDocument/2006/relationships/image" Target="../media/image96.png"/><Relationship Id="rId7" Type="http://schemas.openxmlformats.org/officeDocument/2006/relationships/image" Target="../media/image95.png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4" Type="http://schemas.openxmlformats.org/officeDocument/2006/relationships/notesSlide" Target="../notesSlides/notesSlide9.xml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63.png"/><Relationship Id="rId11" Type="http://schemas.openxmlformats.org/officeDocument/2006/relationships/image" Target="../media/image74.png"/><Relationship Id="rId10" Type="http://schemas.openxmlformats.org/officeDocument/2006/relationships/image" Target="../media/image98.png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2">
            <a:alphaModFix amt="80000"/>
          </a:blip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3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4"/>
          <a:srcRect t="-4" b="-4"/>
          <a:stretch>
            <a:fillRect/>
          </a:stretch>
        </p:blipFill>
        <p:spPr>
          <a:xfrm>
            <a:off x="3238805" y="1904695"/>
            <a:ext cx="5715000" cy="3810305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5">
            <a:alphaModFix amt="80000"/>
          </a:blip>
          <a:srcRect t="-400" b="-400"/>
          <a:stretch>
            <a:fillRect/>
          </a:stretch>
        </p:blipFill>
        <p:spPr>
          <a:xfrm>
            <a:off x="3238805" y="4381805"/>
            <a:ext cx="5715000" cy="19202"/>
          </a:xfrm>
          <a:prstGeom prst="rect">
            <a:avLst/>
          </a:prstGeom>
        </p:spPr>
      </p:pic>
      <p:pic>
        <p:nvPicPr>
          <p:cNvPr id="8" name="Image 5" descr="preencoded.png"/>
          <p:cNvPicPr>
            <a:picLocks noChangeAspect="1"/>
          </p:cNvPicPr>
          <p:nvPr/>
        </p:nvPicPr>
        <p:blipFill>
          <a:blip r:embed="rId6"/>
          <a:srcRect l="-79" r="-79"/>
          <a:stretch>
            <a:fillRect/>
          </a:stretch>
        </p:blipFill>
        <p:spPr>
          <a:xfrm>
            <a:off x="0" y="6762902"/>
            <a:ext cx="12191695" cy="95098"/>
          </a:xfrm>
          <a:prstGeom prst="rect">
            <a:avLst/>
          </a:prstGeom>
        </p:spPr>
      </p:pic>
      <p:sp>
        <p:nvSpPr>
          <p:cNvPr id="9" name="Text 1"/>
          <p:cNvSpPr txBox="1"/>
          <p:nvPr/>
        </p:nvSpPr>
        <p:spPr>
          <a:xfrm>
            <a:off x="4453128" y="761695"/>
            <a:ext cx="7853782" cy="571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kern="0" spc="450" dirty="0">
                <a:solidFill>
                  <a:srgbClr val="81D4F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CodeCombat 竞技场 </a:t>
            </a:r>
            <a:endParaRPr lang="en-US" sz="1900" dirty="0"/>
          </a:p>
        </p:txBody>
      </p:sp>
      <p:pic>
        <p:nvPicPr>
          <p:cNvPr id="10" name="Image 6" descr="preencoded.png"/>
          <p:cNvPicPr>
            <a:picLocks noChangeAspect="1"/>
          </p:cNvPicPr>
          <p:nvPr/>
        </p:nvPicPr>
        <p:blipFill>
          <a:blip r:embed="rId7"/>
          <a:srcRect l="-9926" r="-9926"/>
          <a:stretch>
            <a:fillRect/>
          </a:stretch>
        </p:blipFill>
        <p:spPr>
          <a:xfrm>
            <a:off x="3824935" y="935431"/>
            <a:ext cx="371246" cy="247802"/>
          </a:xfrm>
          <a:prstGeom prst="rect">
            <a:avLst/>
          </a:prstGeom>
        </p:spPr>
      </p:pic>
      <p:pic>
        <p:nvPicPr>
          <p:cNvPr id="11" name="Image 7" descr="preencoded.png"/>
          <p:cNvPicPr>
            <a:picLocks noChangeAspect="1"/>
          </p:cNvPicPr>
          <p:nvPr/>
        </p:nvPicPr>
        <p:blipFill>
          <a:blip r:embed="rId8"/>
          <a:srcRect l="-9926" r="-9926"/>
          <a:stretch>
            <a:fillRect/>
          </a:stretch>
        </p:blipFill>
        <p:spPr>
          <a:xfrm>
            <a:off x="7995514" y="935431"/>
            <a:ext cx="371246" cy="247802"/>
          </a:xfrm>
          <a:prstGeom prst="rect">
            <a:avLst/>
          </a:prstGeom>
        </p:spPr>
      </p:pic>
      <p:sp>
        <p:nvSpPr>
          <p:cNvPr id="12" name="Text 2"/>
          <p:cNvSpPr txBox="1"/>
          <p:nvPr/>
        </p:nvSpPr>
        <p:spPr>
          <a:xfrm>
            <a:off x="-152705" y="2095805"/>
            <a:ext cx="12497105" cy="1334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200" kern="0" spc="750" dirty="0">
                <a:solidFill>
                  <a:srgbClr val="E1F5FE"/>
                </a:solidFill>
                <a:latin typeface="黑体" panose="02010609060101010101" charset="-122"/>
                <a:ea typeface="黑体" panose="02010609060101010101" charset="-122"/>
                <a:cs typeface="ZCOOL KuaiLe" pitchFamily="34" charset="-120"/>
              </a:rPr>
              <a:t>冰封</a:t>
            </a:r>
            <a:r>
              <a:rPr lang="en-US" sz="7200" kern="0" spc="750" dirty="0">
                <a:solidFill>
                  <a:srgbClr val="FFD54F"/>
                </a:solidFill>
                <a:latin typeface="黑体" panose="02010609060101010101" charset="-122"/>
                <a:ea typeface="黑体" panose="02010609060101010101" charset="-122"/>
                <a:cs typeface="ZCOOL KuaiLe" pitchFamily="34" charset="-120"/>
              </a:rPr>
              <a:t>竞速</a:t>
            </a:r>
            <a:endParaRPr lang="en-US" sz="7200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3" name="Text 3"/>
          <p:cNvSpPr txBox="1"/>
          <p:nvPr/>
        </p:nvSpPr>
        <p:spPr>
          <a:xfrm>
            <a:off x="4136746" y="3619195"/>
            <a:ext cx="8170164" cy="4764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kern="0" spc="375" dirty="0">
                <a:solidFill>
                  <a:srgbClr val="B3E5F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Iron and Ice Arena </a:t>
            </a:r>
            <a:endParaRPr lang="en-US" sz="2200" dirty="0"/>
          </a:p>
        </p:txBody>
      </p:sp>
      <p:pic>
        <p:nvPicPr>
          <p:cNvPr id="14" name="Image 8" descr="preencoded.png"/>
          <p:cNvPicPr>
            <a:picLocks noChangeAspect="1"/>
          </p:cNvPicPr>
          <p:nvPr/>
        </p:nvPicPr>
        <p:blipFill>
          <a:blip r:embed="rId9"/>
          <a:srcRect l="-11943" r="-11943"/>
          <a:stretch>
            <a:fillRect/>
          </a:stretch>
        </p:blipFill>
        <p:spPr>
          <a:xfrm>
            <a:off x="3571646" y="3752698"/>
            <a:ext cx="247802" cy="228600"/>
          </a:xfrm>
          <a:prstGeom prst="rect">
            <a:avLst/>
          </a:prstGeom>
        </p:spPr>
      </p:pic>
      <p:pic>
        <p:nvPicPr>
          <p:cNvPr id="15" name="Image 9" descr="preencoded.png"/>
          <p:cNvPicPr>
            <a:picLocks noChangeAspect="1"/>
          </p:cNvPicPr>
          <p:nvPr/>
        </p:nvPicPr>
        <p:blipFill>
          <a:blip r:embed="rId10"/>
          <a:srcRect l="-10400" r="-10400"/>
          <a:stretch>
            <a:fillRect/>
          </a:stretch>
        </p:blipFill>
        <p:spPr>
          <a:xfrm>
            <a:off x="8343900" y="3752698"/>
            <a:ext cx="276149" cy="228600"/>
          </a:xfrm>
          <a:prstGeom prst="rect">
            <a:avLst/>
          </a:prstGeom>
        </p:spPr>
      </p:pic>
      <p:sp>
        <p:nvSpPr>
          <p:cNvPr id="16" name="Text 4"/>
          <p:cNvSpPr txBox="1"/>
          <p:nvPr/>
        </p:nvSpPr>
        <p:spPr>
          <a:xfrm>
            <a:off x="-57607" y="5367477"/>
            <a:ext cx="12306910" cy="8293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FFF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用代码构筑防线，</a:t>
            </a:r>
            <a:endParaRPr lang="en-US" sz="2400" dirty="0"/>
          </a:p>
          <a:p>
            <a:pPr marL="0" indent="0" algn="ctr">
              <a:buNone/>
            </a:pPr>
            <a:r>
              <a:rPr lang="en-US" sz="2400" b="1" dirty="0">
                <a:solidFill>
                  <a:srgbClr val="FFCA28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在冰与铁的竞速中比对手活得更久！</a:t>
            </a:r>
            <a:endParaRPr lang="en-US" sz="2400" dirty="0"/>
          </a:p>
        </p:txBody>
      </p:sp>
      <p:pic>
        <p:nvPicPr>
          <p:cNvPr id="17" name="Image 10" descr="preencoded.png"/>
          <p:cNvPicPr>
            <a:picLocks noChangeAspect="1"/>
          </p:cNvPicPr>
          <p:nvPr/>
        </p:nvPicPr>
        <p:blipFill>
          <a:blip r:embed="rId11"/>
          <a:srcRect t="-16" b="-16"/>
          <a:stretch>
            <a:fillRect/>
          </a:stretch>
        </p:blipFill>
        <p:spPr>
          <a:xfrm>
            <a:off x="785470" y="5619902"/>
            <a:ext cx="714146" cy="571500"/>
          </a:xfrm>
          <a:prstGeom prst="rect">
            <a:avLst/>
          </a:prstGeom>
        </p:spPr>
      </p:pic>
      <p:pic>
        <p:nvPicPr>
          <p:cNvPr id="18" name="Image 11" descr="preencoded.png"/>
          <p:cNvPicPr>
            <a:picLocks noChangeAspect="1"/>
          </p:cNvPicPr>
          <p:nvPr/>
        </p:nvPicPr>
        <p:blipFill>
          <a:blip r:embed="rId12"/>
          <a:srcRect l="-469" r="-469"/>
          <a:stretch>
            <a:fillRect/>
          </a:stretch>
        </p:blipFill>
        <p:spPr>
          <a:xfrm>
            <a:off x="10796321" y="5619902"/>
            <a:ext cx="504749" cy="571500"/>
          </a:xfrm>
          <a:prstGeom prst="rect">
            <a:avLst/>
          </a:prstGeom>
        </p:spPr>
      </p:pic>
      <p:sp>
        <p:nvSpPr>
          <p:cNvPr id="19" name="Text 5"/>
          <p:cNvSpPr txBox="1"/>
          <p:nvPr/>
        </p:nvSpPr>
        <p:spPr>
          <a:xfrm>
            <a:off x="5686654" y="1772107"/>
            <a:ext cx="829361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kern="0" spc="300" dirty="0">
                <a:solidFill>
                  <a:srgbClr val="FFFFFF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基础篇</a:t>
            </a:r>
            <a:endParaRPr lang="en-US" sz="1600" dirty="0"/>
          </a:p>
        </p:txBody>
      </p:sp>
      <p:sp>
        <p:nvSpPr>
          <p:cNvPr id="20" name="Shape 6"/>
          <p:cNvSpPr/>
          <p:nvPr/>
        </p:nvSpPr>
        <p:spPr>
          <a:xfrm>
            <a:off x="5533949" y="1714500"/>
            <a:ext cx="1133856" cy="400507"/>
          </a:xfrm>
          <a:prstGeom prst="roundRect">
            <a:avLst>
              <a:gd name="adj" fmla="val 217439"/>
            </a:avLst>
          </a:prstGeom>
          <a:solidFill>
            <a:srgbClr val="0277BD">
              <a:alpha val="60000"/>
            </a:srgbClr>
          </a:solidFill>
          <a:ln w="25400">
            <a:solidFill>
              <a:srgbClr val="4FC3F7"/>
            </a:solidFill>
            <a:prstDash val="solid"/>
          </a:ln>
          <a:effectLst>
            <a:outerShdw blurRad="139700" dist="12700" dir="16200000" algn="bl" rotWithShape="0">
              <a:srgbClr val="4FC3F7">
                <a:alpha val="50000"/>
              </a:srgbClr>
            </a:outerShdw>
          </a:effectLst>
        </p:spPr>
      </p:sp>
      <p:pic>
        <p:nvPicPr>
          <p:cNvPr id="21" name="图片 20"/>
          <p:cNvPicPr/>
          <p:nvPr/>
        </p:nvPicPr>
        <p:blipFill>
          <a:blip r:embed="rId13"/>
          <a:stretch>
            <a:fillRect/>
          </a:stretch>
        </p:blipFill>
        <p:spPr>
          <a:xfrm>
            <a:off x="4338320" y="676275"/>
            <a:ext cx="2303780" cy="69151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761695" y="1429207"/>
            <a:ext cx="2381098" cy="1333195"/>
          </a:xfrm>
          <a:prstGeom prst="roundRect">
            <a:avLst>
              <a:gd name="adj" fmla="val 11758"/>
            </a:avLst>
          </a:prstGeom>
          <a:solidFill>
            <a:srgbClr val="0D1F33">
              <a:alpha val="70000"/>
            </a:srgbClr>
          </a:solidFill>
          <a:ln w="25400">
            <a:solidFill>
              <a:srgbClr val="B39DDB">
                <a:alpha val="40000"/>
              </a:srgbClr>
            </a:solidFill>
            <a:prstDash val="solid"/>
          </a:ln>
          <a:effectLst>
            <a:outerShdw blurRad="139700" dist="38100" dir="16200000" algn="bl" rotWithShape="0">
              <a:srgbClr val="000000">
                <a:alpha val="30000"/>
              </a:srgbClr>
            </a:outerShdw>
          </a:effectLst>
        </p:spPr>
      </p:sp>
      <p:sp>
        <p:nvSpPr>
          <p:cNvPr id="7" name="Shape 3"/>
          <p:cNvSpPr/>
          <p:nvPr/>
        </p:nvSpPr>
        <p:spPr>
          <a:xfrm>
            <a:off x="3524098" y="1429207"/>
            <a:ext cx="2381098" cy="1333195"/>
          </a:xfrm>
          <a:prstGeom prst="roundRect">
            <a:avLst>
              <a:gd name="adj" fmla="val 11758"/>
            </a:avLst>
          </a:prstGeom>
          <a:solidFill>
            <a:srgbClr val="0D1F33">
              <a:alpha val="70000"/>
            </a:srgbClr>
          </a:solidFill>
          <a:ln w="25400">
            <a:solidFill>
              <a:srgbClr val="81D4FA">
                <a:alpha val="40000"/>
              </a:srgbClr>
            </a:solidFill>
            <a:prstDash val="solid"/>
          </a:ln>
          <a:effectLst>
            <a:outerShdw blurRad="139700" dist="38100" dir="16200000" algn="bl" rotWithShape="0">
              <a:srgbClr val="000000">
                <a:alpha val="30000"/>
              </a:srgbClr>
            </a:outerShdw>
          </a:effectLst>
        </p:spPr>
      </p:sp>
      <p:sp>
        <p:nvSpPr>
          <p:cNvPr id="8" name="Shape 4"/>
          <p:cNvSpPr/>
          <p:nvPr/>
        </p:nvSpPr>
        <p:spPr>
          <a:xfrm>
            <a:off x="6286500" y="1429207"/>
            <a:ext cx="2381098" cy="1333195"/>
          </a:xfrm>
          <a:prstGeom prst="roundRect">
            <a:avLst>
              <a:gd name="adj" fmla="val 11758"/>
            </a:avLst>
          </a:prstGeom>
          <a:solidFill>
            <a:srgbClr val="0D1F33">
              <a:alpha val="70000"/>
            </a:srgbClr>
          </a:solidFill>
          <a:ln w="25400">
            <a:solidFill>
              <a:srgbClr val="EF5350">
                <a:alpha val="40000"/>
              </a:srgbClr>
            </a:solidFill>
            <a:prstDash val="solid"/>
          </a:ln>
          <a:effectLst>
            <a:outerShdw blurRad="139700" dist="38100" dir="16200000" algn="bl" rotWithShape="0">
              <a:srgbClr val="000000">
                <a:alpha val="30000"/>
              </a:srgbClr>
            </a:outerShdw>
          </a:effectLst>
        </p:spPr>
      </p:sp>
      <p:sp>
        <p:nvSpPr>
          <p:cNvPr id="9" name="Shape 5"/>
          <p:cNvSpPr/>
          <p:nvPr/>
        </p:nvSpPr>
        <p:spPr>
          <a:xfrm>
            <a:off x="9048902" y="1429207"/>
            <a:ext cx="2381098" cy="1333195"/>
          </a:xfrm>
          <a:prstGeom prst="roundRect">
            <a:avLst>
              <a:gd name="adj" fmla="val 11758"/>
            </a:avLst>
          </a:prstGeom>
          <a:solidFill>
            <a:srgbClr val="0D1F33">
              <a:alpha val="70000"/>
            </a:srgbClr>
          </a:solidFill>
          <a:ln w="25400">
            <a:solidFill>
              <a:srgbClr val="FFCA28">
                <a:alpha val="40000"/>
              </a:srgbClr>
            </a:solidFill>
            <a:prstDash val="solid"/>
          </a:ln>
          <a:effectLst>
            <a:outerShdw blurRad="139700" dist="38100" dir="16200000" algn="bl" rotWithShape="0">
              <a:srgbClr val="000000">
                <a:alpha val="30000"/>
              </a:srgbClr>
            </a:outerShdw>
          </a:effectLst>
        </p:spPr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/>
          <a:srcRect l="-13" r="-13"/>
          <a:stretch>
            <a:fillRect/>
          </a:stretch>
        </p:blipFill>
        <p:spPr>
          <a:xfrm>
            <a:off x="761695" y="3047695"/>
            <a:ext cx="10668305" cy="666598"/>
          </a:xfrm>
          <a:prstGeom prst="rect">
            <a:avLst/>
          </a:prstGeom>
        </p:spPr>
      </p:pic>
      <p:sp>
        <p:nvSpPr>
          <p:cNvPr id="11" name="Shape 6"/>
          <p:cNvSpPr/>
          <p:nvPr/>
        </p:nvSpPr>
        <p:spPr>
          <a:xfrm>
            <a:off x="761695" y="4000500"/>
            <a:ext cx="10668305" cy="2476195"/>
          </a:xfrm>
          <a:prstGeom prst="roundRect">
            <a:avLst>
              <a:gd name="adj" fmla="val 3409"/>
            </a:avLst>
          </a:prstGeom>
          <a:solidFill>
            <a:srgbClr val="0D1F33">
              <a:alpha val="60000"/>
            </a:srgbClr>
          </a:solidFill>
          <a:ln w="12700">
            <a:solidFill>
              <a:srgbClr val="4FC3F7">
                <a:alpha val="30000"/>
              </a:srgbClr>
            </a:solidFill>
            <a:prstDash val="solid"/>
          </a:ln>
        </p:spPr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>
            <a:alphaModFix amt="60000"/>
          </a:blip>
          <a:srcRect t="-399" b="-399"/>
          <a:stretch>
            <a:fillRect/>
          </a:stretch>
        </p:blipFill>
        <p:spPr>
          <a:xfrm>
            <a:off x="761695" y="1047902"/>
            <a:ext cx="10668305" cy="19202"/>
          </a:xfrm>
          <a:prstGeom prst="rect">
            <a:avLst/>
          </a:prstGeom>
        </p:spPr>
      </p:pic>
      <p:sp>
        <p:nvSpPr>
          <p:cNvPr id="13" name="Text 7"/>
          <p:cNvSpPr txBox="1"/>
          <p:nvPr/>
        </p:nvSpPr>
        <p:spPr>
          <a:xfrm>
            <a:off x="1285646" y="381305"/>
            <a:ext cx="10448849" cy="5239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kern="0" spc="150" dirty="0">
                <a:solidFill>
                  <a:srgbClr val="E1F5FE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技能系统：通用规则 </a:t>
            </a:r>
            <a:endParaRPr lang="en-US" sz="28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5"/>
          <a:srcRect l="-2652" r="-2652"/>
          <a:stretch>
            <a:fillRect/>
          </a:stretch>
        </p:blipFill>
        <p:spPr>
          <a:xfrm>
            <a:off x="761695" y="483718"/>
            <a:ext cx="381305" cy="362102"/>
          </a:xfrm>
          <a:prstGeom prst="rect">
            <a:avLst/>
          </a:prstGeom>
        </p:spPr>
      </p:pic>
      <p:sp>
        <p:nvSpPr>
          <p:cNvPr id="17" name="Text 9"/>
          <p:cNvSpPr txBox="1"/>
          <p:nvPr/>
        </p:nvSpPr>
        <p:spPr>
          <a:xfrm>
            <a:off x="714146" y="2333549"/>
            <a:ext cx="2477110" cy="2386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kern="0" spc="150" dirty="0">
                <a:solidFill>
                  <a:srgbClr val="F3E5F5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  <a:sym typeface="+mn-ea"/>
              </a:rPr>
              <a:t>拉力 </a:t>
            </a:r>
            <a:r>
              <a:rPr lang="en-US" sz="1500" b="1" dirty="0">
                <a:solidFill>
                  <a:srgbClr val="E1BEE7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pull</a:t>
            </a:r>
            <a:endParaRPr lang="en-US" sz="1500" dirty="0"/>
          </a:p>
        </p:txBody>
      </p:sp>
      <p:sp>
        <p:nvSpPr>
          <p:cNvPr id="20" name="Text 11"/>
          <p:cNvSpPr txBox="1"/>
          <p:nvPr/>
        </p:nvSpPr>
        <p:spPr>
          <a:xfrm>
            <a:off x="3476549" y="2333549"/>
            <a:ext cx="2477110" cy="2386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kern="0" spc="150" dirty="0">
                <a:solidFill>
                  <a:srgbClr val="E3F2F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  <a:sym typeface="+mn-ea"/>
              </a:rPr>
              <a:t>推力 </a:t>
            </a:r>
            <a:r>
              <a:rPr lang="en-US" sz="1500" b="1" dirty="0">
                <a:solidFill>
                  <a:srgbClr val="B3E5FC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push</a:t>
            </a:r>
            <a:endParaRPr lang="en-US" sz="1500" dirty="0"/>
          </a:p>
        </p:txBody>
      </p:sp>
      <p:sp>
        <p:nvSpPr>
          <p:cNvPr id="23" name="Text 13"/>
          <p:cNvSpPr txBox="1"/>
          <p:nvPr/>
        </p:nvSpPr>
        <p:spPr>
          <a:xfrm>
            <a:off x="6238951" y="2333549"/>
            <a:ext cx="2477110" cy="2386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kern="0" spc="150" dirty="0">
                <a:solidFill>
                  <a:srgbClr val="FBE9E7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  <a:sym typeface="+mn-ea"/>
              </a:rPr>
              <a:t>爆炸 </a:t>
            </a:r>
            <a:r>
              <a:rPr lang="en-US" sz="1500" b="1" dirty="0">
                <a:solidFill>
                  <a:srgbClr val="FFCDD2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burst</a:t>
            </a:r>
            <a:endParaRPr lang="en-US" sz="1500" dirty="0"/>
          </a:p>
        </p:txBody>
      </p:sp>
      <p:sp>
        <p:nvSpPr>
          <p:cNvPr id="26" name="Text 15"/>
          <p:cNvSpPr txBox="1"/>
          <p:nvPr/>
        </p:nvSpPr>
        <p:spPr>
          <a:xfrm>
            <a:off x="9001354" y="2333549"/>
            <a:ext cx="2477110" cy="2386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kern="0" spc="150" dirty="0">
                <a:solidFill>
                  <a:srgbClr val="E0F7F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  <a:sym typeface="+mn-ea"/>
              </a:rPr>
              <a:t>传送 </a:t>
            </a:r>
            <a:r>
              <a:rPr lang="en-US" sz="1500" b="1" dirty="0">
                <a:solidFill>
                  <a:srgbClr val="FFECB3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teleport</a:t>
            </a:r>
            <a:endParaRPr lang="en-US" sz="1500" dirty="0"/>
          </a:p>
        </p:txBody>
      </p:sp>
      <p:pic>
        <p:nvPicPr>
          <p:cNvPr id="27" name="Image 9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104595" y="3247949"/>
            <a:ext cx="267005" cy="267005"/>
          </a:xfrm>
          <a:prstGeom prst="rect">
            <a:avLst/>
          </a:prstGeom>
        </p:spPr>
      </p:pic>
      <p:sp>
        <p:nvSpPr>
          <p:cNvPr id="28" name="Text 16"/>
          <p:cNvSpPr txBox="1"/>
          <p:nvPr/>
        </p:nvSpPr>
        <p:spPr>
          <a:xfrm>
            <a:off x="1619402" y="3238805"/>
            <a:ext cx="9715500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8E1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🎯 核心优势：完全不消耗法力值 – 免费王牌！</a:t>
            </a:r>
            <a:endParaRPr lang="en-US" sz="1800" dirty="0"/>
          </a:p>
        </p:txBody>
      </p:sp>
      <p:pic>
        <p:nvPicPr>
          <p:cNvPr id="29" name="Image 10" descr="preencoded.png"/>
          <p:cNvPicPr>
            <a:picLocks noChangeAspect="1"/>
          </p:cNvPicPr>
          <p:nvPr/>
        </p:nvPicPr>
        <p:blipFill>
          <a:blip r:embed="rId7"/>
          <a:srcRect l="-133" r="-133"/>
          <a:stretch>
            <a:fillRect/>
          </a:stretch>
        </p:blipFill>
        <p:spPr>
          <a:xfrm>
            <a:off x="1248156" y="4362602"/>
            <a:ext cx="171907" cy="228600"/>
          </a:xfrm>
          <a:prstGeom prst="rect">
            <a:avLst/>
          </a:prstGeom>
        </p:spPr>
      </p:pic>
      <p:sp>
        <p:nvSpPr>
          <p:cNvPr id="30" name="Text 17"/>
          <p:cNvSpPr txBox="1"/>
          <p:nvPr/>
        </p:nvSpPr>
        <p:spPr>
          <a:xfrm>
            <a:off x="1714500" y="4286707"/>
            <a:ext cx="4191610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8F5E9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独立冷却机制</a:t>
            </a:r>
            <a:endParaRPr lang="en-US" sz="1500" dirty="0"/>
          </a:p>
        </p:txBody>
      </p:sp>
      <p:sp>
        <p:nvSpPr>
          <p:cNvPr id="31" name="Text 18"/>
          <p:cNvSpPr txBox="1"/>
          <p:nvPr/>
        </p:nvSpPr>
        <p:spPr>
          <a:xfrm>
            <a:off x="1714500" y="4657954"/>
            <a:ext cx="41916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C8E6C9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• 每种技能有独立专属冷却时间</a:t>
            </a:r>
            <a:endParaRPr lang="en-US" sz="1200" dirty="0"/>
          </a:p>
        </p:txBody>
      </p:sp>
      <p:sp>
        <p:nvSpPr>
          <p:cNvPr id="32" name="Shape 19"/>
          <p:cNvSpPr/>
          <p:nvPr/>
        </p:nvSpPr>
        <p:spPr>
          <a:xfrm>
            <a:off x="1714500" y="4981651"/>
            <a:ext cx="2562149" cy="247802"/>
          </a:xfrm>
          <a:prstGeom prst="roundRect">
            <a:avLst>
              <a:gd name="adj" fmla="val 113540"/>
            </a:avLst>
          </a:prstGeom>
          <a:solidFill>
            <a:srgbClr val="000000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3" name="Text 20"/>
          <p:cNvSpPr txBox="1"/>
          <p:nvPr/>
        </p:nvSpPr>
        <p:spPr>
          <a:xfrm>
            <a:off x="1714500" y="4981651"/>
            <a:ext cx="2638958" cy="24780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38100" rIns="76200" bIns="3810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A5D6A7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hero.isReady("ability-name")</a:t>
            </a:r>
            <a:endParaRPr lang="en-US" sz="1100" dirty="0"/>
          </a:p>
        </p:txBody>
      </p:sp>
      <p:pic>
        <p:nvPicPr>
          <p:cNvPr id="34" name="Image 11" descr="preencoded.png"/>
          <p:cNvPicPr>
            <a:picLocks noChangeAspect="1"/>
          </p:cNvPicPr>
          <p:nvPr/>
        </p:nvPicPr>
        <p:blipFill>
          <a:blip r:embed="rId8"/>
          <a:srcRect t="-45" b="-45"/>
          <a:stretch>
            <a:fillRect/>
          </a:stretch>
        </p:blipFill>
        <p:spPr>
          <a:xfrm>
            <a:off x="6348679" y="4362602"/>
            <a:ext cx="256946" cy="228600"/>
          </a:xfrm>
          <a:prstGeom prst="rect">
            <a:avLst/>
          </a:prstGeom>
        </p:spPr>
      </p:pic>
      <p:sp>
        <p:nvSpPr>
          <p:cNvPr id="35" name="Text 21"/>
          <p:cNvSpPr txBox="1"/>
          <p:nvPr/>
        </p:nvSpPr>
        <p:spPr>
          <a:xfrm>
            <a:off x="6858000" y="4286707"/>
            <a:ext cx="4476902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3E5F5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释放指令</a:t>
            </a:r>
            <a:endParaRPr lang="en-US" sz="1500" dirty="0"/>
          </a:p>
        </p:txBody>
      </p:sp>
      <p:sp>
        <p:nvSpPr>
          <p:cNvPr id="36" name="Shape 22"/>
          <p:cNvSpPr/>
          <p:nvPr/>
        </p:nvSpPr>
        <p:spPr>
          <a:xfrm>
            <a:off x="6858000" y="4677156"/>
            <a:ext cx="3076956" cy="247802"/>
          </a:xfrm>
          <a:prstGeom prst="roundRect">
            <a:avLst>
              <a:gd name="adj" fmla="val 113540"/>
            </a:avLst>
          </a:prstGeom>
          <a:solidFill>
            <a:srgbClr val="000000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7" name="Text 23"/>
          <p:cNvSpPr txBox="1"/>
          <p:nvPr/>
        </p:nvSpPr>
        <p:spPr>
          <a:xfrm>
            <a:off x="6858000" y="4677156"/>
            <a:ext cx="3152851" cy="24780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38100" rIns="76200" bIns="3810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CE93D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hero.special("ability-name", x, y)</a:t>
            </a:r>
            <a:endParaRPr lang="en-US" sz="1100" dirty="0"/>
          </a:p>
        </p:txBody>
      </p:sp>
      <p:sp>
        <p:nvSpPr>
          <p:cNvPr id="38" name="Shape 24"/>
          <p:cNvSpPr/>
          <p:nvPr/>
        </p:nvSpPr>
        <p:spPr>
          <a:xfrm>
            <a:off x="6858000" y="5020056"/>
            <a:ext cx="2391156" cy="247802"/>
          </a:xfrm>
          <a:prstGeom prst="roundRect">
            <a:avLst>
              <a:gd name="adj" fmla="val 113540"/>
            </a:avLst>
          </a:prstGeom>
          <a:solidFill>
            <a:srgbClr val="000000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9" name="Text 25"/>
          <p:cNvSpPr txBox="1"/>
          <p:nvPr/>
        </p:nvSpPr>
        <p:spPr>
          <a:xfrm>
            <a:off x="6858000" y="5020056"/>
            <a:ext cx="2467051" cy="24780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38100" rIns="76200" bIns="3810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CE93D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hero.findActiveAnomalies()</a:t>
            </a:r>
            <a:endParaRPr lang="en-US" sz="1100" dirty="0"/>
          </a:p>
        </p:txBody>
      </p:sp>
      <p:pic>
        <p:nvPicPr>
          <p:cNvPr id="40" name="Image 12" descr="preencoded.png"/>
          <p:cNvPicPr>
            <a:picLocks noChangeAspect="1"/>
          </p:cNvPicPr>
          <p:nvPr/>
        </p:nvPicPr>
        <p:blipFill>
          <a:blip r:embed="rId9"/>
          <a:srcRect l="-57" r="-57"/>
          <a:stretch>
            <a:fillRect/>
          </a:stretch>
        </p:blipFill>
        <p:spPr>
          <a:xfrm>
            <a:off x="1233526" y="5505602"/>
            <a:ext cx="200254" cy="228600"/>
          </a:xfrm>
          <a:prstGeom prst="rect">
            <a:avLst/>
          </a:prstGeom>
        </p:spPr>
      </p:pic>
      <p:sp>
        <p:nvSpPr>
          <p:cNvPr id="41" name="Text 26"/>
          <p:cNvSpPr txBox="1"/>
          <p:nvPr/>
        </p:nvSpPr>
        <p:spPr>
          <a:xfrm>
            <a:off x="1714500" y="5429707"/>
            <a:ext cx="9620402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EBEE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⏱️ 通用施法时间</a:t>
            </a:r>
            <a:endParaRPr lang="en-US" sz="1500" dirty="0"/>
          </a:p>
        </p:txBody>
      </p:sp>
      <p:sp>
        <p:nvSpPr>
          <p:cNvPr id="42" name="Text 27"/>
          <p:cNvSpPr txBox="1"/>
          <p:nvPr/>
        </p:nvSpPr>
        <p:spPr>
          <a:xfrm>
            <a:off x="1714500" y="5781751"/>
            <a:ext cx="9506102" cy="5431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FCDD2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所有技能施法时间均为 </a:t>
            </a:r>
            <a:r>
              <a:rPr lang="en-US" sz="1500" b="1" dirty="0">
                <a:solidFill>
                  <a:srgbClr val="EF9A9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0.4 秒</a:t>
            </a:r>
            <a:r>
              <a:rPr lang="en-US" sz="1300" dirty="0">
                <a:solidFill>
                  <a:srgbClr val="FFCDD2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。</a:t>
            </a:r>
            <a:endParaRPr lang="en-US" sz="13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FFCDD2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注意：在此期间英雄会被锁定，无法进行其他操作或建造！</a:t>
            </a:r>
            <a:endParaRPr lang="en-US" sz="1300" dirty="0"/>
          </a:p>
        </p:txBody>
      </p:sp>
      <p:pic>
        <p:nvPicPr>
          <p:cNvPr id="43" name="图片 42"/>
          <p:cNvPicPr>
            <a:picLocks noChangeAspect="1"/>
          </p:cNvPicPr>
          <p:nvPr/>
        </p:nvPicPr>
        <p:blipFill>
          <a:blip r:embed="rId10"/>
          <a:srcRect r="22987" b="67858"/>
          <a:stretch>
            <a:fillRect/>
          </a:stretch>
        </p:blipFill>
        <p:spPr>
          <a:xfrm>
            <a:off x="1433830" y="1551940"/>
            <a:ext cx="1009015" cy="744220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10"/>
          <a:srcRect l="339" t="33513" r="22648" b="34345"/>
          <a:stretch>
            <a:fillRect/>
          </a:stretch>
        </p:blipFill>
        <p:spPr>
          <a:xfrm>
            <a:off x="4161155" y="1551940"/>
            <a:ext cx="1009015" cy="744220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10"/>
          <a:srcRect l="12577" t="66231" r="10410" b="1627"/>
          <a:stretch>
            <a:fillRect/>
          </a:stretch>
        </p:blipFill>
        <p:spPr>
          <a:xfrm>
            <a:off x="6986905" y="1551940"/>
            <a:ext cx="1009015" cy="74422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82480" y="1468120"/>
            <a:ext cx="1272540" cy="82804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 t="-5" b="-5"/>
          <a:stretch>
            <a:fillRect/>
          </a:stretch>
        </p:blipFill>
        <p:spPr>
          <a:xfrm>
            <a:off x="761695" y="1714500"/>
            <a:ext cx="4762195" cy="3333902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905195" y="1714500"/>
            <a:ext cx="5524805" cy="3333902"/>
          </a:xfrm>
          <a:prstGeom prst="rect">
            <a:avLst/>
          </a:prstGeom>
        </p:spPr>
      </p:pic>
      <p:pic>
        <p:nvPicPr>
          <p:cNvPr id="8" name="Image 4" descr="preencoded.png"/>
          <p:cNvPicPr>
            <a:picLocks noChangeAspect="1"/>
          </p:cNvPicPr>
          <p:nvPr/>
        </p:nvPicPr>
        <p:blipFill>
          <a:blip r:embed="rId5"/>
          <a:srcRect t="-6" b="-6"/>
          <a:stretch>
            <a:fillRect/>
          </a:stretch>
        </p:blipFill>
        <p:spPr>
          <a:xfrm>
            <a:off x="761695" y="5333695"/>
            <a:ext cx="10668305" cy="1047902"/>
          </a:xfrm>
          <a:prstGeom prst="rect">
            <a:avLst/>
          </a:prstGeom>
        </p:spPr>
      </p:pic>
      <p:pic>
        <p:nvPicPr>
          <p:cNvPr id="9" name="Image 5" descr="preencoded.png"/>
          <p:cNvPicPr>
            <a:picLocks noChangeAspect="1"/>
          </p:cNvPicPr>
          <p:nvPr/>
        </p:nvPicPr>
        <p:blipFill>
          <a:blip r:embed="rId6">
            <a:alphaModFix amt="60000"/>
          </a:blip>
          <a:srcRect t="-399" b="-399"/>
          <a:stretch>
            <a:fillRect/>
          </a:stretch>
        </p:blipFill>
        <p:spPr>
          <a:xfrm>
            <a:off x="761695" y="1476756"/>
            <a:ext cx="10668305" cy="19202"/>
          </a:xfrm>
          <a:prstGeom prst="rect">
            <a:avLst/>
          </a:prstGeom>
        </p:spPr>
      </p:pic>
      <p:sp>
        <p:nvSpPr>
          <p:cNvPr id="10" name="Text 2"/>
          <p:cNvSpPr txBox="1"/>
          <p:nvPr/>
        </p:nvSpPr>
        <p:spPr>
          <a:xfrm>
            <a:off x="1285646" y="381305"/>
            <a:ext cx="10334549" cy="5239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kern="0" spc="150" dirty="0">
                <a:solidFill>
                  <a:srgbClr val="F3E5F5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技能详解：拉力 Pull </a:t>
            </a:r>
            <a:endParaRPr lang="en-US" sz="2800" dirty="0"/>
          </a:p>
        </p:txBody>
      </p:sp>
      <p:pic>
        <p:nvPicPr>
          <p:cNvPr id="11" name="Image 6" descr="preencoded.png"/>
          <p:cNvPicPr>
            <a:picLocks noChangeAspect="1"/>
          </p:cNvPicPr>
          <p:nvPr/>
        </p:nvPicPr>
        <p:blipFill>
          <a:blip r:embed="rId7"/>
          <a:srcRect l="-2652" r="-2652"/>
          <a:stretch>
            <a:fillRect/>
          </a:stretch>
        </p:blipFill>
        <p:spPr>
          <a:xfrm>
            <a:off x="761695" y="483718"/>
            <a:ext cx="381305" cy="362102"/>
          </a:xfrm>
          <a:prstGeom prst="rect">
            <a:avLst/>
          </a:prstGeom>
        </p:spPr>
      </p:pic>
      <p:sp>
        <p:nvSpPr>
          <p:cNvPr id="12" name="Text 3"/>
          <p:cNvSpPr txBox="1"/>
          <p:nvPr/>
        </p:nvSpPr>
        <p:spPr>
          <a:xfrm>
            <a:off x="1333195" y="1000354"/>
            <a:ext cx="10287000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75" dirty="0">
                <a:solidFill>
                  <a:srgbClr val="D1C4E9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🌀 引力场 – 吸聚怪物</a:t>
            </a:r>
            <a:endParaRPr lang="en-US" sz="1800" dirty="0"/>
          </a:p>
        </p:txBody>
      </p:sp>
      <p:pic>
        <p:nvPicPr>
          <p:cNvPr id="13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123798" y="1981505"/>
            <a:ext cx="228600" cy="228600"/>
          </a:xfrm>
          <a:prstGeom prst="rect">
            <a:avLst/>
          </a:prstGeom>
        </p:spPr>
      </p:pic>
      <p:sp>
        <p:nvSpPr>
          <p:cNvPr id="14" name="Text 4"/>
          <p:cNvSpPr txBox="1"/>
          <p:nvPr/>
        </p:nvSpPr>
        <p:spPr>
          <a:xfrm>
            <a:off x="1524305" y="1952244"/>
            <a:ext cx="3810305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3E5F5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技能参数</a:t>
            </a:r>
            <a:endParaRPr lang="en-US" sz="18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/>
        </p:nvGraphicFramePr>
        <p:xfrm>
          <a:off x="1047902" y="2476195"/>
          <a:ext cx="4191610" cy="2229307"/>
        </p:xfrm>
        <a:graphic>
          <a:graphicData uri="http://schemas.openxmlformats.org/drawingml/2006/table">
            <a:tbl>
              <a:tblPr/>
              <a:tblGrid>
                <a:gridCol w="1676095"/>
                <a:gridCol w="2514600"/>
              </a:tblGrid>
              <a:tr h="44586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b="1" dirty="0">
                          <a:solidFill>
                            <a:srgbClr val="EDE7F6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技能名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dirty="0">
                          <a:solidFill>
                            <a:srgbClr val="CE93D8"/>
                          </a:solidFill>
                          <a:latin typeface="Consolas" panose="020B0609020204030204" pitchFamily="34" charset="0"/>
                          <a:ea typeface="Consolas" panose="020B0609020204030204" pitchFamily="34" charset="-122"/>
                          <a:cs typeface="Consolas" panose="020B0609020204030204" pitchFamily="34" charset="-120"/>
                        </a:rPr>
                        <a:t>"pull"</a:t>
                      </a:r>
                      <a:endParaRPr lang="en-US" sz="1350" dirty="0">
                        <a:latin typeface="Consolas" panose="020B0609020204030204" pitchFamily="34" charset="0"/>
                        <a:ea typeface="Consolas" panose="020B0609020204030204" pitchFamily="34" charset="0"/>
                        <a:cs typeface="Consolas" panose="020B0609020204030204" pitchFamily="34" charset="0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86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b="1" dirty="0">
                          <a:solidFill>
                            <a:srgbClr val="EDE7F6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引力强度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dirty="0">
                          <a:solidFill>
                            <a:srgbClr val="B39DDB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3000（向内吸引）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86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b="1" dirty="0">
                          <a:solidFill>
                            <a:srgbClr val="EDE7F6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作用范围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dirty="0">
                          <a:solidFill>
                            <a:srgbClr val="EDE7F6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20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86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b="1" dirty="0">
                          <a:solidFill>
                            <a:srgbClr val="EDE7F6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持续时间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dirty="0">
                          <a:solidFill>
                            <a:srgbClr val="EDE7F6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3 秒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86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b="1" dirty="0">
                          <a:solidFill>
                            <a:srgbClr val="EDE7F6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专属冷却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dirty="0">
                          <a:solidFill>
                            <a:srgbClr val="EF9A9A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5 秒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Text 5"/>
          <p:cNvSpPr txBox="1"/>
          <p:nvPr/>
        </p:nvSpPr>
        <p:spPr>
          <a:xfrm>
            <a:off x="7048195" y="3752698"/>
            <a:ext cx="32388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1C4E9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将范围 20 内的所有怪物强制吸向中心点</a:t>
            </a:r>
            <a:endParaRPr lang="en-US" sz="1200" dirty="0"/>
          </a:p>
        </p:txBody>
      </p:sp>
      <p:pic>
        <p:nvPicPr>
          <p:cNvPr id="19" name="Image 10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8048549" y="2734056"/>
            <a:ext cx="190195" cy="190195"/>
          </a:xfrm>
          <a:prstGeom prst="rect">
            <a:avLst/>
          </a:prstGeom>
        </p:spPr>
      </p:pic>
      <p:pic>
        <p:nvPicPr>
          <p:cNvPr id="20" name="Image 11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9096451" y="2734056"/>
            <a:ext cx="190195" cy="190195"/>
          </a:xfrm>
          <a:prstGeom prst="rect">
            <a:avLst/>
          </a:prstGeom>
        </p:spPr>
      </p:pic>
      <p:pic>
        <p:nvPicPr>
          <p:cNvPr id="21" name="Image 12" descr="preencoded.png"/>
          <p:cNvPicPr>
            <a:picLocks noChangeAspect="1"/>
          </p:cNvPicPr>
          <p:nvPr/>
        </p:nvPicPr>
        <p:blipFill>
          <a:blip r:embed="rId11"/>
          <a:srcRect l="-1648" r="-1648"/>
          <a:stretch>
            <a:fillRect/>
          </a:stretch>
        </p:blipFill>
        <p:spPr>
          <a:xfrm>
            <a:off x="8572500" y="2210105"/>
            <a:ext cx="171907" cy="190195"/>
          </a:xfrm>
          <a:prstGeom prst="rect">
            <a:avLst/>
          </a:prstGeom>
        </p:spPr>
      </p:pic>
      <p:pic>
        <p:nvPicPr>
          <p:cNvPr id="22" name="Image 13" descr="preencoded.png"/>
          <p:cNvPicPr>
            <a:picLocks noChangeAspect="1"/>
          </p:cNvPicPr>
          <p:nvPr/>
        </p:nvPicPr>
        <p:blipFill>
          <a:blip r:embed="rId12"/>
          <a:srcRect l="-1648" r="-1648"/>
          <a:stretch>
            <a:fillRect/>
          </a:stretch>
        </p:blipFill>
        <p:spPr>
          <a:xfrm>
            <a:off x="8572500" y="3258007"/>
            <a:ext cx="171907" cy="190195"/>
          </a:xfrm>
          <a:prstGeom prst="rect">
            <a:avLst/>
          </a:prstGeom>
        </p:spPr>
      </p:pic>
      <p:pic>
        <p:nvPicPr>
          <p:cNvPr id="23" name="Image 14" descr="preencoded.png"/>
          <p:cNvPicPr>
            <a:picLocks noChangeAspect="1"/>
          </p:cNvPicPr>
          <p:nvPr/>
        </p:nvPicPr>
        <p:blipFill>
          <a:blip r:embed="rId13"/>
          <a:srcRect l="-107" r="-107"/>
          <a:stretch>
            <a:fillRect/>
          </a:stretch>
        </p:blipFill>
        <p:spPr>
          <a:xfrm>
            <a:off x="1152144" y="5658307"/>
            <a:ext cx="267005" cy="304495"/>
          </a:xfrm>
          <a:prstGeom prst="rect">
            <a:avLst/>
          </a:prstGeom>
        </p:spPr>
      </p:pic>
      <p:sp>
        <p:nvSpPr>
          <p:cNvPr id="24" name="Text 6"/>
          <p:cNvSpPr txBox="1"/>
          <p:nvPr/>
        </p:nvSpPr>
        <p:spPr>
          <a:xfrm>
            <a:off x="1714500" y="5477256"/>
            <a:ext cx="9620402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CA28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战术建议</a:t>
            </a:r>
            <a:endParaRPr lang="en-US" sz="1600" dirty="0"/>
          </a:p>
        </p:txBody>
      </p:sp>
      <p:sp>
        <p:nvSpPr>
          <p:cNvPr id="25" name="Text 7"/>
          <p:cNvSpPr txBox="1"/>
          <p:nvPr/>
        </p:nvSpPr>
        <p:spPr>
          <a:xfrm>
            <a:off x="1714500" y="5829300"/>
            <a:ext cx="9620402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3E5F5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与 </a:t>
            </a:r>
            <a:r>
              <a:rPr lang="en-US" sz="1300" b="1" dirty="0">
                <a:solidFill>
                  <a:srgbClr val="EF5350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加农炮</a:t>
            </a:r>
            <a:r>
              <a:rPr lang="en-US" sz="1300" dirty="0">
                <a:solidFill>
                  <a:srgbClr val="F3E5F5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绝配：把怪物吸到一起，加农炮一炮即可全中。建议放在火力交叉区，最大化群体伤害效率。 </a:t>
            </a:r>
            <a:endParaRPr lang="en-US" sz="1300" dirty="0"/>
          </a:p>
        </p:txBody>
      </p:sp>
      <p:pic>
        <p:nvPicPr>
          <p:cNvPr id="43" name="图片 42"/>
          <p:cNvPicPr>
            <a:picLocks noChangeAspect="1"/>
          </p:cNvPicPr>
          <p:nvPr/>
        </p:nvPicPr>
        <p:blipFill>
          <a:blip r:embed="rId14"/>
          <a:srcRect r="22987" b="67858"/>
          <a:stretch>
            <a:fillRect/>
          </a:stretch>
        </p:blipFill>
        <p:spPr>
          <a:xfrm>
            <a:off x="8163560" y="2457450"/>
            <a:ext cx="1009015" cy="7442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 t="-5" b="-5"/>
          <a:stretch>
            <a:fillRect/>
          </a:stretch>
        </p:blipFill>
        <p:spPr>
          <a:xfrm>
            <a:off x="761695" y="1714500"/>
            <a:ext cx="4762195" cy="3333902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905195" y="1714500"/>
            <a:ext cx="5524805" cy="3333902"/>
          </a:xfrm>
          <a:prstGeom prst="rect">
            <a:avLst/>
          </a:prstGeom>
        </p:spPr>
      </p:pic>
      <p:pic>
        <p:nvPicPr>
          <p:cNvPr id="8" name="Image 4" descr="preencoded.png"/>
          <p:cNvPicPr>
            <a:picLocks noChangeAspect="1"/>
          </p:cNvPicPr>
          <p:nvPr/>
        </p:nvPicPr>
        <p:blipFill>
          <a:blip r:embed="rId5"/>
          <a:srcRect t="-6" b="-6"/>
          <a:stretch>
            <a:fillRect/>
          </a:stretch>
        </p:blipFill>
        <p:spPr>
          <a:xfrm>
            <a:off x="761695" y="5333695"/>
            <a:ext cx="10668305" cy="1047902"/>
          </a:xfrm>
          <a:prstGeom prst="rect">
            <a:avLst/>
          </a:prstGeom>
        </p:spPr>
      </p:pic>
      <p:pic>
        <p:nvPicPr>
          <p:cNvPr id="9" name="Image 5" descr="preencoded.png"/>
          <p:cNvPicPr>
            <a:picLocks noChangeAspect="1"/>
          </p:cNvPicPr>
          <p:nvPr/>
        </p:nvPicPr>
        <p:blipFill>
          <a:blip r:embed="rId6">
            <a:alphaModFix amt="60000"/>
          </a:blip>
          <a:srcRect t="-399" b="-399"/>
          <a:stretch>
            <a:fillRect/>
          </a:stretch>
        </p:blipFill>
        <p:spPr>
          <a:xfrm>
            <a:off x="761695" y="1476756"/>
            <a:ext cx="10668305" cy="19202"/>
          </a:xfrm>
          <a:prstGeom prst="rect">
            <a:avLst/>
          </a:prstGeom>
        </p:spPr>
      </p:pic>
      <p:sp>
        <p:nvSpPr>
          <p:cNvPr id="10" name="Text 2"/>
          <p:cNvSpPr txBox="1"/>
          <p:nvPr/>
        </p:nvSpPr>
        <p:spPr>
          <a:xfrm>
            <a:off x="1285646" y="381305"/>
            <a:ext cx="10334549" cy="5239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kern="0" spc="150" dirty="0">
                <a:solidFill>
                  <a:srgbClr val="E3F2F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技能详解：推力 Push </a:t>
            </a:r>
            <a:endParaRPr lang="en-US" sz="2800" dirty="0"/>
          </a:p>
        </p:txBody>
      </p:sp>
      <p:pic>
        <p:nvPicPr>
          <p:cNvPr id="11" name="Image 6" descr="preencoded.png"/>
          <p:cNvPicPr>
            <a:picLocks noChangeAspect="1"/>
          </p:cNvPicPr>
          <p:nvPr/>
        </p:nvPicPr>
        <p:blipFill>
          <a:blip r:embed="rId7"/>
          <a:srcRect l="-2652" r="-2652"/>
          <a:stretch>
            <a:fillRect/>
          </a:stretch>
        </p:blipFill>
        <p:spPr>
          <a:xfrm>
            <a:off x="761695" y="483718"/>
            <a:ext cx="381305" cy="362102"/>
          </a:xfrm>
          <a:prstGeom prst="rect">
            <a:avLst/>
          </a:prstGeom>
        </p:spPr>
      </p:pic>
      <p:sp>
        <p:nvSpPr>
          <p:cNvPr id="12" name="Text 3"/>
          <p:cNvSpPr txBox="1"/>
          <p:nvPr/>
        </p:nvSpPr>
        <p:spPr>
          <a:xfrm>
            <a:off x="1333195" y="1000354"/>
            <a:ext cx="10211105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75" dirty="0">
                <a:solidFill>
                  <a:srgbClr val="BBDEFB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🌬️ 斥力场 – 持续推开</a:t>
            </a:r>
            <a:endParaRPr lang="en-US" sz="1800" dirty="0"/>
          </a:p>
        </p:txBody>
      </p:sp>
      <p:pic>
        <p:nvPicPr>
          <p:cNvPr id="13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123798" y="1981505"/>
            <a:ext cx="228600" cy="228600"/>
          </a:xfrm>
          <a:prstGeom prst="rect">
            <a:avLst/>
          </a:prstGeom>
        </p:spPr>
      </p:pic>
      <p:sp>
        <p:nvSpPr>
          <p:cNvPr id="14" name="Text 4"/>
          <p:cNvSpPr txBox="1"/>
          <p:nvPr/>
        </p:nvSpPr>
        <p:spPr>
          <a:xfrm>
            <a:off x="1524305" y="1952244"/>
            <a:ext cx="3810305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3F2F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技能参数</a:t>
            </a:r>
            <a:endParaRPr lang="en-US" sz="18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/>
        </p:nvGraphicFramePr>
        <p:xfrm>
          <a:off x="1047902" y="2476195"/>
          <a:ext cx="4191610" cy="2229307"/>
        </p:xfrm>
        <a:graphic>
          <a:graphicData uri="http://schemas.openxmlformats.org/drawingml/2006/table">
            <a:tbl>
              <a:tblPr/>
              <a:tblGrid>
                <a:gridCol w="1676095"/>
                <a:gridCol w="2514600"/>
              </a:tblGrid>
              <a:tr h="44586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b="1" dirty="0">
                          <a:solidFill>
                            <a:srgbClr val="E3F2FD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技能名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dirty="0">
                          <a:solidFill>
                            <a:srgbClr val="64B5F6"/>
                          </a:solidFill>
                          <a:latin typeface="Consolas" panose="020B0609020204030204" pitchFamily="34" charset="0"/>
                          <a:ea typeface="Consolas" panose="020B0609020204030204" pitchFamily="34" charset="-122"/>
                          <a:cs typeface="Consolas" panose="020B0609020204030204" pitchFamily="34" charset="-120"/>
                        </a:rPr>
                        <a:t>"push"</a:t>
                      </a:r>
                      <a:endParaRPr lang="en-US" sz="1350" dirty="0">
                        <a:latin typeface="Consolas" panose="020B0609020204030204" pitchFamily="34" charset="0"/>
                        <a:ea typeface="Consolas" panose="020B0609020204030204" pitchFamily="34" charset="0"/>
                        <a:cs typeface="Consolas" panose="020B0609020204030204" pitchFamily="34" charset="0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86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b="1" dirty="0">
                          <a:solidFill>
                            <a:srgbClr val="E3F2FD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推力强度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dirty="0">
                          <a:solidFill>
                            <a:srgbClr val="90CAF9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-3000（向外推开）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86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b="1" dirty="0">
                          <a:solidFill>
                            <a:srgbClr val="E3F2FD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作用范围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dirty="0">
                          <a:solidFill>
                            <a:srgbClr val="E3F2FD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20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86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b="1" dirty="0">
                          <a:solidFill>
                            <a:srgbClr val="E3F2FD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持续时间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dirty="0">
                          <a:solidFill>
                            <a:srgbClr val="E3F2FD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3 秒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86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b="1" dirty="0">
                          <a:solidFill>
                            <a:srgbClr val="E3F2FD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专属冷却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dirty="0">
                          <a:solidFill>
                            <a:srgbClr val="EF9A9A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5 秒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Text 5"/>
          <p:cNvSpPr txBox="1"/>
          <p:nvPr/>
        </p:nvSpPr>
        <p:spPr>
          <a:xfrm>
            <a:off x="7048195" y="3752698"/>
            <a:ext cx="32388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BBDEFB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将范围 20 内的怪物向外推开，阻滞敌群</a:t>
            </a:r>
            <a:endParaRPr lang="en-US" sz="1200" dirty="0"/>
          </a:p>
        </p:txBody>
      </p:sp>
      <p:pic>
        <p:nvPicPr>
          <p:cNvPr id="19" name="Image 10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9381744" y="2734056"/>
            <a:ext cx="190195" cy="190195"/>
          </a:xfrm>
          <a:prstGeom prst="rect">
            <a:avLst/>
          </a:prstGeom>
        </p:spPr>
      </p:pic>
      <p:pic>
        <p:nvPicPr>
          <p:cNvPr id="20" name="Image 11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7763256" y="2734056"/>
            <a:ext cx="190195" cy="190195"/>
          </a:xfrm>
          <a:prstGeom prst="rect">
            <a:avLst/>
          </a:prstGeom>
        </p:spPr>
      </p:pic>
      <p:pic>
        <p:nvPicPr>
          <p:cNvPr id="21" name="Image 12" descr="preencoded.png"/>
          <p:cNvPicPr>
            <a:picLocks noChangeAspect="1"/>
          </p:cNvPicPr>
          <p:nvPr/>
        </p:nvPicPr>
        <p:blipFill>
          <a:blip r:embed="rId11"/>
          <a:srcRect l="-1648" r="-1648"/>
          <a:stretch>
            <a:fillRect/>
          </a:stretch>
        </p:blipFill>
        <p:spPr>
          <a:xfrm>
            <a:off x="8572500" y="3543300"/>
            <a:ext cx="171907" cy="190195"/>
          </a:xfrm>
          <a:prstGeom prst="rect">
            <a:avLst/>
          </a:prstGeom>
        </p:spPr>
      </p:pic>
      <p:pic>
        <p:nvPicPr>
          <p:cNvPr id="22" name="Image 13" descr="preencoded.png"/>
          <p:cNvPicPr>
            <a:picLocks noChangeAspect="1"/>
          </p:cNvPicPr>
          <p:nvPr/>
        </p:nvPicPr>
        <p:blipFill>
          <a:blip r:embed="rId12"/>
          <a:srcRect l="-1648" r="-1648"/>
          <a:stretch>
            <a:fillRect/>
          </a:stretch>
        </p:blipFill>
        <p:spPr>
          <a:xfrm>
            <a:off x="8572500" y="1923898"/>
            <a:ext cx="171907" cy="190195"/>
          </a:xfrm>
          <a:prstGeom prst="rect">
            <a:avLst/>
          </a:prstGeom>
        </p:spPr>
      </p:pic>
      <p:pic>
        <p:nvPicPr>
          <p:cNvPr id="23" name="Image 14" descr="preencoded.png"/>
          <p:cNvPicPr>
            <a:picLocks noChangeAspect="1"/>
          </p:cNvPicPr>
          <p:nvPr/>
        </p:nvPicPr>
        <p:blipFill>
          <a:blip r:embed="rId13"/>
          <a:srcRect l="-107" r="-107"/>
          <a:stretch>
            <a:fillRect/>
          </a:stretch>
        </p:blipFill>
        <p:spPr>
          <a:xfrm>
            <a:off x="1152144" y="5658307"/>
            <a:ext cx="267005" cy="304495"/>
          </a:xfrm>
          <a:prstGeom prst="rect">
            <a:avLst/>
          </a:prstGeom>
        </p:spPr>
      </p:pic>
      <p:sp>
        <p:nvSpPr>
          <p:cNvPr id="24" name="Text 6"/>
          <p:cNvSpPr txBox="1"/>
          <p:nvPr/>
        </p:nvSpPr>
        <p:spPr>
          <a:xfrm>
            <a:off x="1714500" y="5477256"/>
            <a:ext cx="9620402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CA28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战术建议</a:t>
            </a:r>
            <a:endParaRPr lang="en-US" sz="1600" dirty="0"/>
          </a:p>
        </p:txBody>
      </p:sp>
      <p:sp>
        <p:nvSpPr>
          <p:cNvPr id="25" name="Text 7"/>
          <p:cNvSpPr txBox="1"/>
          <p:nvPr/>
        </p:nvSpPr>
        <p:spPr>
          <a:xfrm>
            <a:off x="1714500" y="5829300"/>
            <a:ext cx="9620402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E3F2F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怪物逼近 </a:t>
            </a:r>
            <a:r>
              <a:rPr lang="en-US" sz="1300" b="1" dirty="0">
                <a:solidFill>
                  <a:srgbClr val="64B5F6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水晶</a:t>
            </a:r>
            <a:r>
              <a:rPr lang="en-US" sz="1300" dirty="0">
                <a:solidFill>
                  <a:srgbClr val="E3F2F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时，在它们前方释放可推回一大段距离。与拉力组合：</a:t>
            </a:r>
            <a:r>
              <a:rPr lang="en-US" sz="1300" b="1" dirty="0">
                <a:solidFill>
                  <a:srgbClr val="CE93D8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先拉后推</a:t>
            </a:r>
            <a:r>
              <a:rPr lang="en-US" sz="1300" dirty="0">
                <a:solidFill>
                  <a:srgbClr val="E3F2F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，让怪物在火力网中来回受伤害。 </a:t>
            </a:r>
            <a:endParaRPr lang="en-US" sz="1300" dirty="0"/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>
          <a:blip r:embed="rId14"/>
          <a:srcRect l="339" t="33513" r="22648" b="34345"/>
          <a:stretch>
            <a:fillRect/>
          </a:stretch>
        </p:blipFill>
        <p:spPr>
          <a:xfrm>
            <a:off x="7821295" y="2204085"/>
            <a:ext cx="1693545" cy="124904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 t="-5" b="-5"/>
          <a:stretch>
            <a:fillRect/>
          </a:stretch>
        </p:blipFill>
        <p:spPr>
          <a:xfrm>
            <a:off x="761695" y="1714500"/>
            <a:ext cx="4762195" cy="3333902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905195" y="1714500"/>
            <a:ext cx="5524805" cy="3333902"/>
          </a:xfrm>
          <a:prstGeom prst="rect">
            <a:avLst/>
          </a:prstGeom>
        </p:spPr>
      </p:pic>
      <p:pic>
        <p:nvPicPr>
          <p:cNvPr id="8" name="Image 4" descr="preencoded.png"/>
          <p:cNvPicPr>
            <a:picLocks noChangeAspect="1"/>
          </p:cNvPicPr>
          <p:nvPr/>
        </p:nvPicPr>
        <p:blipFill>
          <a:blip r:embed="rId5"/>
          <a:srcRect t="-6" b="-6"/>
          <a:stretch>
            <a:fillRect/>
          </a:stretch>
        </p:blipFill>
        <p:spPr>
          <a:xfrm>
            <a:off x="761695" y="5333695"/>
            <a:ext cx="10668305" cy="1047902"/>
          </a:xfrm>
          <a:prstGeom prst="rect">
            <a:avLst/>
          </a:prstGeom>
        </p:spPr>
      </p:pic>
      <p:pic>
        <p:nvPicPr>
          <p:cNvPr id="9" name="Image 5" descr="preencoded.png"/>
          <p:cNvPicPr>
            <a:picLocks noChangeAspect="1"/>
          </p:cNvPicPr>
          <p:nvPr/>
        </p:nvPicPr>
        <p:blipFill>
          <a:blip r:embed="rId6">
            <a:alphaModFix amt="60000"/>
          </a:blip>
          <a:srcRect t="-399" b="-399"/>
          <a:stretch>
            <a:fillRect/>
          </a:stretch>
        </p:blipFill>
        <p:spPr>
          <a:xfrm>
            <a:off x="761695" y="1476756"/>
            <a:ext cx="10668305" cy="19202"/>
          </a:xfrm>
          <a:prstGeom prst="rect">
            <a:avLst/>
          </a:prstGeom>
        </p:spPr>
      </p:pic>
      <p:sp>
        <p:nvSpPr>
          <p:cNvPr id="10" name="Text 2"/>
          <p:cNvSpPr txBox="1"/>
          <p:nvPr/>
        </p:nvSpPr>
        <p:spPr>
          <a:xfrm>
            <a:off x="1285646" y="381305"/>
            <a:ext cx="10334549" cy="5239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kern="0" spc="150" dirty="0">
                <a:solidFill>
                  <a:srgbClr val="FBE9E7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技能详解：爆炸 Burst </a:t>
            </a:r>
            <a:endParaRPr lang="en-US" sz="2800" dirty="0"/>
          </a:p>
        </p:txBody>
      </p:sp>
      <p:pic>
        <p:nvPicPr>
          <p:cNvPr id="11" name="Image 6" descr="preencoded.png"/>
          <p:cNvPicPr>
            <a:picLocks noChangeAspect="1"/>
          </p:cNvPicPr>
          <p:nvPr/>
        </p:nvPicPr>
        <p:blipFill>
          <a:blip r:embed="rId7"/>
          <a:srcRect l="-2652" r="-2652"/>
          <a:stretch>
            <a:fillRect/>
          </a:stretch>
        </p:blipFill>
        <p:spPr>
          <a:xfrm>
            <a:off x="761695" y="483718"/>
            <a:ext cx="381305" cy="362102"/>
          </a:xfrm>
          <a:prstGeom prst="rect">
            <a:avLst/>
          </a:prstGeom>
        </p:spPr>
      </p:pic>
      <p:sp>
        <p:nvSpPr>
          <p:cNvPr id="12" name="Text 3"/>
          <p:cNvSpPr txBox="1"/>
          <p:nvPr/>
        </p:nvSpPr>
        <p:spPr>
          <a:xfrm>
            <a:off x="1333195" y="1000354"/>
            <a:ext cx="10287000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75" dirty="0">
                <a:solidFill>
                  <a:srgbClr val="FFCCBC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💣 瞬间爆发 – 紧急弹飞</a:t>
            </a:r>
            <a:endParaRPr lang="en-US" sz="1800" dirty="0"/>
          </a:p>
        </p:txBody>
      </p:sp>
      <p:pic>
        <p:nvPicPr>
          <p:cNvPr id="13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123798" y="1981505"/>
            <a:ext cx="228600" cy="228600"/>
          </a:xfrm>
          <a:prstGeom prst="rect">
            <a:avLst/>
          </a:prstGeom>
        </p:spPr>
      </p:pic>
      <p:sp>
        <p:nvSpPr>
          <p:cNvPr id="14" name="Text 4"/>
          <p:cNvSpPr txBox="1"/>
          <p:nvPr/>
        </p:nvSpPr>
        <p:spPr>
          <a:xfrm>
            <a:off x="1524305" y="1952244"/>
            <a:ext cx="3810305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BE9E7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技能参数</a:t>
            </a:r>
            <a:endParaRPr lang="en-US" sz="18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/>
        </p:nvGraphicFramePr>
        <p:xfrm>
          <a:off x="1047902" y="2476195"/>
          <a:ext cx="4191610" cy="2229307"/>
        </p:xfrm>
        <a:graphic>
          <a:graphicData uri="http://schemas.openxmlformats.org/drawingml/2006/table">
            <a:tbl>
              <a:tblPr/>
              <a:tblGrid>
                <a:gridCol w="1676095"/>
                <a:gridCol w="2514600"/>
              </a:tblGrid>
              <a:tr h="44586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b="1" dirty="0">
                          <a:solidFill>
                            <a:srgbClr val="FBE9E7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技能名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dirty="0">
                          <a:solidFill>
                            <a:srgbClr val="FF8A65"/>
                          </a:solidFill>
                          <a:latin typeface="Consolas" panose="020B0609020204030204" pitchFamily="34" charset="0"/>
                          <a:ea typeface="Consolas" panose="020B0609020204030204" pitchFamily="34" charset="-122"/>
                          <a:cs typeface="Consolas" panose="020B0609020204030204" pitchFamily="34" charset="-120"/>
                        </a:rPr>
                        <a:t>"burst"</a:t>
                      </a:r>
                      <a:endParaRPr lang="en-US" sz="1350" dirty="0">
                        <a:latin typeface="Consolas" panose="020B0609020204030204" pitchFamily="34" charset="0"/>
                        <a:ea typeface="Consolas" panose="020B0609020204030204" pitchFamily="34" charset="0"/>
                        <a:cs typeface="Consolas" panose="020B0609020204030204" pitchFamily="34" charset="0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86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b="1" dirty="0">
                          <a:solidFill>
                            <a:srgbClr val="FBE9E7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爆发推力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dirty="0">
                          <a:solidFill>
                            <a:srgbClr val="FF7043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-100000（推力技能的33倍+）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86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b="1" dirty="0">
                          <a:solidFill>
                            <a:srgbClr val="FBE9E7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作用范围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dirty="0">
                          <a:solidFill>
                            <a:srgbClr val="FBE9E7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20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86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b="1" dirty="0">
                          <a:solidFill>
                            <a:srgbClr val="FBE9E7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持续时间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dirty="0">
                          <a:solidFill>
                            <a:srgbClr val="FBE9E7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0.2 秒（瞬间）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86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b="1" dirty="0">
                          <a:solidFill>
                            <a:srgbClr val="FBE9E7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专属冷却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dirty="0">
                          <a:solidFill>
                            <a:srgbClr val="FF5252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3 秒（最短）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Text 5"/>
          <p:cNvSpPr txBox="1"/>
          <p:nvPr/>
        </p:nvSpPr>
        <p:spPr>
          <a:xfrm>
            <a:off x="7105802" y="3752698"/>
            <a:ext cx="3124505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CCBC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瞬间爆发出极强斥力，将范围 20 内的怪物远远弹飞</a:t>
            </a:r>
            <a:endParaRPr lang="en-US" sz="1200" dirty="0"/>
          </a:p>
        </p:txBody>
      </p:sp>
      <p:pic>
        <p:nvPicPr>
          <p:cNvPr id="19" name="Image 10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9096451" y="2734056"/>
            <a:ext cx="190195" cy="190195"/>
          </a:xfrm>
          <a:prstGeom prst="rect">
            <a:avLst/>
          </a:prstGeom>
        </p:spPr>
      </p:pic>
      <p:pic>
        <p:nvPicPr>
          <p:cNvPr id="20" name="Image 11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8048549" y="2734056"/>
            <a:ext cx="190195" cy="190195"/>
          </a:xfrm>
          <a:prstGeom prst="rect">
            <a:avLst/>
          </a:prstGeom>
        </p:spPr>
      </p:pic>
      <p:pic>
        <p:nvPicPr>
          <p:cNvPr id="21" name="Image 12" descr="preencoded.png"/>
          <p:cNvPicPr>
            <a:picLocks noChangeAspect="1"/>
          </p:cNvPicPr>
          <p:nvPr/>
        </p:nvPicPr>
        <p:blipFill>
          <a:blip r:embed="rId11"/>
          <a:srcRect l="-1648" r="-1648"/>
          <a:stretch>
            <a:fillRect/>
          </a:stretch>
        </p:blipFill>
        <p:spPr>
          <a:xfrm>
            <a:off x="8572500" y="3258007"/>
            <a:ext cx="171907" cy="190195"/>
          </a:xfrm>
          <a:prstGeom prst="rect">
            <a:avLst/>
          </a:prstGeom>
        </p:spPr>
      </p:pic>
      <p:pic>
        <p:nvPicPr>
          <p:cNvPr id="22" name="Image 13" descr="preencoded.png"/>
          <p:cNvPicPr>
            <a:picLocks noChangeAspect="1"/>
          </p:cNvPicPr>
          <p:nvPr/>
        </p:nvPicPr>
        <p:blipFill>
          <a:blip r:embed="rId12"/>
          <a:srcRect l="-1648" r="-1648"/>
          <a:stretch>
            <a:fillRect/>
          </a:stretch>
        </p:blipFill>
        <p:spPr>
          <a:xfrm>
            <a:off x="8572500" y="2210105"/>
            <a:ext cx="171907" cy="190195"/>
          </a:xfrm>
          <a:prstGeom prst="rect">
            <a:avLst/>
          </a:prstGeom>
        </p:spPr>
      </p:pic>
      <p:pic>
        <p:nvPicPr>
          <p:cNvPr id="23" name="Image 14" descr="preencoded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133856" y="5658307"/>
            <a:ext cx="304495" cy="304495"/>
          </a:xfrm>
          <a:prstGeom prst="rect">
            <a:avLst/>
          </a:prstGeom>
        </p:spPr>
      </p:pic>
      <p:sp>
        <p:nvSpPr>
          <p:cNvPr id="24" name="Text 6"/>
          <p:cNvSpPr txBox="1"/>
          <p:nvPr/>
        </p:nvSpPr>
        <p:spPr>
          <a:xfrm>
            <a:off x="1714500" y="5477256"/>
            <a:ext cx="9620402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CA28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战术建议</a:t>
            </a:r>
            <a:endParaRPr lang="en-US" sz="1600" dirty="0"/>
          </a:p>
        </p:txBody>
      </p:sp>
      <p:sp>
        <p:nvSpPr>
          <p:cNvPr id="25" name="Text 7"/>
          <p:cNvSpPr txBox="1"/>
          <p:nvPr/>
        </p:nvSpPr>
        <p:spPr>
          <a:xfrm>
            <a:off x="1714500" y="5829300"/>
            <a:ext cx="9620402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BE9E7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作为 </a:t>
            </a:r>
            <a:r>
              <a:rPr lang="en-US" sz="1300" b="1" dirty="0">
                <a:solidFill>
                  <a:srgbClr val="FF5252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紧急按钮</a:t>
            </a:r>
            <a:r>
              <a:rPr lang="en-US" sz="1300" dirty="0">
                <a:solidFill>
                  <a:srgbClr val="FBE9E7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：怪物已突破防线时，在水晶附近释放，瞬间弹飞所有怪物；这是后期高压波次生存的关键手段。 </a:t>
            </a:r>
            <a:endParaRPr lang="en-US" sz="1300" dirty="0"/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4"/>
          <a:srcRect l="12577" t="66231" r="10410" b="1627"/>
          <a:stretch>
            <a:fillRect/>
          </a:stretch>
        </p:blipFill>
        <p:spPr>
          <a:xfrm>
            <a:off x="8154035" y="2456815"/>
            <a:ext cx="1009015" cy="74422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 t="-5" b="-5"/>
          <a:stretch>
            <a:fillRect/>
          </a:stretch>
        </p:blipFill>
        <p:spPr>
          <a:xfrm>
            <a:off x="761695" y="1714500"/>
            <a:ext cx="4762195" cy="3333902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905195" y="1714500"/>
            <a:ext cx="5524805" cy="3333902"/>
          </a:xfrm>
          <a:prstGeom prst="rect">
            <a:avLst/>
          </a:prstGeom>
        </p:spPr>
      </p:pic>
      <p:pic>
        <p:nvPicPr>
          <p:cNvPr id="8" name="Image 4" descr="preencoded.png"/>
          <p:cNvPicPr>
            <a:picLocks noChangeAspect="1"/>
          </p:cNvPicPr>
          <p:nvPr/>
        </p:nvPicPr>
        <p:blipFill>
          <a:blip r:embed="rId5"/>
          <a:srcRect t="-6" b="-6"/>
          <a:stretch>
            <a:fillRect/>
          </a:stretch>
        </p:blipFill>
        <p:spPr>
          <a:xfrm>
            <a:off x="761695" y="5333695"/>
            <a:ext cx="10668305" cy="1047902"/>
          </a:xfrm>
          <a:prstGeom prst="rect">
            <a:avLst/>
          </a:prstGeom>
        </p:spPr>
      </p:pic>
      <p:pic>
        <p:nvPicPr>
          <p:cNvPr id="9" name="Image 5" descr="preencoded.png"/>
          <p:cNvPicPr>
            <a:picLocks noChangeAspect="1"/>
          </p:cNvPicPr>
          <p:nvPr/>
        </p:nvPicPr>
        <p:blipFill>
          <a:blip r:embed="rId6">
            <a:alphaModFix amt="60000"/>
          </a:blip>
          <a:srcRect t="-399" b="-399"/>
          <a:stretch>
            <a:fillRect/>
          </a:stretch>
        </p:blipFill>
        <p:spPr>
          <a:xfrm>
            <a:off x="761695" y="1476756"/>
            <a:ext cx="10668305" cy="19202"/>
          </a:xfrm>
          <a:prstGeom prst="rect">
            <a:avLst/>
          </a:prstGeom>
        </p:spPr>
      </p:pic>
      <p:sp>
        <p:nvSpPr>
          <p:cNvPr id="10" name="Text 2"/>
          <p:cNvSpPr txBox="1"/>
          <p:nvPr/>
        </p:nvSpPr>
        <p:spPr>
          <a:xfrm>
            <a:off x="1285646" y="381305"/>
            <a:ext cx="10334549" cy="5239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kern="0" spc="150" dirty="0">
                <a:solidFill>
                  <a:srgbClr val="E0F7F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技能详解：传送 Teleport </a:t>
            </a:r>
            <a:endParaRPr lang="en-US" sz="2800" dirty="0"/>
          </a:p>
        </p:txBody>
      </p:sp>
      <p:pic>
        <p:nvPicPr>
          <p:cNvPr id="11" name="Image 6" descr="preencoded.png"/>
          <p:cNvPicPr>
            <a:picLocks noChangeAspect="1"/>
          </p:cNvPicPr>
          <p:nvPr/>
        </p:nvPicPr>
        <p:blipFill>
          <a:blip r:embed="rId7"/>
          <a:srcRect l="-2652" r="-2652"/>
          <a:stretch>
            <a:fillRect/>
          </a:stretch>
        </p:blipFill>
        <p:spPr>
          <a:xfrm>
            <a:off x="761695" y="483718"/>
            <a:ext cx="381305" cy="362102"/>
          </a:xfrm>
          <a:prstGeom prst="rect">
            <a:avLst/>
          </a:prstGeom>
        </p:spPr>
      </p:pic>
      <p:sp>
        <p:nvSpPr>
          <p:cNvPr id="12" name="Text 3"/>
          <p:cNvSpPr txBox="1"/>
          <p:nvPr/>
        </p:nvSpPr>
        <p:spPr>
          <a:xfrm>
            <a:off x="1333195" y="1000354"/>
            <a:ext cx="10287000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75" dirty="0">
                <a:solidFill>
                  <a:srgbClr val="B2EBF2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🔮 空间扭曲 – 送怪回老家</a:t>
            </a:r>
            <a:endParaRPr lang="en-US" sz="1800" dirty="0"/>
          </a:p>
        </p:txBody>
      </p:sp>
      <p:pic>
        <p:nvPicPr>
          <p:cNvPr id="13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123798" y="1981505"/>
            <a:ext cx="228600" cy="228600"/>
          </a:xfrm>
          <a:prstGeom prst="rect">
            <a:avLst/>
          </a:prstGeom>
        </p:spPr>
      </p:pic>
      <p:sp>
        <p:nvSpPr>
          <p:cNvPr id="14" name="Text 4"/>
          <p:cNvSpPr txBox="1"/>
          <p:nvPr/>
        </p:nvSpPr>
        <p:spPr>
          <a:xfrm>
            <a:off x="1524305" y="1952244"/>
            <a:ext cx="3810305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0F7F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技能参数</a:t>
            </a:r>
            <a:endParaRPr lang="en-US" sz="18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/>
        </p:nvGraphicFramePr>
        <p:xfrm>
          <a:off x="1047902" y="2476195"/>
          <a:ext cx="4191610" cy="2229307"/>
        </p:xfrm>
        <a:graphic>
          <a:graphicData uri="http://schemas.openxmlformats.org/drawingml/2006/table">
            <a:tbl>
              <a:tblPr/>
              <a:tblGrid>
                <a:gridCol w="1676095"/>
                <a:gridCol w="2514600"/>
              </a:tblGrid>
              <a:tr h="44586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b="1" dirty="0">
                          <a:solidFill>
                            <a:srgbClr val="E0F7FA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技能名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dirty="0">
                          <a:solidFill>
                            <a:srgbClr val="80DEEA"/>
                          </a:solidFill>
                          <a:latin typeface="Consolas" panose="020B0609020204030204" pitchFamily="34" charset="0"/>
                          <a:ea typeface="Consolas" panose="020B0609020204030204" pitchFamily="34" charset="-122"/>
                          <a:cs typeface="Consolas" panose="020B0609020204030204" pitchFamily="34" charset="-120"/>
                        </a:rPr>
                        <a:t>"teleport"</a:t>
                      </a:r>
                      <a:endParaRPr lang="en-US" sz="1350" dirty="0">
                        <a:latin typeface="Consolas" panose="020B0609020204030204" pitchFamily="34" charset="0"/>
                        <a:ea typeface="Consolas" panose="020B0609020204030204" pitchFamily="34" charset="0"/>
                        <a:cs typeface="Consolas" panose="020B0609020204030204" pitchFamily="34" charset="0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86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b="1" dirty="0">
                          <a:solidFill>
                            <a:srgbClr val="E0F7FA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作用范围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dirty="0">
                          <a:solidFill>
                            <a:srgbClr val="4DD0E1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12（较小，需精准）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86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b="1" dirty="0">
                          <a:solidFill>
                            <a:srgbClr val="E0F7FA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传送距离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dirty="0">
                          <a:solidFill>
                            <a:srgbClr val="E0F7FA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60 格（朝向对手水晶）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86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b="1" dirty="0">
                          <a:solidFill>
                            <a:srgbClr val="E0F7FA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晕眩时间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dirty="0">
                          <a:solidFill>
                            <a:srgbClr val="E0F7FA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0.3 秒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86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b="1" dirty="0">
                          <a:solidFill>
                            <a:srgbClr val="E0F7FA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专属冷却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dirty="0">
                          <a:solidFill>
                            <a:srgbClr val="EF9A9A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4 秒</a:t>
                      </a:r>
                      <a:endParaRPr lang="en-US" sz="135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95098" marB="95098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Text 5"/>
          <p:cNvSpPr txBox="1"/>
          <p:nvPr/>
        </p:nvSpPr>
        <p:spPr>
          <a:xfrm>
            <a:off x="7048195" y="3752698"/>
            <a:ext cx="32388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B2EBF2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将范围 12 内的怪物瞬间传送 60 格远</a:t>
            </a:r>
            <a:endParaRPr lang="en-US" sz="1200" dirty="0"/>
          </a:p>
        </p:txBody>
      </p:sp>
      <p:pic>
        <p:nvPicPr>
          <p:cNvPr id="20" name="Image 11" descr="preencoded.png"/>
          <p:cNvPicPr>
            <a:picLocks noChangeAspect="1"/>
          </p:cNvPicPr>
          <p:nvPr/>
        </p:nvPicPr>
        <p:blipFill>
          <a:blip r:embed="rId9"/>
          <a:srcRect l="-107" r="-107"/>
          <a:stretch>
            <a:fillRect/>
          </a:stretch>
        </p:blipFill>
        <p:spPr>
          <a:xfrm>
            <a:off x="1152144" y="5658307"/>
            <a:ext cx="267005" cy="304495"/>
          </a:xfrm>
          <a:prstGeom prst="rect">
            <a:avLst/>
          </a:prstGeom>
        </p:spPr>
      </p:pic>
      <p:sp>
        <p:nvSpPr>
          <p:cNvPr id="21" name="Text 6"/>
          <p:cNvSpPr txBox="1"/>
          <p:nvPr/>
        </p:nvSpPr>
        <p:spPr>
          <a:xfrm>
            <a:off x="1714500" y="5477256"/>
            <a:ext cx="9620402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CA28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战术建议</a:t>
            </a:r>
            <a:endParaRPr lang="en-US" sz="1600" dirty="0"/>
          </a:p>
        </p:txBody>
      </p:sp>
      <p:sp>
        <p:nvSpPr>
          <p:cNvPr id="22" name="Text 7"/>
          <p:cNvSpPr txBox="1"/>
          <p:nvPr/>
        </p:nvSpPr>
        <p:spPr>
          <a:xfrm>
            <a:off x="1714500" y="5829300"/>
            <a:ext cx="96204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E0F7F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对付高血量精英怪：一次传送抹除其所有行进进度。范围较小（12），需要</a:t>
            </a:r>
            <a:r>
              <a:rPr lang="en-US" sz="1200" b="1" dirty="0">
                <a:solidFill>
                  <a:srgbClr val="4DD0E1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精准放置</a:t>
            </a:r>
            <a:r>
              <a:rPr lang="en-US" sz="1200" dirty="0">
                <a:solidFill>
                  <a:srgbClr val="E0F7F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在怪物最密集处。 </a:t>
            </a:r>
            <a:endParaRPr lang="en-US" sz="1200" dirty="0"/>
          </a:p>
        </p:txBody>
      </p:sp>
      <p:pic>
        <p:nvPicPr>
          <p:cNvPr id="46" name="图片 4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45730" y="2143760"/>
            <a:ext cx="2359660" cy="1535430"/>
          </a:xfrm>
          <a:prstGeom prst="rect">
            <a:avLst/>
          </a:prstGeom>
        </p:spPr>
      </p:pic>
      <p:pic>
        <p:nvPicPr>
          <p:cNvPr id="23" name="Image 10" descr="preencoded.png"/>
          <p:cNvPicPr>
            <a:picLocks noChangeAspect="1"/>
          </p:cNvPicPr>
          <p:nvPr/>
        </p:nvPicPr>
        <p:blipFill>
          <a:blip r:embed="rId11"/>
          <a:srcRect l="-1648" r="-1648"/>
          <a:stretch>
            <a:fillRect/>
          </a:stretch>
        </p:blipFill>
        <p:spPr>
          <a:xfrm rot="19500000">
            <a:off x="8839581" y="2815971"/>
            <a:ext cx="171907" cy="19019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761695" y="1904695"/>
            <a:ext cx="5143500" cy="1904695"/>
          </a:xfrm>
          <a:prstGeom prst="roundRect">
            <a:avLst>
              <a:gd name="adj" fmla="val 5761"/>
            </a:avLst>
          </a:prstGeom>
          <a:solidFill>
            <a:srgbClr val="0D1F33">
              <a:alpha val="70000"/>
            </a:srgbClr>
          </a:solidFill>
          <a:ln w="12700">
            <a:solidFill>
              <a:srgbClr val="B39DDB">
                <a:alpha val="40000"/>
              </a:srgbClr>
            </a:solidFill>
            <a:prstDash val="solid"/>
          </a:ln>
          <a:effectLst>
            <a:outerShdw blurRad="139700" dist="38100" dir="16200000" algn="bl" rotWithShape="0">
              <a:srgbClr val="000000">
                <a:alpha val="30000"/>
              </a:srgbClr>
            </a:outerShdw>
          </a:effectLst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/>
          <a:srcRect l="-408" r="-408"/>
          <a:stretch>
            <a:fillRect/>
          </a:stretch>
        </p:blipFill>
        <p:spPr>
          <a:xfrm>
            <a:off x="761695" y="1904695"/>
            <a:ext cx="57607" cy="1904695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6286500" y="1904695"/>
            <a:ext cx="5143500" cy="1904695"/>
          </a:xfrm>
          <a:prstGeom prst="roundRect">
            <a:avLst>
              <a:gd name="adj" fmla="val 5761"/>
            </a:avLst>
          </a:prstGeom>
          <a:solidFill>
            <a:srgbClr val="0D1F33">
              <a:alpha val="70000"/>
            </a:srgbClr>
          </a:solidFill>
          <a:ln w="12700">
            <a:solidFill>
              <a:srgbClr val="81D4FA">
                <a:alpha val="40000"/>
              </a:srgbClr>
            </a:solidFill>
            <a:prstDash val="solid"/>
          </a:ln>
          <a:effectLst>
            <a:outerShdw blurRad="139700" dist="38100" dir="16200000" algn="bl" rotWithShape="0">
              <a:srgbClr val="000000">
                <a:alpha val="30000"/>
              </a:srgbClr>
            </a:outerShdw>
          </a:effectLst>
        </p:spPr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/>
          <a:srcRect l="-408" r="-408"/>
          <a:stretch>
            <a:fillRect/>
          </a:stretch>
        </p:blipFill>
        <p:spPr>
          <a:xfrm>
            <a:off x="6286500" y="1904695"/>
            <a:ext cx="57607" cy="1904695"/>
          </a:xfrm>
          <a:prstGeom prst="rect">
            <a:avLst/>
          </a:prstGeom>
        </p:spPr>
      </p:pic>
      <p:sp>
        <p:nvSpPr>
          <p:cNvPr id="10" name="Shape 4"/>
          <p:cNvSpPr/>
          <p:nvPr/>
        </p:nvSpPr>
        <p:spPr>
          <a:xfrm>
            <a:off x="761695" y="4095598"/>
            <a:ext cx="5143500" cy="1904695"/>
          </a:xfrm>
          <a:prstGeom prst="roundRect">
            <a:avLst>
              <a:gd name="adj" fmla="val 5761"/>
            </a:avLst>
          </a:prstGeom>
          <a:solidFill>
            <a:srgbClr val="0D1F33">
              <a:alpha val="70000"/>
            </a:srgbClr>
          </a:solidFill>
          <a:ln w="12700">
            <a:solidFill>
              <a:srgbClr val="EF5350">
                <a:alpha val="40000"/>
              </a:srgbClr>
            </a:solidFill>
            <a:prstDash val="solid"/>
          </a:ln>
          <a:effectLst>
            <a:outerShdw blurRad="139700" dist="38100" dir="16200000" algn="bl" rotWithShape="0">
              <a:srgbClr val="000000">
                <a:alpha val="30000"/>
              </a:srgbClr>
            </a:outerShdw>
          </a:effectLst>
        </p:spPr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5"/>
          <a:srcRect l="-408" r="-408"/>
          <a:stretch>
            <a:fillRect/>
          </a:stretch>
        </p:blipFill>
        <p:spPr>
          <a:xfrm>
            <a:off x="761695" y="4095598"/>
            <a:ext cx="57607" cy="1904695"/>
          </a:xfrm>
          <a:prstGeom prst="rect">
            <a:avLst/>
          </a:prstGeom>
        </p:spPr>
      </p:pic>
      <p:sp>
        <p:nvSpPr>
          <p:cNvPr id="12" name="Shape 5"/>
          <p:cNvSpPr/>
          <p:nvPr/>
        </p:nvSpPr>
        <p:spPr>
          <a:xfrm>
            <a:off x="6286500" y="4095598"/>
            <a:ext cx="5143500" cy="1904695"/>
          </a:xfrm>
          <a:prstGeom prst="roundRect">
            <a:avLst>
              <a:gd name="adj" fmla="val 5761"/>
            </a:avLst>
          </a:prstGeom>
          <a:solidFill>
            <a:srgbClr val="0D1F33">
              <a:alpha val="70000"/>
            </a:srgbClr>
          </a:solidFill>
          <a:ln w="12700">
            <a:solidFill>
              <a:srgbClr val="FFCA28">
                <a:alpha val="40000"/>
              </a:srgbClr>
            </a:solidFill>
            <a:prstDash val="solid"/>
          </a:ln>
          <a:effectLst>
            <a:outerShdw blurRad="139700" dist="38100" dir="16200000" algn="bl" rotWithShape="0">
              <a:srgbClr val="000000">
                <a:alpha val="30000"/>
              </a:srgbClr>
            </a:outerShdw>
          </a:effectLst>
        </p:spPr>
      </p:sp>
      <p:pic>
        <p:nvPicPr>
          <p:cNvPr id="13" name="Image 5" descr="preencoded.png"/>
          <p:cNvPicPr>
            <a:picLocks noChangeAspect="1"/>
          </p:cNvPicPr>
          <p:nvPr/>
        </p:nvPicPr>
        <p:blipFill>
          <a:blip r:embed="rId6"/>
          <a:srcRect l="-408" r="-408"/>
          <a:stretch>
            <a:fillRect/>
          </a:stretch>
        </p:blipFill>
        <p:spPr>
          <a:xfrm>
            <a:off x="6286500" y="4095598"/>
            <a:ext cx="57607" cy="1904695"/>
          </a:xfrm>
          <a:prstGeom prst="rect">
            <a:avLst/>
          </a:prstGeom>
        </p:spPr>
      </p:pic>
      <p:pic>
        <p:nvPicPr>
          <p:cNvPr id="14" name="Image 6" descr="preencoded.png"/>
          <p:cNvPicPr>
            <a:picLocks noChangeAspect="1"/>
          </p:cNvPicPr>
          <p:nvPr/>
        </p:nvPicPr>
        <p:blipFill>
          <a:blip r:embed="rId7">
            <a:alphaModFix amt="60000"/>
          </a:blip>
          <a:srcRect t="-399" b="-399"/>
          <a:stretch>
            <a:fillRect/>
          </a:stretch>
        </p:blipFill>
        <p:spPr>
          <a:xfrm>
            <a:off x="761695" y="1476756"/>
            <a:ext cx="10668305" cy="19202"/>
          </a:xfrm>
          <a:prstGeom prst="rect">
            <a:avLst/>
          </a:prstGeom>
        </p:spPr>
      </p:pic>
      <p:sp>
        <p:nvSpPr>
          <p:cNvPr id="15" name="Shape 6"/>
          <p:cNvSpPr/>
          <p:nvPr/>
        </p:nvSpPr>
        <p:spPr>
          <a:xfrm>
            <a:off x="1047902" y="2667305"/>
            <a:ext cx="1429207" cy="381305"/>
          </a:xfrm>
          <a:prstGeom prst="roundRect">
            <a:avLst>
              <a:gd name="adj" fmla="val 239808"/>
            </a:avLst>
          </a:prstGeom>
          <a:solidFill>
            <a:srgbClr val="B39DDB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Shape 7"/>
          <p:cNvSpPr/>
          <p:nvPr/>
        </p:nvSpPr>
        <p:spPr>
          <a:xfrm>
            <a:off x="3047695" y="2667305"/>
            <a:ext cx="1429207" cy="381305"/>
          </a:xfrm>
          <a:prstGeom prst="roundRect">
            <a:avLst>
              <a:gd name="adj" fmla="val 239808"/>
            </a:avLst>
          </a:prstGeom>
          <a:solidFill>
            <a:srgbClr val="EF5350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7" name="Shape 8"/>
          <p:cNvSpPr/>
          <p:nvPr/>
        </p:nvSpPr>
        <p:spPr>
          <a:xfrm>
            <a:off x="6572707" y="2667305"/>
            <a:ext cx="1238098" cy="381305"/>
          </a:xfrm>
          <a:prstGeom prst="roundRect">
            <a:avLst>
              <a:gd name="adj" fmla="val 239808"/>
            </a:avLst>
          </a:prstGeom>
          <a:solidFill>
            <a:srgbClr val="B39DDB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Shape 9"/>
          <p:cNvSpPr/>
          <p:nvPr/>
        </p:nvSpPr>
        <p:spPr>
          <a:xfrm>
            <a:off x="8287207" y="2667305"/>
            <a:ext cx="1238098" cy="381305"/>
          </a:xfrm>
          <a:prstGeom prst="roundRect">
            <a:avLst>
              <a:gd name="adj" fmla="val 239808"/>
            </a:avLst>
          </a:prstGeom>
          <a:solidFill>
            <a:srgbClr val="81D4FA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0"/>
          <p:cNvSpPr/>
          <p:nvPr/>
        </p:nvSpPr>
        <p:spPr>
          <a:xfrm>
            <a:off x="1047902" y="4858207"/>
            <a:ext cx="1333195" cy="381305"/>
          </a:xfrm>
          <a:prstGeom prst="roundRect">
            <a:avLst>
              <a:gd name="adj" fmla="val 239808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1"/>
          <p:cNvSpPr/>
          <p:nvPr/>
        </p:nvSpPr>
        <p:spPr>
          <a:xfrm>
            <a:off x="2857500" y="4858207"/>
            <a:ext cx="1429207" cy="381305"/>
          </a:xfrm>
          <a:prstGeom prst="roundRect">
            <a:avLst>
              <a:gd name="adj" fmla="val 239808"/>
            </a:avLst>
          </a:prstGeom>
          <a:solidFill>
            <a:srgbClr val="EF5350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2"/>
          <p:cNvSpPr/>
          <p:nvPr/>
        </p:nvSpPr>
        <p:spPr>
          <a:xfrm>
            <a:off x="6572707" y="4858207"/>
            <a:ext cx="1333195" cy="381305"/>
          </a:xfrm>
          <a:prstGeom prst="roundRect">
            <a:avLst>
              <a:gd name="adj" fmla="val 239808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Shape 13"/>
          <p:cNvSpPr/>
          <p:nvPr/>
        </p:nvSpPr>
        <p:spPr>
          <a:xfrm>
            <a:off x="8382305" y="4858207"/>
            <a:ext cx="1524305" cy="381305"/>
          </a:xfrm>
          <a:prstGeom prst="roundRect">
            <a:avLst>
              <a:gd name="adj" fmla="val 239808"/>
            </a:avLst>
          </a:prstGeom>
          <a:solidFill>
            <a:srgbClr val="FFCA28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3" name="Text 14"/>
          <p:cNvSpPr txBox="1"/>
          <p:nvPr/>
        </p:nvSpPr>
        <p:spPr>
          <a:xfrm>
            <a:off x="1333195" y="381305"/>
            <a:ext cx="10401300" cy="5239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kern="0" spc="150" dirty="0">
                <a:solidFill>
                  <a:srgbClr val="E1F5FE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技能组合战术（示例） </a:t>
            </a:r>
            <a:endParaRPr lang="en-US" sz="2800" dirty="0"/>
          </a:p>
        </p:txBody>
      </p:sp>
      <p:pic>
        <p:nvPicPr>
          <p:cNvPr id="24" name="Image 7" descr="preencoded.png"/>
          <p:cNvPicPr>
            <a:picLocks noChangeAspect="1"/>
          </p:cNvPicPr>
          <p:nvPr/>
        </p:nvPicPr>
        <p:blipFill>
          <a:blip r:embed="rId8"/>
          <a:srcRect l="-2638" r="-2638"/>
          <a:stretch>
            <a:fillRect/>
          </a:stretch>
        </p:blipFill>
        <p:spPr>
          <a:xfrm>
            <a:off x="761695" y="483718"/>
            <a:ext cx="428854" cy="362102"/>
          </a:xfrm>
          <a:prstGeom prst="rect">
            <a:avLst/>
          </a:prstGeom>
        </p:spPr>
      </p:pic>
      <p:sp>
        <p:nvSpPr>
          <p:cNvPr id="25" name="Text 15"/>
          <p:cNvSpPr txBox="1"/>
          <p:nvPr/>
        </p:nvSpPr>
        <p:spPr>
          <a:xfrm>
            <a:off x="1333195" y="1000354"/>
            <a:ext cx="10211105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75" dirty="0">
                <a:solidFill>
                  <a:srgbClr val="B3E5FC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🔥 经典连招：1+1&gt;2的战术艺术</a:t>
            </a:r>
            <a:endParaRPr lang="en-US" sz="1800" dirty="0"/>
          </a:p>
        </p:txBody>
      </p:sp>
      <p:pic>
        <p:nvPicPr>
          <p:cNvPr id="26" name="Image 8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047902" y="2095805"/>
            <a:ext cx="286207" cy="286207"/>
          </a:xfrm>
          <a:prstGeom prst="rect">
            <a:avLst/>
          </a:prstGeom>
        </p:spPr>
      </p:pic>
      <p:sp>
        <p:nvSpPr>
          <p:cNvPr id="27" name="Text 16"/>
          <p:cNvSpPr txBox="1"/>
          <p:nvPr/>
        </p:nvSpPr>
        <p:spPr>
          <a:xfrm>
            <a:off x="1524305" y="2095805"/>
            <a:ext cx="4381805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1BEE7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天罗地网</a:t>
            </a:r>
            <a:endParaRPr lang="en-US" sz="1800" dirty="0"/>
          </a:p>
        </p:txBody>
      </p:sp>
      <p:sp>
        <p:nvSpPr>
          <p:cNvPr id="28" name="Text 17"/>
          <p:cNvSpPr txBox="1"/>
          <p:nvPr/>
        </p:nvSpPr>
        <p:spPr>
          <a:xfrm>
            <a:off x="1548079" y="2723998"/>
            <a:ext cx="866851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D1C4E9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拉力 吸聚</a:t>
            </a:r>
            <a:endParaRPr lang="en-US" sz="1100" dirty="0"/>
          </a:p>
        </p:txBody>
      </p:sp>
      <p:pic>
        <p:nvPicPr>
          <p:cNvPr id="29" name="Image 9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372514" y="2761488"/>
            <a:ext cx="142646" cy="142646"/>
          </a:xfrm>
          <a:prstGeom prst="rect">
            <a:avLst/>
          </a:prstGeom>
        </p:spPr>
      </p:pic>
      <p:pic>
        <p:nvPicPr>
          <p:cNvPr id="30" name="Image 10" descr="preencoded.png"/>
          <p:cNvPicPr>
            <a:picLocks noChangeAspect="1"/>
          </p:cNvPicPr>
          <p:nvPr/>
        </p:nvPicPr>
        <p:blipFill>
          <a:blip r:embed="rId11"/>
          <a:srcRect l="-1648" r="-1648"/>
          <a:stretch>
            <a:fillRect/>
          </a:stretch>
        </p:blipFill>
        <p:spPr>
          <a:xfrm>
            <a:off x="2619756" y="2728570"/>
            <a:ext cx="171907" cy="190195"/>
          </a:xfrm>
          <a:prstGeom prst="rect">
            <a:avLst/>
          </a:prstGeom>
        </p:spPr>
      </p:pic>
      <p:sp>
        <p:nvSpPr>
          <p:cNvPr id="31" name="Text 18"/>
          <p:cNvSpPr txBox="1"/>
          <p:nvPr/>
        </p:nvSpPr>
        <p:spPr>
          <a:xfrm>
            <a:off x="3635654" y="2723998"/>
            <a:ext cx="779069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CDD2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加农炮</a:t>
            </a:r>
            <a:endParaRPr lang="en-US" sz="1100" dirty="0"/>
          </a:p>
        </p:txBody>
      </p:sp>
      <p:pic>
        <p:nvPicPr>
          <p:cNvPr id="32" name="Image 11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3460090" y="2761488"/>
            <a:ext cx="142646" cy="142646"/>
          </a:xfrm>
          <a:prstGeom prst="rect">
            <a:avLst/>
          </a:prstGeom>
        </p:spPr>
      </p:pic>
      <p:sp>
        <p:nvSpPr>
          <p:cNvPr id="33" name="Text 19"/>
          <p:cNvSpPr txBox="1"/>
          <p:nvPr/>
        </p:nvSpPr>
        <p:spPr>
          <a:xfrm>
            <a:off x="1047902" y="3238805"/>
            <a:ext cx="4743907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CE93D8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效果：</a:t>
            </a:r>
            <a:r>
              <a:rPr lang="en-US" sz="1200" dirty="0">
                <a:solidFill>
                  <a:srgbClr val="CE93D8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将散开的怪物强制吸到一个点，让原本容易打空的加农炮范围爆炸实现</a:t>
            </a:r>
            <a:r>
              <a:rPr lang="en-US" sz="1200" b="1" dirty="0">
                <a:solidFill>
                  <a:srgbClr val="FF8A80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一次全中</a:t>
            </a:r>
            <a:r>
              <a:rPr lang="en-US" sz="1200" dirty="0">
                <a:solidFill>
                  <a:srgbClr val="CE93D8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，打出毁灭性AOE。</a:t>
            </a:r>
            <a:endParaRPr lang="en-US" sz="1200" dirty="0"/>
          </a:p>
        </p:txBody>
      </p:sp>
      <p:pic>
        <p:nvPicPr>
          <p:cNvPr id="34" name="Image 12" descr="preencoded.png"/>
          <p:cNvPicPr>
            <a:picLocks noChangeAspect="1"/>
          </p:cNvPicPr>
          <p:nvPr/>
        </p:nvPicPr>
        <p:blipFill>
          <a:blip r:embed="rId13"/>
          <a:srcRect l="-266" r="-266"/>
          <a:stretch>
            <a:fillRect/>
          </a:stretch>
        </p:blipFill>
        <p:spPr>
          <a:xfrm>
            <a:off x="6572707" y="2095805"/>
            <a:ext cx="323698" cy="286207"/>
          </a:xfrm>
          <a:prstGeom prst="rect">
            <a:avLst/>
          </a:prstGeom>
        </p:spPr>
      </p:pic>
      <p:sp>
        <p:nvSpPr>
          <p:cNvPr id="35" name="Text 20"/>
          <p:cNvSpPr txBox="1"/>
          <p:nvPr/>
        </p:nvSpPr>
        <p:spPr>
          <a:xfrm>
            <a:off x="7048195" y="2095805"/>
            <a:ext cx="4381805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B3E5FC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潮汐连环</a:t>
            </a:r>
            <a:endParaRPr lang="en-US" sz="1800" dirty="0"/>
          </a:p>
        </p:txBody>
      </p:sp>
      <p:sp>
        <p:nvSpPr>
          <p:cNvPr id="36" name="Text 21"/>
          <p:cNvSpPr txBox="1"/>
          <p:nvPr/>
        </p:nvSpPr>
        <p:spPr>
          <a:xfrm>
            <a:off x="6976872" y="2723998"/>
            <a:ext cx="758038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D1C4E9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拉力 吸聚</a:t>
            </a:r>
            <a:endParaRPr lang="en-US" sz="1100" dirty="0"/>
          </a:p>
        </p:txBody>
      </p:sp>
      <p:pic>
        <p:nvPicPr>
          <p:cNvPr id="37" name="Image 13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6801307" y="2761488"/>
            <a:ext cx="142646" cy="142646"/>
          </a:xfrm>
          <a:prstGeom prst="rect">
            <a:avLst/>
          </a:prstGeom>
        </p:spPr>
      </p:pic>
      <p:pic>
        <p:nvPicPr>
          <p:cNvPr id="38" name="Image 14" descr="preencoded.png"/>
          <p:cNvPicPr>
            <a:picLocks noChangeAspect="1"/>
          </p:cNvPicPr>
          <p:nvPr/>
        </p:nvPicPr>
        <p:blipFill>
          <a:blip r:embed="rId11"/>
          <a:srcRect l="-1648" r="-1648"/>
          <a:stretch>
            <a:fillRect/>
          </a:stretch>
        </p:blipFill>
        <p:spPr>
          <a:xfrm>
            <a:off x="7905902" y="2728570"/>
            <a:ext cx="171907" cy="190195"/>
          </a:xfrm>
          <a:prstGeom prst="rect">
            <a:avLst/>
          </a:prstGeom>
        </p:spPr>
      </p:pic>
      <p:sp>
        <p:nvSpPr>
          <p:cNvPr id="39" name="Text 22"/>
          <p:cNvSpPr txBox="1"/>
          <p:nvPr/>
        </p:nvSpPr>
        <p:spPr>
          <a:xfrm>
            <a:off x="8691372" y="2723998"/>
            <a:ext cx="758038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81D4F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推力 推回</a:t>
            </a:r>
            <a:endParaRPr lang="en-US" sz="1100" dirty="0"/>
          </a:p>
        </p:txBody>
      </p:sp>
      <p:pic>
        <p:nvPicPr>
          <p:cNvPr id="40" name="Image 15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8515807" y="2761488"/>
            <a:ext cx="142646" cy="142646"/>
          </a:xfrm>
          <a:prstGeom prst="rect">
            <a:avLst/>
          </a:prstGeom>
        </p:spPr>
      </p:pic>
      <p:sp>
        <p:nvSpPr>
          <p:cNvPr id="41" name="Text 23"/>
          <p:cNvSpPr txBox="1"/>
          <p:nvPr/>
        </p:nvSpPr>
        <p:spPr>
          <a:xfrm>
            <a:off x="6572707" y="3238805"/>
            <a:ext cx="4743907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81D4F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效果：</a:t>
            </a:r>
            <a:r>
              <a:rPr lang="en-US" sz="1200" dirty="0">
                <a:solidFill>
                  <a:srgbClr val="81D4F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拉力结束后立刻接推力。让怪物像潮水一样在你布置的火力网中</a:t>
            </a:r>
            <a:r>
              <a:rPr lang="en-US" sz="1200" b="1" dirty="0">
                <a:solidFill>
                  <a:srgbClr val="4FC3F7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来回移动</a:t>
            </a:r>
            <a:r>
              <a:rPr lang="en-US" sz="1200" dirty="0">
                <a:solidFill>
                  <a:srgbClr val="81D4F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，承受双倍时间的防御塔攻击。</a:t>
            </a:r>
            <a:endParaRPr lang="en-US" sz="1200" dirty="0"/>
          </a:p>
        </p:txBody>
      </p:sp>
      <p:pic>
        <p:nvPicPr>
          <p:cNvPr id="42" name="Image 16" descr="preencoded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047902" y="4286707"/>
            <a:ext cx="286207" cy="286207"/>
          </a:xfrm>
          <a:prstGeom prst="rect">
            <a:avLst/>
          </a:prstGeom>
        </p:spPr>
      </p:pic>
      <p:sp>
        <p:nvSpPr>
          <p:cNvPr id="43" name="Text 24"/>
          <p:cNvSpPr txBox="1"/>
          <p:nvPr/>
        </p:nvSpPr>
        <p:spPr>
          <a:xfrm>
            <a:off x="1524305" y="4286707"/>
            <a:ext cx="4381805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CDD2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金蝉脱壳</a:t>
            </a:r>
            <a:endParaRPr lang="en-US" sz="1800" dirty="0"/>
          </a:p>
        </p:txBody>
      </p:sp>
      <p:sp>
        <p:nvSpPr>
          <p:cNvPr id="44" name="Text 25"/>
          <p:cNvSpPr txBox="1"/>
          <p:nvPr/>
        </p:nvSpPr>
        <p:spPr>
          <a:xfrm>
            <a:off x="1516990" y="4914900"/>
            <a:ext cx="794614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EEEEEE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怪物逼近</a:t>
            </a:r>
            <a:endParaRPr lang="en-US" sz="1100" dirty="0"/>
          </a:p>
        </p:txBody>
      </p:sp>
      <p:pic>
        <p:nvPicPr>
          <p:cNvPr id="45" name="Image 17" descr="preencoded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341425" y="4951476"/>
            <a:ext cx="142646" cy="142646"/>
          </a:xfrm>
          <a:prstGeom prst="rect">
            <a:avLst/>
          </a:prstGeom>
        </p:spPr>
      </p:pic>
      <p:pic>
        <p:nvPicPr>
          <p:cNvPr id="46" name="Image 18" descr="preencoded.png"/>
          <p:cNvPicPr>
            <a:picLocks noChangeAspect="1"/>
          </p:cNvPicPr>
          <p:nvPr/>
        </p:nvPicPr>
        <p:blipFill>
          <a:blip r:embed="rId11"/>
          <a:srcRect l="-1648" r="-1648"/>
          <a:stretch>
            <a:fillRect/>
          </a:stretch>
        </p:blipFill>
        <p:spPr>
          <a:xfrm>
            <a:off x="2476195" y="4919472"/>
            <a:ext cx="171907" cy="190195"/>
          </a:xfrm>
          <a:prstGeom prst="rect">
            <a:avLst/>
          </a:prstGeom>
        </p:spPr>
      </p:pic>
      <p:sp>
        <p:nvSpPr>
          <p:cNvPr id="47" name="Text 26"/>
          <p:cNvSpPr txBox="1"/>
          <p:nvPr/>
        </p:nvSpPr>
        <p:spPr>
          <a:xfrm>
            <a:off x="3357677" y="4914900"/>
            <a:ext cx="866851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EF5350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爆炸 弹飞</a:t>
            </a:r>
            <a:endParaRPr lang="en-US" sz="1100" dirty="0"/>
          </a:p>
        </p:txBody>
      </p:sp>
      <p:pic>
        <p:nvPicPr>
          <p:cNvPr id="48" name="Image 19" descr="preencoded.p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3182112" y="4951476"/>
            <a:ext cx="142646" cy="142646"/>
          </a:xfrm>
          <a:prstGeom prst="rect">
            <a:avLst/>
          </a:prstGeom>
        </p:spPr>
      </p:pic>
      <p:sp>
        <p:nvSpPr>
          <p:cNvPr id="49" name="Text 27"/>
          <p:cNvSpPr txBox="1"/>
          <p:nvPr/>
        </p:nvSpPr>
        <p:spPr>
          <a:xfrm>
            <a:off x="1047902" y="5429707"/>
            <a:ext cx="4743907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F9A9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效果：</a:t>
            </a:r>
            <a:r>
              <a:rPr lang="en-US" sz="1200" dirty="0">
                <a:solidFill>
                  <a:srgbClr val="EF9A9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当防线被突破，怪物即将摸到水晶时，在水晶前使用爆发。利用其</a:t>
            </a:r>
            <a:r>
              <a:rPr lang="en-US" sz="1200" b="1" dirty="0">
                <a:solidFill>
                  <a:srgbClr val="FF5252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极短冷却(3秒)</a:t>
            </a:r>
            <a:r>
              <a:rPr lang="en-US" sz="1200" dirty="0">
                <a:solidFill>
                  <a:srgbClr val="EF9A9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，可以作为常态化保命神技。</a:t>
            </a:r>
            <a:endParaRPr lang="en-US" sz="1200" dirty="0"/>
          </a:p>
        </p:txBody>
      </p:sp>
      <p:pic>
        <p:nvPicPr>
          <p:cNvPr id="50" name="Image 20" descr="preencoded.png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6572707" y="4286707"/>
            <a:ext cx="286207" cy="286207"/>
          </a:xfrm>
          <a:prstGeom prst="rect">
            <a:avLst/>
          </a:prstGeom>
        </p:spPr>
      </p:pic>
      <p:sp>
        <p:nvSpPr>
          <p:cNvPr id="51" name="Text 28"/>
          <p:cNvSpPr txBox="1"/>
          <p:nvPr/>
        </p:nvSpPr>
        <p:spPr>
          <a:xfrm>
            <a:off x="7048195" y="4286707"/>
            <a:ext cx="4381805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ECB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乾坤挪移</a:t>
            </a:r>
            <a:endParaRPr lang="en-US" sz="1800" dirty="0"/>
          </a:p>
        </p:txBody>
      </p:sp>
      <p:sp>
        <p:nvSpPr>
          <p:cNvPr id="52" name="Text 29"/>
          <p:cNvSpPr txBox="1"/>
          <p:nvPr/>
        </p:nvSpPr>
        <p:spPr>
          <a:xfrm>
            <a:off x="7093001" y="4914900"/>
            <a:ext cx="742493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EEEEEE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精英怪</a:t>
            </a:r>
            <a:endParaRPr lang="en-US" sz="1100" dirty="0"/>
          </a:p>
        </p:txBody>
      </p:sp>
      <p:pic>
        <p:nvPicPr>
          <p:cNvPr id="53" name="Image 21" descr="preencoded.png"/>
          <p:cNvPicPr>
            <a:picLocks noChangeAspect="1"/>
          </p:cNvPicPr>
          <p:nvPr/>
        </p:nvPicPr>
        <p:blipFill>
          <a:blip r:embed="rId19"/>
          <a:srcRect t="-870" b="-870"/>
          <a:stretch>
            <a:fillRect/>
          </a:stretch>
        </p:blipFill>
        <p:spPr>
          <a:xfrm>
            <a:off x="6955841" y="4951476"/>
            <a:ext cx="105156" cy="142646"/>
          </a:xfrm>
          <a:prstGeom prst="rect">
            <a:avLst/>
          </a:prstGeom>
        </p:spPr>
      </p:pic>
      <p:pic>
        <p:nvPicPr>
          <p:cNvPr id="54" name="Image 22" descr="preencoded.png"/>
          <p:cNvPicPr>
            <a:picLocks noChangeAspect="1"/>
          </p:cNvPicPr>
          <p:nvPr/>
        </p:nvPicPr>
        <p:blipFill>
          <a:blip r:embed="rId11"/>
          <a:srcRect l="-1648" r="-1648"/>
          <a:stretch>
            <a:fillRect/>
          </a:stretch>
        </p:blipFill>
        <p:spPr>
          <a:xfrm>
            <a:off x="8001000" y="4919472"/>
            <a:ext cx="171907" cy="190195"/>
          </a:xfrm>
          <a:prstGeom prst="rect">
            <a:avLst/>
          </a:prstGeom>
        </p:spPr>
      </p:pic>
      <p:sp>
        <p:nvSpPr>
          <p:cNvPr id="55" name="Text 30"/>
          <p:cNvSpPr txBox="1"/>
          <p:nvPr/>
        </p:nvSpPr>
        <p:spPr>
          <a:xfrm>
            <a:off x="8773668" y="4914900"/>
            <a:ext cx="1078078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CA28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传送 退回60格</a:t>
            </a:r>
            <a:endParaRPr lang="en-US" sz="1100" dirty="0"/>
          </a:p>
        </p:txBody>
      </p:sp>
      <p:pic>
        <p:nvPicPr>
          <p:cNvPr id="56" name="Image 23" descr="preencoded.png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8598103" y="4951476"/>
            <a:ext cx="142646" cy="142646"/>
          </a:xfrm>
          <a:prstGeom prst="rect">
            <a:avLst/>
          </a:prstGeom>
        </p:spPr>
      </p:pic>
      <p:sp>
        <p:nvSpPr>
          <p:cNvPr id="57" name="Text 31"/>
          <p:cNvSpPr txBox="1"/>
          <p:nvPr/>
        </p:nvSpPr>
        <p:spPr>
          <a:xfrm>
            <a:off x="6572707" y="5429707"/>
            <a:ext cx="4743907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E082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效果：</a:t>
            </a:r>
            <a:r>
              <a:rPr lang="en-US" sz="1200" dirty="0">
                <a:solidFill>
                  <a:srgbClr val="FFE082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专门盯防难以击杀的高血量Boss。在它快走完半场时，一个传送直接送回老家，让它</a:t>
            </a:r>
            <a:r>
              <a:rPr lang="en-US" sz="1200" b="1" dirty="0">
                <a:solidFill>
                  <a:srgbClr val="FFCA28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重新走一遍满是防御塔的道路</a:t>
            </a:r>
            <a:r>
              <a:rPr lang="en-US" sz="1200" dirty="0">
                <a:solidFill>
                  <a:srgbClr val="FFE082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。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761695" y="1714500"/>
            <a:ext cx="10668305" cy="1524305"/>
          </a:xfrm>
          <a:prstGeom prst="roundRect">
            <a:avLst>
              <a:gd name="adj" fmla="val 8998"/>
            </a:avLst>
          </a:prstGeom>
          <a:solidFill>
            <a:srgbClr val="0D1F33">
              <a:alpha val="70000"/>
            </a:srgbClr>
          </a:solidFill>
          <a:ln w="12700">
            <a:solidFill>
              <a:srgbClr val="64B5F6">
                <a:alpha val="40000"/>
              </a:srgbClr>
            </a:solidFill>
            <a:prstDash val="solid"/>
          </a:ln>
          <a:effectLst>
            <a:outerShdw blurRad="139700" dist="38100" dir="16200000" algn="bl" rotWithShape="0">
              <a:srgbClr val="000000">
                <a:alpha val="30000"/>
              </a:srgbClr>
            </a:outerShdw>
          </a:effectLst>
        </p:spPr>
      </p:sp>
      <p:sp>
        <p:nvSpPr>
          <p:cNvPr id="7" name="Shape 3"/>
          <p:cNvSpPr/>
          <p:nvPr/>
        </p:nvSpPr>
        <p:spPr>
          <a:xfrm>
            <a:off x="761695" y="4000500"/>
            <a:ext cx="5143500" cy="2381098"/>
          </a:xfrm>
          <a:prstGeom prst="roundRect">
            <a:avLst>
              <a:gd name="adj" fmla="val 2458"/>
            </a:avLst>
          </a:prstGeom>
          <a:solidFill>
            <a:srgbClr val="1E1E1E"/>
          </a:solidFill>
          <a:effectLst>
            <a:outerShdw blurRad="139700" dist="50800" dir="16200000" algn="bl" rotWithShape="0">
              <a:srgbClr val="000000">
                <a:alpha val="50000"/>
              </a:srgbClr>
            </a:outerShdw>
          </a:effectLst>
        </p:spPr>
      </p:sp>
      <p:sp>
        <p:nvSpPr>
          <p:cNvPr id="8" name="Shape 4"/>
          <p:cNvSpPr/>
          <p:nvPr/>
        </p:nvSpPr>
        <p:spPr>
          <a:xfrm>
            <a:off x="761695" y="4000500"/>
            <a:ext cx="5143500" cy="286207"/>
          </a:xfrm>
          <a:prstGeom prst="roundRect">
            <a:avLst>
              <a:gd name="adj" fmla="val 20447"/>
            </a:avLst>
          </a:prstGeom>
          <a:solidFill>
            <a:srgbClr val="3333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Shape 5"/>
          <p:cNvSpPr/>
          <p:nvPr/>
        </p:nvSpPr>
        <p:spPr>
          <a:xfrm>
            <a:off x="905256" y="4076395"/>
            <a:ext cx="114300" cy="114300"/>
          </a:xfrm>
          <a:prstGeom prst="ellipse">
            <a:avLst/>
          </a:prstGeom>
          <a:solidFill>
            <a:srgbClr val="FF5F5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Shape 6"/>
          <p:cNvSpPr/>
          <p:nvPr/>
        </p:nvSpPr>
        <p:spPr>
          <a:xfrm>
            <a:off x="1095451" y="4076395"/>
            <a:ext cx="114300" cy="114300"/>
          </a:xfrm>
          <a:prstGeom prst="ellipse">
            <a:avLst/>
          </a:prstGeom>
          <a:solidFill>
            <a:srgbClr val="FFBD2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1285646" y="4076395"/>
            <a:ext cx="114300" cy="114300"/>
          </a:xfrm>
          <a:prstGeom prst="ellipse">
            <a:avLst/>
          </a:prstGeom>
          <a:solidFill>
            <a:srgbClr val="27C9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8"/>
          <p:cNvSpPr txBox="1"/>
          <p:nvPr/>
        </p:nvSpPr>
        <p:spPr>
          <a:xfrm>
            <a:off x="705002" y="4048049"/>
            <a:ext cx="5257800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AAA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Python</a:t>
            </a:r>
            <a:endParaRPr lang="en-US" sz="900" dirty="0"/>
          </a:p>
        </p:txBody>
      </p:sp>
      <p:sp>
        <p:nvSpPr>
          <p:cNvPr id="13" name="Shape 9"/>
          <p:cNvSpPr/>
          <p:nvPr/>
        </p:nvSpPr>
        <p:spPr>
          <a:xfrm>
            <a:off x="6286500" y="4000500"/>
            <a:ext cx="5143500" cy="2381098"/>
          </a:xfrm>
          <a:prstGeom prst="roundRect">
            <a:avLst>
              <a:gd name="adj" fmla="val 2458"/>
            </a:avLst>
          </a:prstGeom>
          <a:solidFill>
            <a:srgbClr val="1E1E1E"/>
          </a:solidFill>
          <a:effectLst>
            <a:outerShdw blurRad="139700" dist="50800" dir="16200000" algn="bl" rotWithShape="0">
              <a:srgbClr val="000000">
                <a:alpha val="50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6286500" y="4000500"/>
            <a:ext cx="5143500" cy="286207"/>
          </a:xfrm>
          <a:prstGeom prst="roundRect">
            <a:avLst>
              <a:gd name="adj" fmla="val 20447"/>
            </a:avLst>
          </a:prstGeom>
          <a:solidFill>
            <a:srgbClr val="3333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429146" y="4076395"/>
            <a:ext cx="114300" cy="114300"/>
          </a:xfrm>
          <a:prstGeom prst="ellipse">
            <a:avLst/>
          </a:prstGeom>
          <a:solidFill>
            <a:srgbClr val="FF5F5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6620256" y="4076395"/>
            <a:ext cx="114300" cy="114300"/>
          </a:xfrm>
          <a:prstGeom prst="ellipse">
            <a:avLst/>
          </a:prstGeom>
          <a:solidFill>
            <a:srgbClr val="FFBD2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6810451" y="4076395"/>
            <a:ext cx="114300" cy="114300"/>
          </a:xfrm>
          <a:prstGeom prst="ellipse">
            <a:avLst/>
          </a:prstGeom>
          <a:solidFill>
            <a:srgbClr val="27C9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Text 14"/>
          <p:cNvSpPr txBox="1"/>
          <p:nvPr/>
        </p:nvSpPr>
        <p:spPr>
          <a:xfrm>
            <a:off x="6229807" y="4048049"/>
            <a:ext cx="5257800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AAA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C++</a:t>
            </a:r>
            <a:endParaRPr lang="en-US" sz="900" dirty="0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3">
            <a:alphaModFix amt="60000"/>
          </a:blip>
          <a:srcRect t="-399" b="-399"/>
          <a:stretch>
            <a:fillRect/>
          </a:stretch>
        </p:blipFill>
        <p:spPr>
          <a:xfrm>
            <a:off x="761695" y="1476756"/>
            <a:ext cx="10668305" cy="19202"/>
          </a:xfrm>
          <a:prstGeom prst="rect">
            <a:avLst/>
          </a:prstGeom>
        </p:spPr>
      </p:pic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4"/>
          <a:srcRect l="-400" r="-400"/>
          <a:stretch>
            <a:fillRect/>
          </a:stretch>
        </p:blipFill>
        <p:spPr>
          <a:xfrm>
            <a:off x="6096305" y="1904695"/>
            <a:ext cx="19202" cy="1143000"/>
          </a:xfrm>
          <a:prstGeom prst="rect">
            <a:avLst/>
          </a:prstGeom>
        </p:spPr>
      </p:pic>
      <p:sp>
        <p:nvSpPr>
          <p:cNvPr id="21" name="Text 15"/>
          <p:cNvSpPr txBox="1"/>
          <p:nvPr/>
        </p:nvSpPr>
        <p:spPr>
          <a:xfrm>
            <a:off x="1238098" y="381305"/>
            <a:ext cx="10382098" cy="4672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kern="0" spc="75" dirty="0">
                <a:solidFill>
                  <a:srgbClr val="E3F2F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怪物情报与波次侦察 </a:t>
            </a:r>
            <a:endParaRPr lang="en-US" sz="2500" dirty="0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5"/>
          <a:srcRect l="-1554" r="-1554"/>
          <a:stretch>
            <a:fillRect/>
          </a:stretch>
        </p:blipFill>
        <p:spPr>
          <a:xfrm>
            <a:off x="761695" y="469087"/>
            <a:ext cx="333756" cy="323698"/>
          </a:xfrm>
          <a:prstGeom prst="rect">
            <a:avLst/>
          </a:prstGeom>
        </p:spPr>
      </p:pic>
      <p:sp>
        <p:nvSpPr>
          <p:cNvPr id="23" name="Text 16"/>
          <p:cNvSpPr txBox="1"/>
          <p:nvPr/>
        </p:nvSpPr>
        <p:spPr>
          <a:xfrm>
            <a:off x="1333195" y="1000354"/>
            <a:ext cx="10287000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kern="0" spc="75" dirty="0">
                <a:solidFill>
                  <a:srgbClr val="BBDEFB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👾 知己知彼，百战不殆</a:t>
            </a:r>
            <a:endParaRPr lang="en-US" sz="1600" dirty="0"/>
          </a:p>
        </p:txBody>
      </p:sp>
      <p:sp>
        <p:nvSpPr>
          <p:cNvPr id="24" name="Text 17"/>
          <p:cNvSpPr txBox="1"/>
          <p:nvPr/>
        </p:nvSpPr>
        <p:spPr>
          <a:xfrm>
            <a:off x="1277417" y="1904695"/>
            <a:ext cx="4723790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90CAF9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波次组合多变</a:t>
            </a:r>
            <a:endParaRPr lang="en-US" sz="1300" dirty="0"/>
          </a:p>
        </p:txBody>
      </p:sp>
      <p:sp>
        <p:nvSpPr>
          <p:cNvPr id="25" name="Text 18"/>
          <p:cNvSpPr txBox="1"/>
          <p:nvPr/>
        </p:nvSpPr>
        <p:spPr>
          <a:xfrm>
            <a:off x="1047902" y="2247595"/>
            <a:ext cx="4839005" cy="4288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E3F2F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每一波怪物组合都不同，可能出现：弱小怪物群 / 少量精英怪 / 飞行怪 / 远程怪。提前侦察波次信息是调整防线的基础。</a:t>
            </a:r>
            <a:endParaRPr lang="en-US" sz="1100" dirty="0"/>
          </a:p>
        </p:txBody>
      </p:sp>
      <p:pic>
        <p:nvPicPr>
          <p:cNvPr id="26" name="Image 5" descr="preencoded.png"/>
          <p:cNvPicPr>
            <a:picLocks noChangeAspect="1"/>
          </p:cNvPicPr>
          <p:nvPr/>
        </p:nvPicPr>
        <p:blipFill>
          <a:blip r:embed="rId6"/>
          <a:srcRect t="-842" b="-842"/>
          <a:stretch>
            <a:fillRect/>
          </a:stretch>
        </p:blipFill>
        <p:spPr>
          <a:xfrm>
            <a:off x="1047902" y="1954987"/>
            <a:ext cx="190195" cy="171907"/>
          </a:xfrm>
          <a:prstGeom prst="rect">
            <a:avLst/>
          </a:prstGeom>
        </p:spPr>
      </p:pic>
      <p:sp>
        <p:nvSpPr>
          <p:cNvPr id="27" name="Text 19"/>
          <p:cNvSpPr txBox="1"/>
          <p:nvPr/>
        </p:nvSpPr>
        <p:spPr>
          <a:xfrm>
            <a:off x="6591910" y="1904695"/>
            <a:ext cx="4742993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EF5350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两种特殊怪物必须警惕！</a:t>
            </a:r>
            <a:endParaRPr lang="en-US" sz="1300" dirty="0"/>
          </a:p>
        </p:txBody>
      </p:sp>
      <p:sp>
        <p:nvSpPr>
          <p:cNvPr id="28" name="Text 20"/>
          <p:cNvSpPr txBox="1"/>
          <p:nvPr/>
        </p:nvSpPr>
        <p:spPr>
          <a:xfrm>
            <a:off x="6381598" y="2247595"/>
            <a:ext cx="4839005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8A80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飞行怪物：</a:t>
            </a:r>
            <a:r>
              <a:rPr lang="en-US" sz="1000" dirty="0">
                <a:solidFill>
                  <a:srgbClr val="FFCDD2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无视加农炮！只能用弓箭、法师、寒霜塔攻击。</a:t>
            </a:r>
            <a:r>
              <a:rPr lang="en-US" sz="1000" b="1" dirty="0">
                <a:solidFill>
                  <a:srgbClr val="CE93D8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法师塔</a:t>
            </a:r>
            <a:r>
              <a:rPr lang="en-US" sz="1000" dirty="0">
                <a:solidFill>
                  <a:srgbClr val="FFCDD2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对其有4倍伤害。 </a:t>
            </a:r>
            <a:endParaRPr lang="en-US" sz="1000" dirty="0"/>
          </a:p>
        </p:txBody>
      </p:sp>
      <p:sp>
        <p:nvSpPr>
          <p:cNvPr id="29" name="Text 21"/>
          <p:cNvSpPr txBox="1"/>
          <p:nvPr/>
        </p:nvSpPr>
        <p:spPr>
          <a:xfrm>
            <a:off x="6381598" y="2669134"/>
            <a:ext cx="495330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8A80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远程怪物：</a:t>
            </a:r>
            <a:r>
              <a:rPr lang="en-US" sz="1000" dirty="0">
                <a:solidFill>
                  <a:srgbClr val="FFCDD2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能远距离攻击你的水晶，必须优先处理！ </a:t>
            </a:r>
            <a:endParaRPr lang="en-US" sz="1000" dirty="0"/>
          </a:p>
        </p:txBody>
      </p:sp>
      <p:pic>
        <p:nvPicPr>
          <p:cNvPr id="30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381598" y="1954987"/>
            <a:ext cx="171907" cy="171907"/>
          </a:xfrm>
          <a:prstGeom prst="rect">
            <a:avLst/>
          </a:prstGeom>
        </p:spPr>
      </p:pic>
      <p:sp>
        <p:nvSpPr>
          <p:cNvPr id="31" name="Text 22"/>
          <p:cNvSpPr txBox="1"/>
          <p:nvPr/>
        </p:nvSpPr>
        <p:spPr>
          <a:xfrm>
            <a:off x="1043330" y="3524098"/>
            <a:ext cx="10500970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BBDEFB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情报方法 API (Python / C++)</a:t>
            </a:r>
            <a:endParaRPr lang="en-US" sz="1500" dirty="0"/>
          </a:p>
        </p:txBody>
      </p:sp>
      <p:pic>
        <p:nvPicPr>
          <p:cNvPr id="32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761695" y="3576218"/>
            <a:ext cx="237744" cy="190195"/>
          </a:xfrm>
          <a:prstGeom prst="rect">
            <a:avLst/>
          </a:prstGeom>
        </p:spPr>
      </p:pic>
      <p:sp>
        <p:nvSpPr>
          <p:cNvPr id="33" name="Text 23"/>
          <p:cNvSpPr txBox="1"/>
          <p:nvPr/>
        </p:nvSpPr>
        <p:spPr>
          <a:xfrm>
            <a:off x="952500" y="4381500"/>
            <a:ext cx="3300095" cy="175831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altLang="zh-CN" sz="10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hero.getWave(n)</a:t>
            </a:r>
            <a:endParaRPr lang="en-US" altLang="zh-CN" sz="1000" dirty="0">
              <a:solidFill>
                <a:srgbClr val="DCDCAA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marL="0" indent="0" algn="l">
              <a:buNone/>
            </a:pPr>
            <a:r>
              <a:rPr lang="en-US" altLang="zh-CN" sz="10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hero.getWaves()</a:t>
            </a:r>
            <a:endParaRPr lang="en-US" altLang="zh-CN" sz="1000" dirty="0">
              <a:solidFill>
                <a:srgbClr val="DCDCAA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marL="0" indent="0" algn="l">
              <a:buNone/>
            </a:pPr>
            <a:r>
              <a:rPr lang="en-US" altLang="zh-CN" sz="10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hero.getWaveNumber()</a:t>
            </a:r>
            <a:endParaRPr lang="en-US" altLang="zh-CN" sz="1000" dirty="0">
              <a:solidFill>
                <a:srgbClr val="DCDCAA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marL="0" indent="0" algn="l">
              <a:buNone/>
            </a:pPr>
            <a:r>
              <a:rPr lang="en-US" altLang="zh-CN" sz="10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hero.getCurrentWave()</a:t>
            </a:r>
            <a:endParaRPr lang="en-US" altLang="zh-CN" sz="1000" dirty="0">
              <a:solidFill>
                <a:srgbClr val="DCDCAA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marL="0" indent="0" algn="l">
              <a:buNone/>
            </a:pPr>
            <a:r>
              <a:rPr lang="en-US" altLang="zh-CN" sz="10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hero.getNextWave()</a:t>
            </a:r>
            <a:endParaRPr lang="en-US" altLang="zh-CN" sz="1000" dirty="0">
              <a:solidFill>
                <a:srgbClr val="DCDCAA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marL="0" indent="0" algn="l">
              <a:buNone/>
            </a:pPr>
            <a:r>
              <a:rPr lang="en-US" altLang="zh-CN" sz="10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hero.getBosses()</a:t>
            </a:r>
            <a:endParaRPr lang="en-US" altLang="zh-CN" sz="1000" dirty="0">
              <a:solidFill>
                <a:srgbClr val="DCDCAA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marL="0" indent="0" algn="l">
              <a:buNone/>
            </a:pPr>
            <a:r>
              <a:rPr lang="en-US" altLang="zh-CN" sz="10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hero.monsterTypes</a:t>
            </a:r>
            <a:endParaRPr lang="en-US" altLang="zh-CN" sz="1000" dirty="0">
              <a:solidFill>
                <a:srgbClr val="DCDCAA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marL="0" indent="0" algn="l">
              <a:buNone/>
            </a:pPr>
            <a:r>
              <a:rPr lang="en-US" altLang="zh-CN" sz="10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hero.getMonsterParameters(type)</a:t>
            </a:r>
            <a:endParaRPr lang="en-US" altLang="zh-CN" sz="1000" dirty="0">
              <a:solidFill>
                <a:srgbClr val="DCDCAA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marL="0" indent="0" algn="l">
              <a:buNone/>
            </a:pPr>
            <a:r>
              <a:rPr lang="en-US" altLang="zh-CN" sz="10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hero.findMonsters()</a:t>
            </a:r>
            <a:endParaRPr lang="en-US" altLang="zh-CN" sz="1000" dirty="0">
              <a:solidFill>
                <a:srgbClr val="DCDCAA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</p:txBody>
      </p:sp>
      <p:sp>
        <p:nvSpPr>
          <p:cNvPr id="39" name="Text 29"/>
          <p:cNvSpPr txBox="1"/>
          <p:nvPr/>
        </p:nvSpPr>
        <p:spPr>
          <a:xfrm>
            <a:off x="3161665" y="4425950"/>
            <a:ext cx="1701800" cy="16687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# 查看第n波详情</a:t>
            </a:r>
            <a:endParaRPr lang="en-US" sz="1000" dirty="0">
              <a:solidFill>
                <a:srgbClr val="6A9955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marL="0" indent="0" algn="l">
              <a:buNone/>
            </a:pPr>
            <a:r>
              <a:rPr lang="en-US" sz="10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# 所有波次</a:t>
            </a:r>
            <a:endParaRPr lang="en-US" sz="1000" dirty="0">
              <a:solidFill>
                <a:srgbClr val="6A9955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marL="0" indent="0" algn="l">
              <a:buNone/>
            </a:pPr>
            <a:r>
              <a:rPr lang="en-US" sz="10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# 当前波次</a:t>
            </a:r>
            <a:endParaRPr lang="en-US" sz="1000" dirty="0">
              <a:solidFill>
                <a:srgbClr val="6A9955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marL="0" indent="0" algn="l">
              <a:buNone/>
            </a:pPr>
            <a:r>
              <a:rPr lang="en-US" sz="10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# 当前怪物列表</a:t>
            </a:r>
            <a:endParaRPr lang="en-US" sz="1000" dirty="0">
              <a:solidFill>
                <a:srgbClr val="6A9955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marL="0" indent="0" algn="l">
              <a:buNone/>
            </a:pPr>
            <a:r>
              <a:rPr lang="en-US" sz="10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# 下一波</a:t>
            </a:r>
            <a:endParaRPr lang="en-US" sz="1000" dirty="0">
              <a:solidFill>
                <a:srgbClr val="6A9955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marL="0" indent="0" algn="l">
              <a:buNone/>
            </a:pPr>
            <a:r>
              <a:rPr lang="en-US" sz="10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# Boss出场表</a:t>
            </a:r>
            <a:endParaRPr lang="en-US" sz="1000" dirty="0">
              <a:solidFill>
                <a:srgbClr val="6A9955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marL="0" indent="0" algn="l">
              <a:buNone/>
            </a:pPr>
            <a:r>
              <a:rPr lang="en-US" sz="10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# 所有怪物类型</a:t>
            </a:r>
            <a:endParaRPr lang="en-US" sz="1000" dirty="0">
              <a:solidFill>
                <a:srgbClr val="6A9955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marL="0" indent="0" algn="l">
              <a:buNone/>
            </a:pPr>
            <a:r>
              <a:rPr lang="en-US" sz="10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# 怪物详细属性</a:t>
            </a:r>
            <a:endParaRPr lang="en-US" sz="1000" dirty="0">
              <a:solidFill>
                <a:srgbClr val="6A9955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marL="0" indent="0" algn="l">
              <a:buNone/>
            </a:pPr>
            <a:r>
              <a:rPr lang="en-US" sz="10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# 场上所有存活怪物</a:t>
            </a:r>
            <a:endParaRPr lang="en-US" sz="1000" dirty="0">
              <a:solidFill>
                <a:srgbClr val="6A9955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</p:txBody>
      </p:sp>
      <p:sp>
        <p:nvSpPr>
          <p:cNvPr id="67" name="Text 57"/>
          <p:cNvSpPr txBox="1"/>
          <p:nvPr/>
        </p:nvSpPr>
        <p:spPr>
          <a:xfrm>
            <a:off x="13276174" y="4381805"/>
            <a:ext cx="905256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DCFE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monsterTypes</a:t>
            </a:r>
            <a:endParaRPr lang="en-US" sz="900" dirty="0"/>
          </a:p>
        </p:txBody>
      </p:sp>
      <p:sp>
        <p:nvSpPr>
          <p:cNvPr id="68" name="Text 58"/>
          <p:cNvSpPr txBox="1"/>
          <p:nvPr/>
        </p:nvSpPr>
        <p:spPr>
          <a:xfrm>
            <a:off x="14099134" y="4381805"/>
            <a:ext cx="905256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# 所有怪物类型</a:t>
            </a:r>
            <a:endParaRPr lang="en-US" sz="900" dirty="0"/>
          </a:p>
        </p:txBody>
      </p:sp>
      <p:sp>
        <p:nvSpPr>
          <p:cNvPr id="69" name="Text 59"/>
          <p:cNvSpPr txBox="1"/>
          <p:nvPr/>
        </p:nvSpPr>
        <p:spPr>
          <a:xfrm>
            <a:off x="14922094" y="4381805"/>
            <a:ext cx="352958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</a:t>
            </a:r>
            <a:endParaRPr lang="en-US" sz="900" dirty="0"/>
          </a:p>
        </p:txBody>
      </p:sp>
      <p:sp>
        <p:nvSpPr>
          <p:cNvPr id="70" name="Text 60"/>
          <p:cNvSpPr txBox="1"/>
          <p:nvPr/>
        </p:nvSpPr>
        <p:spPr>
          <a:xfrm>
            <a:off x="15197328" y="4381805"/>
            <a:ext cx="152705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.</a:t>
            </a:r>
            <a:endParaRPr lang="en-US" sz="900" dirty="0"/>
          </a:p>
        </p:txBody>
      </p:sp>
      <p:sp>
        <p:nvSpPr>
          <p:cNvPr id="71" name="Text 61"/>
          <p:cNvSpPr txBox="1"/>
          <p:nvPr/>
        </p:nvSpPr>
        <p:spPr>
          <a:xfrm>
            <a:off x="15265908" y="4381805"/>
            <a:ext cx="1457554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getMonsterParameters</a:t>
            </a:r>
            <a:endParaRPr lang="en-US" sz="900" dirty="0"/>
          </a:p>
        </p:txBody>
      </p:sp>
      <p:sp>
        <p:nvSpPr>
          <p:cNvPr id="72" name="Text 62"/>
          <p:cNvSpPr txBox="1"/>
          <p:nvPr/>
        </p:nvSpPr>
        <p:spPr>
          <a:xfrm>
            <a:off x="16637508" y="4381805"/>
            <a:ext cx="152705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(</a:t>
            </a:r>
            <a:endParaRPr lang="en-US" sz="900" dirty="0"/>
          </a:p>
        </p:txBody>
      </p:sp>
      <p:sp>
        <p:nvSpPr>
          <p:cNvPr id="73" name="Text 63"/>
          <p:cNvSpPr txBox="1"/>
          <p:nvPr/>
        </p:nvSpPr>
        <p:spPr>
          <a:xfrm>
            <a:off x="16706088" y="4381805"/>
            <a:ext cx="352958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DCFE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type</a:t>
            </a:r>
            <a:endParaRPr lang="en-US" sz="900" dirty="0"/>
          </a:p>
        </p:txBody>
      </p:sp>
      <p:sp>
        <p:nvSpPr>
          <p:cNvPr id="74" name="Text 64"/>
          <p:cNvSpPr txBox="1"/>
          <p:nvPr/>
        </p:nvSpPr>
        <p:spPr>
          <a:xfrm>
            <a:off x="16980408" y="4381805"/>
            <a:ext cx="219456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)</a:t>
            </a:r>
            <a:endParaRPr lang="en-US" sz="900" dirty="0"/>
          </a:p>
        </p:txBody>
      </p:sp>
      <p:sp>
        <p:nvSpPr>
          <p:cNvPr id="75" name="Text 65"/>
          <p:cNvSpPr txBox="1"/>
          <p:nvPr/>
        </p:nvSpPr>
        <p:spPr>
          <a:xfrm>
            <a:off x="17117568" y="4381805"/>
            <a:ext cx="676656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# 怪物属性</a:t>
            </a:r>
            <a:endParaRPr lang="en-US" sz="900" dirty="0"/>
          </a:p>
        </p:txBody>
      </p:sp>
      <p:sp>
        <p:nvSpPr>
          <p:cNvPr id="76" name="Text 66"/>
          <p:cNvSpPr txBox="1"/>
          <p:nvPr/>
        </p:nvSpPr>
        <p:spPr>
          <a:xfrm>
            <a:off x="17711928" y="4381805"/>
            <a:ext cx="352958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</a:t>
            </a:r>
            <a:endParaRPr lang="en-US" sz="900" dirty="0"/>
          </a:p>
        </p:txBody>
      </p:sp>
      <p:sp>
        <p:nvSpPr>
          <p:cNvPr id="77" name="Text 67"/>
          <p:cNvSpPr txBox="1"/>
          <p:nvPr/>
        </p:nvSpPr>
        <p:spPr>
          <a:xfrm>
            <a:off x="17986248" y="4381805"/>
            <a:ext cx="152705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.</a:t>
            </a:r>
            <a:endParaRPr lang="en-US" sz="900" dirty="0"/>
          </a:p>
        </p:txBody>
      </p:sp>
      <p:sp>
        <p:nvSpPr>
          <p:cNvPr id="78" name="Text 68"/>
          <p:cNvSpPr txBox="1"/>
          <p:nvPr/>
        </p:nvSpPr>
        <p:spPr>
          <a:xfrm>
            <a:off x="18054828" y="4381805"/>
            <a:ext cx="905256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findMonsters</a:t>
            </a:r>
            <a:endParaRPr lang="en-US" sz="900" dirty="0"/>
          </a:p>
        </p:txBody>
      </p:sp>
      <p:sp>
        <p:nvSpPr>
          <p:cNvPr id="79" name="Text 69"/>
          <p:cNvSpPr txBox="1"/>
          <p:nvPr/>
        </p:nvSpPr>
        <p:spPr>
          <a:xfrm>
            <a:off x="18877788" y="4381805"/>
            <a:ext cx="286207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()</a:t>
            </a:r>
            <a:endParaRPr lang="en-US" sz="900" dirty="0"/>
          </a:p>
        </p:txBody>
      </p:sp>
      <p:sp>
        <p:nvSpPr>
          <p:cNvPr id="80" name="Text 70"/>
          <p:cNvSpPr txBox="1"/>
          <p:nvPr/>
        </p:nvSpPr>
        <p:spPr>
          <a:xfrm>
            <a:off x="19083528" y="4381805"/>
            <a:ext cx="1142086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# 场上所有存活怪物</a:t>
            </a:r>
            <a:endParaRPr lang="en-US" sz="900" dirty="0"/>
          </a:p>
        </p:txBody>
      </p:sp>
      <p:sp>
        <p:nvSpPr>
          <p:cNvPr id="100" name="Text 90"/>
          <p:cNvSpPr txBox="1"/>
          <p:nvPr/>
        </p:nvSpPr>
        <p:spPr>
          <a:xfrm>
            <a:off x="13176504" y="4381805"/>
            <a:ext cx="1038758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getCurrentWave</a:t>
            </a:r>
            <a:endParaRPr lang="en-US" sz="900" dirty="0"/>
          </a:p>
        </p:txBody>
      </p:sp>
      <p:sp>
        <p:nvSpPr>
          <p:cNvPr id="101" name="Text 91"/>
          <p:cNvSpPr txBox="1"/>
          <p:nvPr/>
        </p:nvSpPr>
        <p:spPr>
          <a:xfrm>
            <a:off x="14136624" y="4381805"/>
            <a:ext cx="352958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();</a:t>
            </a:r>
            <a:endParaRPr lang="en-US" sz="900" dirty="0"/>
          </a:p>
        </p:txBody>
      </p:sp>
      <p:sp>
        <p:nvSpPr>
          <p:cNvPr id="102" name="Text 92"/>
          <p:cNvSpPr txBox="1"/>
          <p:nvPr/>
        </p:nvSpPr>
        <p:spPr>
          <a:xfrm>
            <a:off x="14410944" y="4381805"/>
            <a:ext cx="972007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// 当前怪物列表</a:t>
            </a:r>
            <a:endParaRPr lang="en-US" sz="900" dirty="0"/>
          </a:p>
        </p:txBody>
      </p:sp>
      <p:sp>
        <p:nvSpPr>
          <p:cNvPr id="103" name="Text 93"/>
          <p:cNvSpPr txBox="1"/>
          <p:nvPr/>
        </p:nvSpPr>
        <p:spPr>
          <a:xfrm>
            <a:off x="15302484" y="4381805"/>
            <a:ext cx="352958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</a:t>
            </a:r>
            <a:endParaRPr lang="en-US" sz="900" dirty="0"/>
          </a:p>
        </p:txBody>
      </p:sp>
      <p:sp>
        <p:nvSpPr>
          <p:cNvPr id="104" name="Text 94"/>
          <p:cNvSpPr txBox="1"/>
          <p:nvPr/>
        </p:nvSpPr>
        <p:spPr>
          <a:xfrm>
            <a:off x="15576804" y="4381805"/>
            <a:ext cx="152705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.</a:t>
            </a:r>
            <a:endParaRPr lang="en-US" sz="900" dirty="0"/>
          </a:p>
        </p:txBody>
      </p:sp>
      <p:sp>
        <p:nvSpPr>
          <p:cNvPr id="105" name="Text 95"/>
          <p:cNvSpPr txBox="1"/>
          <p:nvPr/>
        </p:nvSpPr>
        <p:spPr>
          <a:xfrm>
            <a:off x="15646298" y="4381805"/>
            <a:ext cx="838505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getNextWave</a:t>
            </a:r>
            <a:endParaRPr lang="en-US" sz="900" dirty="0"/>
          </a:p>
        </p:txBody>
      </p:sp>
      <p:sp>
        <p:nvSpPr>
          <p:cNvPr id="106" name="Text 96"/>
          <p:cNvSpPr txBox="1"/>
          <p:nvPr/>
        </p:nvSpPr>
        <p:spPr>
          <a:xfrm>
            <a:off x="16400678" y="4381805"/>
            <a:ext cx="352958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();</a:t>
            </a:r>
            <a:endParaRPr lang="en-US" sz="900" dirty="0"/>
          </a:p>
        </p:txBody>
      </p:sp>
      <p:sp>
        <p:nvSpPr>
          <p:cNvPr id="107" name="Text 97"/>
          <p:cNvSpPr txBox="1"/>
          <p:nvPr/>
        </p:nvSpPr>
        <p:spPr>
          <a:xfrm>
            <a:off x="16674998" y="4381805"/>
            <a:ext cx="629107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// 下一波</a:t>
            </a:r>
            <a:endParaRPr lang="en-US" sz="900" dirty="0"/>
          </a:p>
        </p:txBody>
      </p:sp>
      <p:sp>
        <p:nvSpPr>
          <p:cNvPr id="108" name="Text 98"/>
          <p:cNvSpPr txBox="1"/>
          <p:nvPr/>
        </p:nvSpPr>
        <p:spPr>
          <a:xfrm>
            <a:off x="17223638" y="4381805"/>
            <a:ext cx="352958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</a:t>
            </a:r>
            <a:endParaRPr lang="en-US" sz="900" dirty="0"/>
          </a:p>
        </p:txBody>
      </p:sp>
      <p:sp>
        <p:nvSpPr>
          <p:cNvPr id="109" name="Text 99"/>
          <p:cNvSpPr txBox="1"/>
          <p:nvPr/>
        </p:nvSpPr>
        <p:spPr>
          <a:xfrm>
            <a:off x="17497958" y="4381805"/>
            <a:ext cx="152705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.</a:t>
            </a:r>
            <a:endParaRPr lang="en-US" sz="900" dirty="0"/>
          </a:p>
        </p:txBody>
      </p:sp>
      <p:sp>
        <p:nvSpPr>
          <p:cNvPr id="110" name="Text 100"/>
          <p:cNvSpPr txBox="1"/>
          <p:nvPr/>
        </p:nvSpPr>
        <p:spPr>
          <a:xfrm>
            <a:off x="17566538" y="4381805"/>
            <a:ext cx="695858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getBosses</a:t>
            </a:r>
            <a:endParaRPr lang="en-US" sz="900" dirty="0"/>
          </a:p>
        </p:txBody>
      </p:sp>
      <p:sp>
        <p:nvSpPr>
          <p:cNvPr id="111" name="Text 101"/>
          <p:cNvSpPr txBox="1"/>
          <p:nvPr/>
        </p:nvSpPr>
        <p:spPr>
          <a:xfrm>
            <a:off x="18183758" y="4381805"/>
            <a:ext cx="352958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();</a:t>
            </a:r>
            <a:endParaRPr lang="en-US" sz="900" dirty="0"/>
          </a:p>
        </p:txBody>
      </p:sp>
      <p:sp>
        <p:nvSpPr>
          <p:cNvPr id="112" name="Text 102"/>
          <p:cNvSpPr txBox="1"/>
          <p:nvPr/>
        </p:nvSpPr>
        <p:spPr>
          <a:xfrm>
            <a:off x="18458078" y="4381805"/>
            <a:ext cx="905256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// Boss出场表</a:t>
            </a:r>
            <a:endParaRPr lang="en-US" sz="900" dirty="0"/>
          </a:p>
        </p:txBody>
      </p:sp>
      <p:sp>
        <p:nvSpPr>
          <p:cNvPr id="113" name="Text 103"/>
          <p:cNvSpPr txBox="1"/>
          <p:nvPr/>
        </p:nvSpPr>
        <p:spPr>
          <a:xfrm>
            <a:off x="19281038" y="4381805"/>
            <a:ext cx="352958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</a:t>
            </a:r>
            <a:endParaRPr lang="en-US" sz="900" dirty="0"/>
          </a:p>
        </p:txBody>
      </p:sp>
      <p:sp>
        <p:nvSpPr>
          <p:cNvPr id="114" name="Text 104"/>
          <p:cNvSpPr txBox="1"/>
          <p:nvPr/>
        </p:nvSpPr>
        <p:spPr>
          <a:xfrm>
            <a:off x="19555358" y="4381805"/>
            <a:ext cx="152705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.</a:t>
            </a:r>
            <a:endParaRPr lang="en-US" sz="900" dirty="0"/>
          </a:p>
        </p:txBody>
      </p:sp>
      <p:sp>
        <p:nvSpPr>
          <p:cNvPr id="115" name="Text 105"/>
          <p:cNvSpPr txBox="1"/>
          <p:nvPr/>
        </p:nvSpPr>
        <p:spPr>
          <a:xfrm>
            <a:off x="19623938" y="4381805"/>
            <a:ext cx="905256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DCFE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monsterTypes</a:t>
            </a:r>
            <a:endParaRPr lang="en-US" sz="900" dirty="0"/>
          </a:p>
        </p:txBody>
      </p:sp>
      <p:sp>
        <p:nvSpPr>
          <p:cNvPr id="116" name="Text 106"/>
          <p:cNvSpPr txBox="1"/>
          <p:nvPr/>
        </p:nvSpPr>
        <p:spPr>
          <a:xfrm>
            <a:off x="20446898" y="4381805"/>
            <a:ext cx="219456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;</a:t>
            </a:r>
            <a:endParaRPr lang="en-US" sz="900" dirty="0"/>
          </a:p>
        </p:txBody>
      </p:sp>
      <p:sp>
        <p:nvSpPr>
          <p:cNvPr id="117" name="Text 107"/>
          <p:cNvSpPr txBox="1"/>
          <p:nvPr/>
        </p:nvSpPr>
        <p:spPr>
          <a:xfrm>
            <a:off x="20584973" y="4381805"/>
            <a:ext cx="972007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// 所有怪物类型</a:t>
            </a:r>
            <a:endParaRPr lang="en-US" sz="900" dirty="0"/>
          </a:p>
        </p:txBody>
      </p:sp>
      <p:sp>
        <p:nvSpPr>
          <p:cNvPr id="118" name="Text 108"/>
          <p:cNvSpPr txBox="1"/>
          <p:nvPr/>
        </p:nvSpPr>
        <p:spPr>
          <a:xfrm>
            <a:off x="21476513" y="4381805"/>
            <a:ext cx="352958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</a:t>
            </a:r>
            <a:endParaRPr lang="en-US" sz="900" dirty="0"/>
          </a:p>
        </p:txBody>
      </p:sp>
      <p:sp>
        <p:nvSpPr>
          <p:cNvPr id="119" name="Text 109"/>
          <p:cNvSpPr txBox="1"/>
          <p:nvPr/>
        </p:nvSpPr>
        <p:spPr>
          <a:xfrm>
            <a:off x="21750833" y="4381805"/>
            <a:ext cx="152705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.</a:t>
            </a:r>
            <a:endParaRPr lang="en-US" sz="900" dirty="0"/>
          </a:p>
        </p:txBody>
      </p:sp>
      <p:sp>
        <p:nvSpPr>
          <p:cNvPr id="120" name="Text 110"/>
          <p:cNvSpPr txBox="1"/>
          <p:nvPr/>
        </p:nvSpPr>
        <p:spPr>
          <a:xfrm>
            <a:off x="21819413" y="4381805"/>
            <a:ext cx="1457554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getMonsterParameters</a:t>
            </a:r>
            <a:endParaRPr lang="en-US" sz="900" dirty="0"/>
          </a:p>
        </p:txBody>
      </p:sp>
      <p:sp>
        <p:nvSpPr>
          <p:cNvPr id="121" name="Text 111"/>
          <p:cNvSpPr txBox="1"/>
          <p:nvPr/>
        </p:nvSpPr>
        <p:spPr>
          <a:xfrm>
            <a:off x="23191013" y="4381805"/>
            <a:ext cx="152705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(</a:t>
            </a:r>
            <a:endParaRPr lang="en-US" sz="900" dirty="0"/>
          </a:p>
        </p:txBody>
      </p:sp>
      <p:sp>
        <p:nvSpPr>
          <p:cNvPr id="122" name="Text 112"/>
          <p:cNvSpPr txBox="1"/>
          <p:nvPr/>
        </p:nvSpPr>
        <p:spPr>
          <a:xfrm>
            <a:off x="23259593" y="4381805"/>
            <a:ext cx="352958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DCFE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type</a:t>
            </a:r>
            <a:endParaRPr lang="en-US" sz="900" dirty="0"/>
          </a:p>
        </p:txBody>
      </p:sp>
      <p:sp>
        <p:nvSpPr>
          <p:cNvPr id="123" name="Text 113"/>
          <p:cNvSpPr txBox="1"/>
          <p:nvPr/>
        </p:nvSpPr>
        <p:spPr>
          <a:xfrm>
            <a:off x="23533913" y="4381805"/>
            <a:ext cx="286207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);</a:t>
            </a:r>
            <a:endParaRPr lang="en-US" sz="900" dirty="0"/>
          </a:p>
        </p:txBody>
      </p:sp>
      <p:sp>
        <p:nvSpPr>
          <p:cNvPr id="124" name="Text 114"/>
          <p:cNvSpPr txBox="1"/>
          <p:nvPr/>
        </p:nvSpPr>
        <p:spPr>
          <a:xfrm>
            <a:off x="23739653" y="4381805"/>
            <a:ext cx="743407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// 怪物属性</a:t>
            </a:r>
            <a:endParaRPr lang="en-US" sz="900" dirty="0"/>
          </a:p>
        </p:txBody>
      </p:sp>
      <p:sp>
        <p:nvSpPr>
          <p:cNvPr id="125" name="Text 115"/>
          <p:cNvSpPr txBox="1"/>
          <p:nvPr/>
        </p:nvSpPr>
        <p:spPr>
          <a:xfrm>
            <a:off x="24402593" y="4381805"/>
            <a:ext cx="352958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</a:t>
            </a:r>
            <a:endParaRPr lang="en-US" sz="900" dirty="0"/>
          </a:p>
        </p:txBody>
      </p:sp>
      <p:sp>
        <p:nvSpPr>
          <p:cNvPr id="126" name="Text 116"/>
          <p:cNvSpPr txBox="1"/>
          <p:nvPr/>
        </p:nvSpPr>
        <p:spPr>
          <a:xfrm>
            <a:off x="24676913" y="4381805"/>
            <a:ext cx="152705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.</a:t>
            </a:r>
            <a:endParaRPr lang="en-US" sz="900" dirty="0"/>
          </a:p>
        </p:txBody>
      </p:sp>
      <p:sp>
        <p:nvSpPr>
          <p:cNvPr id="127" name="Text 117"/>
          <p:cNvSpPr txBox="1"/>
          <p:nvPr/>
        </p:nvSpPr>
        <p:spPr>
          <a:xfrm>
            <a:off x="24746407" y="4381805"/>
            <a:ext cx="905256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findMonsters</a:t>
            </a:r>
            <a:endParaRPr lang="en-US" sz="900" dirty="0"/>
          </a:p>
        </p:txBody>
      </p:sp>
      <p:sp>
        <p:nvSpPr>
          <p:cNvPr id="128" name="Text 118"/>
          <p:cNvSpPr txBox="1"/>
          <p:nvPr/>
        </p:nvSpPr>
        <p:spPr>
          <a:xfrm>
            <a:off x="25569367" y="4381805"/>
            <a:ext cx="352958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();</a:t>
            </a:r>
            <a:endParaRPr lang="en-US" sz="900" dirty="0"/>
          </a:p>
        </p:txBody>
      </p:sp>
      <p:sp>
        <p:nvSpPr>
          <p:cNvPr id="129" name="Text 119"/>
          <p:cNvSpPr txBox="1"/>
          <p:nvPr/>
        </p:nvSpPr>
        <p:spPr>
          <a:xfrm>
            <a:off x="25843687" y="4381805"/>
            <a:ext cx="1214323" cy="143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// 场上所有存活怪物</a:t>
            </a:r>
            <a:endParaRPr lang="en-US" sz="900" dirty="0"/>
          </a:p>
        </p:txBody>
      </p:sp>
      <p:sp>
        <p:nvSpPr>
          <p:cNvPr id="131" name="Text 23"/>
          <p:cNvSpPr txBox="1"/>
          <p:nvPr/>
        </p:nvSpPr>
        <p:spPr>
          <a:xfrm>
            <a:off x="6513830" y="4382135"/>
            <a:ext cx="3300095" cy="175831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altLang="zh-CN" sz="10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hero.getWave(n);</a:t>
            </a:r>
            <a:endParaRPr lang="en-US" altLang="zh-CN" sz="1000" dirty="0">
              <a:solidFill>
                <a:srgbClr val="DCDCAA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marL="0" indent="0" algn="l">
              <a:buNone/>
            </a:pPr>
            <a:r>
              <a:rPr lang="en-US" altLang="zh-CN" sz="10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hero.getWaves();</a:t>
            </a:r>
            <a:endParaRPr lang="en-US" altLang="zh-CN" sz="1000" dirty="0">
              <a:solidFill>
                <a:srgbClr val="DCDCAA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marL="0" indent="0" algn="l">
              <a:buNone/>
            </a:pPr>
            <a:r>
              <a:rPr lang="en-US" altLang="zh-CN" sz="10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hero.getWaveNumber();</a:t>
            </a:r>
            <a:endParaRPr lang="en-US" altLang="zh-CN" sz="1000" dirty="0">
              <a:solidFill>
                <a:srgbClr val="DCDCAA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marL="0" indent="0" algn="l">
              <a:buNone/>
            </a:pPr>
            <a:r>
              <a:rPr lang="en-US" altLang="zh-CN" sz="10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hero.getCurrentWave();</a:t>
            </a:r>
            <a:endParaRPr lang="en-US" altLang="zh-CN" sz="1000" dirty="0">
              <a:solidFill>
                <a:srgbClr val="DCDCAA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marL="0" indent="0" algn="l">
              <a:buNone/>
            </a:pPr>
            <a:r>
              <a:rPr lang="en-US" altLang="zh-CN" sz="10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hero.getNextWave();</a:t>
            </a:r>
            <a:endParaRPr lang="en-US" altLang="zh-CN" sz="1000" dirty="0">
              <a:solidFill>
                <a:srgbClr val="DCDCAA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marL="0" indent="0" algn="l">
              <a:buNone/>
            </a:pPr>
            <a:r>
              <a:rPr lang="en-US" altLang="zh-CN" sz="10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hero.getBosses();</a:t>
            </a:r>
            <a:endParaRPr lang="en-US" altLang="zh-CN" sz="1000" dirty="0">
              <a:solidFill>
                <a:srgbClr val="DCDCAA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marL="0" indent="0" algn="l">
              <a:buNone/>
            </a:pPr>
            <a:r>
              <a:rPr lang="en-US" altLang="zh-CN" sz="10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hero.monsterTypes;</a:t>
            </a:r>
            <a:endParaRPr lang="en-US" altLang="zh-CN" sz="1000" dirty="0">
              <a:solidFill>
                <a:srgbClr val="DCDCAA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marL="0" indent="0" algn="l">
              <a:buNone/>
            </a:pPr>
            <a:r>
              <a:rPr lang="en-US" altLang="zh-CN" sz="10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hero.getMonsterParameters(type);</a:t>
            </a:r>
            <a:endParaRPr lang="en-US" altLang="zh-CN" sz="1000" dirty="0">
              <a:solidFill>
                <a:srgbClr val="DCDCAA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marL="0" indent="0" algn="l">
              <a:buNone/>
            </a:pPr>
            <a:r>
              <a:rPr lang="en-US" altLang="zh-CN" sz="10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hero.findMonsters();</a:t>
            </a:r>
            <a:endParaRPr lang="en-US" altLang="zh-CN" sz="1000" dirty="0">
              <a:solidFill>
                <a:srgbClr val="DCDCAA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</p:txBody>
      </p:sp>
      <p:sp>
        <p:nvSpPr>
          <p:cNvPr id="132" name="Text 29"/>
          <p:cNvSpPr txBox="1"/>
          <p:nvPr/>
        </p:nvSpPr>
        <p:spPr>
          <a:xfrm>
            <a:off x="8722995" y="4426585"/>
            <a:ext cx="1701800" cy="16687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altLang="zh-CN" sz="10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// </a:t>
            </a:r>
            <a:r>
              <a:rPr lang="zh-CN" altLang="en-US" sz="10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查看第</a:t>
            </a:r>
            <a:r>
              <a:rPr lang="en-US" altLang="zh-CN" sz="10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n</a:t>
            </a:r>
            <a:r>
              <a:rPr lang="zh-CN" altLang="en-US" sz="10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波详情</a:t>
            </a:r>
            <a:endParaRPr lang="zh-CN" altLang="en-US" sz="1000" dirty="0">
              <a:solidFill>
                <a:srgbClr val="6A9955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marL="0" indent="0" algn="l">
              <a:buNone/>
            </a:pPr>
            <a:r>
              <a:rPr lang="en-US" altLang="zh-CN" sz="10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// </a:t>
            </a:r>
            <a:r>
              <a:rPr lang="zh-CN" altLang="en-US" sz="10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所有波次</a:t>
            </a:r>
            <a:endParaRPr lang="zh-CN" altLang="en-US" sz="1000" dirty="0">
              <a:solidFill>
                <a:srgbClr val="6A9955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marL="0" indent="0" algn="l">
              <a:buNone/>
            </a:pPr>
            <a:r>
              <a:rPr lang="en-US" altLang="zh-CN" sz="10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// </a:t>
            </a:r>
            <a:r>
              <a:rPr lang="zh-CN" altLang="en-US" sz="10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当前波次</a:t>
            </a:r>
            <a:endParaRPr lang="zh-CN" altLang="en-US" sz="1000" dirty="0">
              <a:solidFill>
                <a:srgbClr val="6A9955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marL="0" indent="0" algn="l">
              <a:buNone/>
            </a:pPr>
            <a:r>
              <a:rPr lang="en-US" altLang="zh-CN" sz="10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// </a:t>
            </a:r>
            <a:r>
              <a:rPr lang="zh-CN" altLang="en-US" sz="10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当前怪物列表</a:t>
            </a:r>
            <a:endParaRPr lang="zh-CN" altLang="en-US" sz="1000" dirty="0">
              <a:solidFill>
                <a:srgbClr val="6A9955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marL="0" indent="0" algn="l">
              <a:buNone/>
            </a:pPr>
            <a:r>
              <a:rPr lang="en-US" altLang="zh-CN" sz="10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// </a:t>
            </a:r>
            <a:r>
              <a:rPr lang="zh-CN" altLang="en-US" sz="10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下一波</a:t>
            </a:r>
            <a:endParaRPr lang="zh-CN" altLang="en-US" sz="1000" dirty="0">
              <a:solidFill>
                <a:srgbClr val="6A9955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marL="0" indent="0" algn="l">
              <a:buNone/>
            </a:pPr>
            <a:r>
              <a:rPr lang="en-US" altLang="zh-CN" sz="10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// Boss</a:t>
            </a:r>
            <a:r>
              <a:rPr lang="zh-CN" altLang="en-US" sz="10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出场表</a:t>
            </a:r>
            <a:endParaRPr lang="zh-CN" altLang="en-US" sz="1000" dirty="0">
              <a:solidFill>
                <a:srgbClr val="6A9955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marL="0" indent="0" algn="l">
              <a:buNone/>
            </a:pPr>
            <a:r>
              <a:rPr lang="en-US" altLang="zh-CN" sz="10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// </a:t>
            </a:r>
            <a:r>
              <a:rPr lang="zh-CN" altLang="en-US" sz="10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所有怪物类型</a:t>
            </a:r>
            <a:endParaRPr lang="zh-CN" altLang="en-US" sz="1000" dirty="0">
              <a:solidFill>
                <a:srgbClr val="6A9955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marL="0" indent="0" algn="l">
              <a:buNone/>
            </a:pPr>
            <a:r>
              <a:rPr lang="en-US" altLang="zh-CN" sz="10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// </a:t>
            </a:r>
            <a:r>
              <a:rPr lang="zh-CN" altLang="en-US" sz="10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怪物详细属性</a:t>
            </a:r>
            <a:endParaRPr lang="zh-CN" altLang="en-US" sz="1000" dirty="0">
              <a:solidFill>
                <a:srgbClr val="6A9955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marL="0" indent="0" algn="l">
              <a:buNone/>
            </a:pPr>
            <a:r>
              <a:rPr lang="en-US" altLang="zh-CN" sz="10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// </a:t>
            </a:r>
            <a:r>
              <a:rPr lang="zh-CN" altLang="en-US" sz="10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场上所有存活怪物</a:t>
            </a:r>
            <a:endParaRPr lang="zh-CN" altLang="en-US" sz="1000" dirty="0">
              <a:solidFill>
                <a:srgbClr val="6A9955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 l="-9" r="-9"/>
          <a:stretch>
            <a:fillRect/>
          </a:stretch>
        </p:blipFill>
        <p:spPr>
          <a:xfrm>
            <a:off x="761695" y="1714500"/>
            <a:ext cx="10668305" cy="1904695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761695" y="4286707"/>
            <a:ext cx="5143500" cy="1904695"/>
          </a:xfrm>
          <a:prstGeom prst="roundRect">
            <a:avLst>
              <a:gd name="adj" fmla="val 3841"/>
            </a:avLst>
          </a:prstGeom>
          <a:solidFill>
            <a:srgbClr val="1E1E1E"/>
          </a:solidFill>
          <a:effectLst>
            <a:outerShdw blurRad="139700" dist="50800" dir="16200000" algn="bl" rotWithShape="0">
              <a:srgbClr val="000000">
                <a:alpha val="50000"/>
              </a:srgbClr>
            </a:outerShdw>
          </a:effectLst>
        </p:spPr>
      </p:sp>
      <p:sp>
        <p:nvSpPr>
          <p:cNvPr id="8" name="Shape 3"/>
          <p:cNvSpPr/>
          <p:nvPr/>
        </p:nvSpPr>
        <p:spPr>
          <a:xfrm>
            <a:off x="761695" y="4286707"/>
            <a:ext cx="5143500" cy="286207"/>
          </a:xfrm>
          <a:prstGeom prst="roundRect">
            <a:avLst>
              <a:gd name="adj" fmla="val 25559"/>
            </a:avLst>
          </a:prstGeom>
          <a:solidFill>
            <a:srgbClr val="3333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Shape 4"/>
          <p:cNvSpPr/>
          <p:nvPr/>
        </p:nvSpPr>
        <p:spPr>
          <a:xfrm>
            <a:off x="905256" y="4362602"/>
            <a:ext cx="114300" cy="114300"/>
          </a:xfrm>
          <a:prstGeom prst="ellipse">
            <a:avLst/>
          </a:prstGeom>
          <a:solidFill>
            <a:srgbClr val="FF5F5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Shape 5"/>
          <p:cNvSpPr/>
          <p:nvPr/>
        </p:nvSpPr>
        <p:spPr>
          <a:xfrm>
            <a:off x="1095451" y="4362602"/>
            <a:ext cx="114300" cy="114300"/>
          </a:xfrm>
          <a:prstGeom prst="ellipse">
            <a:avLst/>
          </a:prstGeom>
          <a:solidFill>
            <a:srgbClr val="FFBD2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Shape 6"/>
          <p:cNvSpPr/>
          <p:nvPr/>
        </p:nvSpPr>
        <p:spPr>
          <a:xfrm>
            <a:off x="1285646" y="4362602"/>
            <a:ext cx="114300" cy="114300"/>
          </a:xfrm>
          <a:prstGeom prst="ellipse">
            <a:avLst/>
          </a:prstGeom>
          <a:solidFill>
            <a:srgbClr val="27C9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7"/>
          <p:cNvSpPr txBox="1"/>
          <p:nvPr/>
        </p:nvSpPr>
        <p:spPr>
          <a:xfrm>
            <a:off x="705002" y="4343400"/>
            <a:ext cx="5257800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AAAA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Python</a:t>
            </a:r>
            <a:endParaRPr lang="en-US" sz="1000" dirty="0"/>
          </a:p>
        </p:txBody>
      </p:sp>
      <p:sp>
        <p:nvSpPr>
          <p:cNvPr id="13" name="Shape 8"/>
          <p:cNvSpPr/>
          <p:nvPr/>
        </p:nvSpPr>
        <p:spPr>
          <a:xfrm>
            <a:off x="6286500" y="4286707"/>
            <a:ext cx="5143500" cy="1904695"/>
          </a:xfrm>
          <a:prstGeom prst="roundRect">
            <a:avLst>
              <a:gd name="adj" fmla="val 3841"/>
            </a:avLst>
          </a:prstGeom>
          <a:solidFill>
            <a:srgbClr val="1E1E1E"/>
          </a:solidFill>
          <a:effectLst>
            <a:outerShdw blurRad="139700" dist="50800" dir="16200000" algn="bl" rotWithShape="0">
              <a:srgbClr val="000000">
                <a:alpha val="50000"/>
              </a:srgbClr>
            </a:outerShdw>
          </a:effectLst>
        </p:spPr>
      </p:sp>
      <p:sp>
        <p:nvSpPr>
          <p:cNvPr id="14" name="Shape 9"/>
          <p:cNvSpPr/>
          <p:nvPr/>
        </p:nvSpPr>
        <p:spPr>
          <a:xfrm>
            <a:off x="6286500" y="4286707"/>
            <a:ext cx="5143500" cy="286207"/>
          </a:xfrm>
          <a:prstGeom prst="roundRect">
            <a:avLst>
              <a:gd name="adj" fmla="val 25559"/>
            </a:avLst>
          </a:prstGeom>
          <a:solidFill>
            <a:srgbClr val="3333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6429146" y="4362602"/>
            <a:ext cx="114300" cy="114300"/>
          </a:xfrm>
          <a:prstGeom prst="ellipse">
            <a:avLst/>
          </a:prstGeom>
          <a:solidFill>
            <a:srgbClr val="FF5F5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Shape 11"/>
          <p:cNvSpPr/>
          <p:nvPr/>
        </p:nvSpPr>
        <p:spPr>
          <a:xfrm>
            <a:off x="6620256" y="4362602"/>
            <a:ext cx="114300" cy="114300"/>
          </a:xfrm>
          <a:prstGeom prst="ellipse">
            <a:avLst/>
          </a:prstGeom>
          <a:solidFill>
            <a:srgbClr val="FFBD2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6810451" y="4362602"/>
            <a:ext cx="114300" cy="114300"/>
          </a:xfrm>
          <a:prstGeom prst="ellipse">
            <a:avLst/>
          </a:prstGeom>
          <a:solidFill>
            <a:srgbClr val="27C9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Text 13"/>
          <p:cNvSpPr txBox="1"/>
          <p:nvPr/>
        </p:nvSpPr>
        <p:spPr>
          <a:xfrm>
            <a:off x="6229807" y="4343400"/>
            <a:ext cx="5257800" cy="1627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AAAA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C++</a:t>
            </a:r>
            <a:endParaRPr lang="en-US" sz="1000" dirty="0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>
            <a:alphaModFix amt="60000"/>
          </a:blip>
          <a:srcRect t="-399" b="-399"/>
          <a:stretch>
            <a:fillRect/>
          </a:stretch>
        </p:blipFill>
        <p:spPr>
          <a:xfrm>
            <a:off x="761695" y="1476756"/>
            <a:ext cx="10668305" cy="19202"/>
          </a:xfrm>
          <a:prstGeom prst="rect">
            <a:avLst/>
          </a:prstGeom>
        </p:spPr>
      </p:pic>
      <p:sp>
        <p:nvSpPr>
          <p:cNvPr id="20" name="Text 14"/>
          <p:cNvSpPr txBox="1"/>
          <p:nvPr/>
        </p:nvSpPr>
        <p:spPr>
          <a:xfrm>
            <a:off x="1285646" y="381305"/>
            <a:ext cx="10448849" cy="5239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kern="0" spc="150" dirty="0">
                <a:solidFill>
                  <a:srgbClr val="E3F2F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水晶状态与对手信息 </a:t>
            </a:r>
            <a:endParaRPr lang="en-US" sz="2800" dirty="0"/>
          </a:p>
        </p:txBody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5"/>
          <a:srcRect l="-2652" r="-2652"/>
          <a:stretch>
            <a:fillRect/>
          </a:stretch>
        </p:blipFill>
        <p:spPr>
          <a:xfrm>
            <a:off x="761695" y="483718"/>
            <a:ext cx="381305" cy="362102"/>
          </a:xfrm>
          <a:prstGeom prst="rect">
            <a:avLst/>
          </a:prstGeom>
        </p:spPr>
      </p:pic>
      <p:sp>
        <p:nvSpPr>
          <p:cNvPr id="22" name="Text 15"/>
          <p:cNvSpPr txBox="1"/>
          <p:nvPr/>
        </p:nvSpPr>
        <p:spPr>
          <a:xfrm>
            <a:off x="1333195" y="1000354"/>
            <a:ext cx="10287000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75" dirty="0">
                <a:solidFill>
                  <a:srgbClr val="BBDEFB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💎 你的水晶 = 你的生命</a:t>
            </a:r>
            <a:endParaRPr lang="en-US" sz="1800" dirty="0"/>
          </a:p>
        </p:txBody>
      </p:sp>
      <p:sp>
        <p:nvSpPr>
          <p:cNvPr id="23" name="Text 16"/>
          <p:cNvSpPr txBox="1"/>
          <p:nvPr/>
        </p:nvSpPr>
        <p:spPr>
          <a:xfrm>
            <a:off x="1281989" y="1857146"/>
            <a:ext cx="10052914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3F2F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字段与方法</a:t>
            </a:r>
            <a:endParaRPr lang="en-US" sz="1500" dirty="0"/>
          </a:p>
        </p:txBody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047902" y="1910182"/>
            <a:ext cx="190195" cy="190195"/>
          </a:xfrm>
          <a:prstGeom prst="rect">
            <a:avLst/>
          </a:prstGeom>
        </p:spPr>
      </p:pic>
      <p:sp>
        <p:nvSpPr>
          <p:cNvPr id="25" name="Text 17"/>
          <p:cNvSpPr txBox="1"/>
          <p:nvPr/>
        </p:nvSpPr>
        <p:spPr>
          <a:xfrm>
            <a:off x="1238098" y="2238451"/>
            <a:ext cx="4686300" cy="352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90CAF9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hero.health</a:t>
            </a:r>
            <a:r>
              <a:rPr lang="en-US" sz="1300" dirty="0">
                <a:solidFill>
                  <a:srgbClr val="BBDEFB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：当前生命值</a:t>
            </a:r>
            <a:endParaRPr lang="en-US" sz="1300" dirty="0"/>
          </a:p>
        </p:txBody>
      </p:sp>
      <p:sp>
        <p:nvSpPr>
          <p:cNvPr id="26" name="Text 18"/>
          <p:cNvSpPr txBox="1"/>
          <p:nvPr/>
        </p:nvSpPr>
        <p:spPr>
          <a:xfrm>
            <a:off x="1238098" y="2585009"/>
            <a:ext cx="4686300" cy="352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90CAF9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hero.maxHealth</a:t>
            </a:r>
            <a:r>
              <a:rPr lang="en-US" sz="1300" dirty="0">
                <a:solidFill>
                  <a:srgbClr val="BBDEFB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：最大生命值</a:t>
            </a:r>
            <a:endParaRPr lang="en-US" sz="1300" dirty="0"/>
          </a:p>
        </p:txBody>
      </p:sp>
      <p:sp>
        <p:nvSpPr>
          <p:cNvPr id="27" name="Text 19"/>
          <p:cNvSpPr txBox="1"/>
          <p:nvPr/>
        </p:nvSpPr>
        <p:spPr>
          <a:xfrm>
            <a:off x="1238098" y="2931566"/>
            <a:ext cx="4686300" cy="352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90CAF9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hero.x, hero.y</a:t>
            </a:r>
            <a:r>
              <a:rPr lang="en-US" sz="1300" dirty="0">
                <a:solidFill>
                  <a:srgbClr val="BBDEFB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：水晶坐标</a:t>
            </a:r>
            <a:endParaRPr lang="en-US" sz="1300" dirty="0"/>
          </a:p>
        </p:txBody>
      </p:sp>
      <p:sp>
        <p:nvSpPr>
          <p:cNvPr id="28" name="Text 20"/>
          <p:cNvSpPr txBox="1"/>
          <p:nvPr/>
        </p:nvSpPr>
        <p:spPr>
          <a:xfrm>
            <a:off x="6476695" y="2238451"/>
            <a:ext cx="4686300" cy="352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64B5F6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hero.getEnemyHero()</a:t>
            </a:r>
            <a:r>
              <a:rPr lang="en-US" sz="1300" dirty="0">
                <a:solidFill>
                  <a:srgbClr val="BBDEFB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：获取对手水晶对象</a:t>
            </a:r>
            <a:endParaRPr lang="en-US" sz="1300" dirty="0"/>
          </a:p>
        </p:txBody>
      </p:sp>
      <p:sp>
        <p:nvSpPr>
          <p:cNvPr id="29" name="Text 21"/>
          <p:cNvSpPr txBox="1"/>
          <p:nvPr/>
        </p:nvSpPr>
        <p:spPr>
          <a:xfrm>
            <a:off x="6476695" y="2585009"/>
            <a:ext cx="4686300" cy="352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64B5F6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hero.distanceTo(target)</a:t>
            </a:r>
            <a:r>
              <a:rPr lang="en-US" sz="1300" dirty="0">
                <a:solidFill>
                  <a:srgbClr val="BBDEFB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：与目标距离</a:t>
            </a:r>
            <a:endParaRPr lang="en-US" sz="1300" dirty="0"/>
          </a:p>
        </p:txBody>
      </p:sp>
      <p:sp>
        <p:nvSpPr>
          <p:cNvPr id="30" name="Text 22"/>
          <p:cNvSpPr txBox="1"/>
          <p:nvPr/>
        </p:nvSpPr>
        <p:spPr>
          <a:xfrm>
            <a:off x="6476695" y="2931566"/>
            <a:ext cx="4686300" cy="352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64B5F6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hero.findNearest(targets)</a:t>
            </a:r>
            <a:r>
              <a:rPr lang="en-US" sz="1300" dirty="0">
                <a:solidFill>
                  <a:srgbClr val="BBDEFB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：定位最近威胁</a:t>
            </a:r>
            <a:endParaRPr lang="en-US" sz="1300" dirty="0"/>
          </a:p>
        </p:txBody>
      </p:sp>
      <p:sp>
        <p:nvSpPr>
          <p:cNvPr id="31" name="Text 23"/>
          <p:cNvSpPr txBox="1"/>
          <p:nvPr/>
        </p:nvSpPr>
        <p:spPr>
          <a:xfrm>
            <a:off x="1046988" y="3810305"/>
            <a:ext cx="10573207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E3F2F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示例：查看对手生命值</a:t>
            </a:r>
            <a:endParaRPr lang="en-US" sz="1600" dirty="0"/>
          </a:p>
        </p:txBody>
      </p:sp>
      <p:pic>
        <p:nvPicPr>
          <p:cNvPr id="32" name="Image 6" descr="preencoded.png"/>
          <p:cNvPicPr>
            <a:picLocks noChangeAspect="1"/>
          </p:cNvPicPr>
          <p:nvPr/>
        </p:nvPicPr>
        <p:blipFill>
          <a:blip r:embed="rId7"/>
          <a:srcRect l="-461" r="-461"/>
          <a:stretch>
            <a:fillRect/>
          </a:stretch>
        </p:blipFill>
        <p:spPr>
          <a:xfrm>
            <a:off x="761695" y="3874313"/>
            <a:ext cx="237744" cy="209398"/>
          </a:xfrm>
          <a:prstGeom prst="rect">
            <a:avLst/>
          </a:prstGeom>
        </p:spPr>
      </p:pic>
      <p:sp>
        <p:nvSpPr>
          <p:cNvPr id="33" name="Text 24"/>
          <p:cNvSpPr txBox="1"/>
          <p:nvPr/>
        </p:nvSpPr>
        <p:spPr>
          <a:xfrm>
            <a:off x="1047902" y="4781398"/>
            <a:ext cx="590702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9CDCFE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enemy</a:t>
            </a:r>
            <a:endParaRPr lang="en-US" sz="1300" dirty="0"/>
          </a:p>
        </p:txBody>
      </p:sp>
      <p:sp>
        <p:nvSpPr>
          <p:cNvPr id="34" name="Text 25"/>
          <p:cNvSpPr txBox="1"/>
          <p:nvPr/>
        </p:nvSpPr>
        <p:spPr>
          <a:xfrm>
            <a:off x="1561795" y="4781398"/>
            <a:ext cx="391363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=</a:t>
            </a:r>
            <a:endParaRPr lang="en-US" sz="1300" dirty="0"/>
          </a:p>
        </p:txBody>
      </p:sp>
      <p:sp>
        <p:nvSpPr>
          <p:cNvPr id="35" name="Text 26"/>
          <p:cNvSpPr txBox="1"/>
          <p:nvPr/>
        </p:nvSpPr>
        <p:spPr>
          <a:xfrm>
            <a:off x="1870862" y="4781398"/>
            <a:ext cx="495605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</a:t>
            </a:r>
            <a:endParaRPr lang="en-US" sz="1300" dirty="0"/>
          </a:p>
        </p:txBody>
      </p:sp>
      <p:sp>
        <p:nvSpPr>
          <p:cNvPr id="36" name="Text 27"/>
          <p:cNvSpPr txBox="1"/>
          <p:nvPr/>
        </p:nvSpPr>
        <p:spPr>
          <a:xfrm>
            <a:off x="2282342" y="4781398"/>
            <a:ext cx="181051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.</a:t>
            </a:r>
            <a:endParaRPr lang="en-US" sz="1300" dirty="0"/>
          </a:p>
        </p:txBody>
      </p:sp>
      <p:sp>
        <p:nvSpPr>
          <p:cNvPr id="37" name="Text 28"/>
          <p:cNvSpPr txBox="1"/>
          <p:nvPr/>
        </p:nvSpPr>
        <p:spPr>
          <a:xfrm>
            <a:off x="2385670" y="4781398"/>
            <a:ext cx="1314907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getEnemyHero</a:t>
            </a:r>
            <a:endParaRPr lang="en-US" sz="1300" dirty="0"/>
          </a:p>
        </p:txBody>
      </p:sp>
      <p:sp>
        <p:nvSpPr>
          <p:cNvPr id="38" name="Text 29"/>
          <p:cNvSpPr txBox="1"/>
          <p:nvPr/>
        </p:nvSpPr>
        <p:spPr>
          <a:xfrm>
            <a:off x="3620110" y="4781398"/>
            <a:ext cx="391363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()</a:t>
            </a:r>
            <a:endParaRPr lang="en-US" sz="1300" dirty="0"/>
          </a:p>
        </p:txBody>
      </p:sp>
      <p:sp>
        <p:nvSpPr>
          <p:cNvPr id="39" name="Text 30"/>
          <p:cNvSpPr txBox="1"/>
          <p:nvPr/>
        </p:nvSpPr>
        <p:spPr>
          <a:xfrm>
            <a:off x="1051712" y="5128743"/>
            <a:ext cx="590702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569CD6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print</a:t>
            </a:r>
            <a:endParaRPr lang="en-US" sz="1300" dirty="0"/>
          </a:p>
        </p:txBody>
      </p:sp>
      <p:sp>
        <p:nvSpPr>
          <p:cNvPr id="40" name="Text 31"/>
          <p:cNvSpPr txBox="1"/>
          <p:nvPr/>
        </p:nvSpPr>
        <p:spPr>
          <a:xfrm>
            <a:off x="1539850" y="5128743"/>
            <a:ext cx="181051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(</a:t>
            </a:r>
            <a:endParaRPr lang="en-US" sz="1300" dirty="0"/>
          </a:p>
        </p:txBody>
      </p:sp>
      <p:sp>
        <p:nvSpPr>
          <p:cNvPr id="41" name="Text 32"/>
          <p:cNvSpPr txBox="1"/>
          <p:nvPr/>
        </p:nvSpPr>
        <p:spPr>
          <a:xfrm>
            <a:off x="1668932" y="5128743"/>
            <a:ext cx="1451153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CE917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"敌方水晶血量:"</a:t>
            </a:r>
            <a:endParaRPr lang="en-US" sz="1300" dirty="0"/>
          </a:p>
        </p:txBody>
      </p:sp>
      <p:sp>
        <p:nvSpPr>
          <p:cNvPr id="42" name="Text 33"/>
          <p:cNvSpPr txBox="1"/>
          <p:nvPr/>
        </p:nvSpPr>
        <p:spPr>
          <a:xfrm>
            <a:off x="2980030" y="5128743"/>
            <a:ext cx="286207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,</a:t>
            </a:r>
            <a:endParaRPr lang="en-US" sz="1300" dirty="0"/>
          </a:p>
        </p:txBody>
      </p:sp>
      <p:sp>
        <p:nvSpPr>
          <p:cNvPr id="43" name="Text 34"/>
          <p:cNvSpPr txBox="1"/>
          <p:nvPr/>
        </p:nvSpPr>
        <p:spPr>
          <a:xfrm>
            <a:off x="3212440" y="5128743"/>
            <a:ext cx="590702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9CDCFE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enemy</a:t>
            </a:r>
            <a:endParaRPr lang="en-US" sz="1300" dirty="0"/>
          </a:p>
        </p:txBody>
      </p:sp>
      <p:sp>
        <p:nvSpPr>
          <p:cNvPr id="44" name="Text 35"/>
          <p:cNvSpPr txBox="1"/>
          <p:nvPr/>
        </p:nvSpPr>
        <p:spPr>
          <a:xfrm>
            <a:off x="3662477" y="5128743"/>
            <a:ext cx="181051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.</a:t>
            </a:r>
            <a:endParaRPr lang="en-US" sz="1300" dirty="0"/>
          </a:p>
        </p:txBody>
      </p:sp>
      <p:sp>
        <p:nvSpPr>
          <p:cNvPr id="45" name="Text 36"/>
          <p:cNvSpPr txBox="1"/>
          <p:nvPr/>
        </p:nvSpPr>
        <p:spPr>
          <a:xfrm>
            <a:off x="3802990" y="5128743"/>
            <a:ext cx="695858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9CDCFE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health</a:t>
            </a:r>
            <a:endParaRPr lang="en-US" sz="1300" dirty="0"/>
          </a:p>
        </p:txBody>
      </p:sp>
      <p:sp>
        <p:nvSpPr>
          <p:cNvPr id="46" name="Text 37"/>
          <p:cNvSpPr txBox="1"/>
          <p:nvPr/>
        </p:nvSpPr>
        <p:spPr>
          <a:xfrm>
            <a:off x="4364965" y="5128743"/>
            <a:ext cx="181051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)</a:t>
            </a:r>
            <a:endParaRPr lang="en-US" sz="1300" dirty="0"/>
          </a:p>
        </p:txBody>
      </p:sp>
      <p:sp>
        <p:nvSpPr>
          <p:cNvPr id="47" name="Text 38"/>
          <p:cNvSpPr txBox="1"/>
          <p:nvPr/>
        </p:nvSpPr>
        <p:spPr>
          <a:xfrm>
            <a:off x="6478727" y="4852518"/>
            <a:ext cx="495605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4EC9B0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auto</a:t>
            </a:r>
            <a:endParaRPr lang="en-US" sz="1300" dirty="0"/>
          </a:p>
        </p:txBody>
      </p:sp>
      <p:sp>
        <p:nvSpPr>
          <p:cNvPr id="48" name="Text 39"/>
          <p:cNvSpPr txBox="1"/>
          <p:nvPr/>
        </p:nvSpPr>
        <p:spPr>
          <a:xfrm>
            <a:off x="6948627" y="4851248"/>
            <a:ext cx="590702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9CDCFE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enemy</a:t>
            </a:r>
            <a:endParaRPr lang="en-US" sz="1300" dirty="0"/>
          </a:p>
        </p:txBody>
      </p:sp>
      <p:sp>
        <p:nvSpPr>
          <p:cNvPr id="49" name="Text 40"/>
          <p:cNvSpPr txBox="1"/>
          <p:nvPr/>
        </p:nvSpPr>
        <p:spPr>
          <a:xfrm>
            <a:off x="7532370" y="4851883"/>
            <a:ext cx="391363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=</a:t>
            </a:r>
            <a:endParaRPr lang="en-US" sz="1300" dirty="0"/>
          </a:p>
        </p:txBody>
      </p:sp>
      <p:sp>
        <p:nvSpPr>
          <p:cNvPr id="50" name="Text 41"/>
          <p:cNvSpPr txBox="1"/>
          <p:nvPr/>
        </p:nvSpPr>
        <p:spPr>
          <a:xfrm>
            <a:off x="7784287" y="4852518"/>
            <a:ext cx="495605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</a:t>
            </a:r>
            <a:endParaRPr lang="en-US" sz="1300" dirty="0"/>
          </a:p>
        </p:txBody>
      </p:sp>
      <p:sp>
        <p:nvSpPr>
          <p:cNvPr id="51" name="Text 42"/>
          <p:cNvSpPr txBox="1"/>
          <p:nvPr/>
        </p:nvSpPr>
        <p:spPr>
          <a:xfrm>
            <a:off x="8195767" y="4852518"/>
            <a:ext cx="181051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.</a:t>
            </a:r>
            <a:endParaRPr lang="en-US" sz="1300" dirty="0"/>
          </a:p>
        </p:txBody>
      </p:sp>
      <p:sp>
        <p:nvSpPr>
          <p:cNvPr id="52" name="Text 43"/>
          <p:cNvSpPr txBox="1"/>
          <p:nvPr/>
        </p:nvSpPr>
        <p:spPr>
          <a:xfrm>
            <a:off x="8298180" y="4852518"/>
            <a:ext cx="1314907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getEnemyHero</a:t>
            </a:r>
            <a:endParaRPr lang="en-US" sz="1300" dirty="0"/>
          </a:p>
        </p:txBody>
      </p:sp>
      <p:sp>
        <p:nvSpPr>
          <p:cNvPr id="53" name="Text 44"/>
          <p:cNvSpPr txBox="1"/>
          <p:nvPr/>
        </p:nvSpPr>
        <p:spPr>
          <a:xfrm>
            <a:off x="9532620" y="4852518"/>
            <a:ext cx="495605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();</a:t>
            </a:r>
            <a:endParaRPr lang="en-US" sz="1300" dirty="0"/>
          </a:p>
        </p:txBody>
      </p:sp>
      <p:pic>
        <p:nvPicPr>
          <p:cNvPr id="63" name="图片 6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10375" y="-104140"/>
            <a:ext cx="962025" cy="1581150"/>
          </a:xfrm>
          <a:prstGeom prst="rect">
            <a:avLst/>
          </a:prstGeom>
        </p:spPr>
      </p:pic>
      <p:pic>
        <p:nvPicPr>
          <p:cNvPr id="64" name="图片 6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24450" y="48260"/>
            <a:ext cx="1162050" cy="1447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761695" y="1429207"/>
            <a:ext cx="5143500" cy="2381098"/>
          </a:xfrm>
          <a:prstGeom prst="roundRect">
            <a:avLst>
              <a:gd name="adj" fmla="val 2458"/>
            </a:avLst>
          </a:prstGeom>
          <a:solidFill>
            <a:srgbClr val="1E1E1E"/>
          </a:solidFill>
          <a:effectLst>
            <a:outerShdw blurRad="139700" dist="50800" dir="16200000" algn="bl" rotWithShape="0">
              <a:srgbClr val="000000">
                <a:alpha val="50000"/>
              </a:srgbClr>
            </a:outerShdw>
          </a:effectLst>
        </p:spPr>
      </p:sp>
      <p:sp>
        <p:nvSpPr>
          <p:cNvPr id="7" name="Shape 3"/>
          <p:cNvSpPr/>
          <p:nvPr/>
        </p:nvSpPr>
        <p:spPr>
          <a:xfrm>
            <a:off x="761695" y="1429207"/>
            <a:ext cx="5143500" cy="286207"/>
          </a:xfrm>
          <a:prstGeom prst="roundRect">
            <a:avLst>
              <a:gd name="adj" fmla="val 20447"/>
            </a:avLst>
          </a:prstGeom>
          <a:solidFill>
            <a:srgbClr val="33333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Shape 4"/>
          <p:cNvSpPr/>
          <p:nvPr/>
        </p:nvSpPr>
        <p:spPr>
          <a:xfrm>
            <a:off x="905256" y="1505102"/>
            <a:ext cx="114300" cy="114300"/>
          </a:xfrm>
          <a:prstGeom prst="ellipse">
            <a:avLst/>
          </a:prstGeom>
          <a:solidFill>
            <a:srgbClr val="FF5F5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Shape 5"/>
          <p:cNvSpPr/>
          <p:nvPr/>
        </p:nvSpPr>
        <p:spPr>
          <a:xfrm>
            <a:off x="1095451" y="1505102"/>
            <a:ext cx="114300" cy="114300"/>
          </a:xfrm>
          <a:prstGeom prst="ellipse">
            <a:avLst/>
          </a:prstGeom>
          <a:solidFill>
            <a:srgbClr val="FFBD2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Shape 6"/>
          <p:cNvSpPr/>
          <p:nvPr/>
        </p:nvSpPr>
        <p:spPr>
          <a:xfrm>
            <a:off x="1285646" y="1505102"/>
            <a:ext cx="114300" cy="114300"/>
          </a:xfrm>
          <a:prstGeom prst="ellipse">
            <a:avLst/>
          </a:prstGeom>
          <a:solidFill>
            <a:srgbClr val="27C9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Text 7"/>
          <p:cNvSpPr txBox="1"/>
          <p:nvPr/>
        </p:nvSpPr>
        <p:spPr>
          <a:xfrm>
            <a:off x="705002" y="1476756"/>
            <a:ext cx="5257800" cy="1719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AAA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Python 示例</a:t>
            </a:r>
            <a:endParaRPr lang="en-US" sz="900" dirty="0"/>
          </a:p>
        </p:txBody>
      </p:sp>
      <p:sp>
        <p:nvSpPr>
          <p:cNvPr id="18" name="Shape 14"/>
          <p:cNvSpPr/>
          <p:nvPr/>
        </p:nvSpPr>
        <p:spPr>
          <a:xfrm>
            <a:off x="6286500" y="1429207"/>
            <a:ext cx="5143500" cy="5048402"/>
          </a:xfrm>
          <a:prstGeom prst="roundRect">
            <a:avLst>
              <a:gd name="adj" fmla="val 820"/>
            </a:avLst>
          </a:prstGeom>
          <a:solidFill>
            <a:srgbClr val="0D1F33">
              <a:alpha val="70000"/>
            </a:srgbClr>
          </a:solidFill>
          <a:ln w="12700">
            <a:solidFill>
              <a:srgbClr val="64B5F6">
                <a:alpha val="40000"/>
              </a:srgbClr>
            </a:solidFill>
            <a:prstDash val="solid"/>
          </a:ln>
          <a:effectLst>
            <a:outerShdw blurRad="139700" dist="38100" dir="16200000" algn="bl" rotWithShape="0">
              <a:srgbClr val="000000">
                <a:alpha val="30000"/>
              </a:srgbClr>
            </a:outerShdw>
          </a:effectLst>
        </p:spPr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3">
            <a:alphaModFix amt="60000"/>
          </a:blip>
          <a:srcRect t="-399" b="-399"/>
          <a:stretch>
            <a:fillRect/>
          </a:stretch>
        </p:blipFill>
        <p:spPr>
          <a:xfrm>
            <a:off x="761695" y="1047902"/>
            <a:ext cx="10668305" cy="19202"/>
          </a:xfrm>
          <a:prstGeom prst="rect">
            <a:avLst/>
          </a:prstGeom>
        </p:spPr>
      </p:pic>
      <p:sp>
        <p:nvSpPr>
          <p:cNvPr id="20" name="Text 15"/>
          <p:cNvSpPr txBox="1"/>
          <p:nvPr/>
        </p:nvSpPr>
        <p:spPr>
          <a:xfrm>
            <a:off x="1257300" y="381305"/>
            <a:ext cx="10477195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zh-CN" altLang="en-US" sz="2700" b="1" kern="0" spc="75" dirty="0">
                <a:solidFill>
                  <a:srgbClr val="E3F2F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进阶</a:t>
            </a:r>
            <a:r>
              <a:rPr lang="en-US" sz="2700" b="1" kern="0" spc="75" dirty="0">
                <a:solidFill>
                  <a:srgbClr val="E3F2F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调试技巧：定位问题，效率翻倍 </a:t>
            </a:r>
            <a:endParaRPr lang="en-US" sz="2700" dirty="0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4"/>
          <a:srcRect l="-1333" r="-1333"/>
          <a:stretch>
            <a:fillRect/>
          </a:stretch>
        </p:blipFill>
        <p:spPr>
          <a:xfrm>
            <a:off x="761695" y="480974"/>
            <a:ext cx="352044" cy="342900"/>
          </a:xfrm>
          <a:prstGeom prst="rect">
            <a:avLst/>
          </a:prstGeom>
        </p:spPr>
      </p:pic>
      <p:sp>
        <p:nvSpPr>
          <p:cNvPr id="22" name="Text 16"/>
          <p:cNvSpPr txBox="1"/>
          <p:nvPr/>
        </p:nvSpPr>
        <p:spPr>
          <a:xfrm>
            <a:off x="952500" y="1819910"/>
            <a:ext cx="4653280" cy="160972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indent="0" algn="l" fontAlgn="auto">
              <a:lnSpc>
                <a:spcPct val="150000"/>
              </a:lnSpc>
              <a:buNone/>
            </a:pPr>
            <a:r>
              <a:rPr lang="en-US" altLang="zh-CN" sz="1000" dirty="0">
                <a:solidFill>
                  <a:srgbClr val="FFCA2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print("</a:t>
            </a:r>
            <a:r>
              <a:rPr lang="zh-CN" altLang="en-US" sz="1000" dirty="0">
                <a:solidFill>
                  <a:srgbClr val="FFCA2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当前法力值</a:t>
            </a:r>
            <a:r>
              <a:rPr lang="en-US" altLang="zh-CN" sz="1000" dirty="0">
                <a:solidFill>
                  <a:srgbClr val="FFCA2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:", hero.mana)</a:t>
            </a:r>
            <a:endParaRPr lang="en-US" altLang="zh-CN" sz="1000" dirty="0">
              <a:solidFill>
                <a:srgbClr val="FFCA28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indent="0" algn="l" fontAlgn="auto">
              <a:lnSpc>
                <a:spcPct val="150000"/>
              </a:lnSpc>
              <a:buNone/>
            </a:pPr>
            <a:r>
              <a:rPr lang="en-US" altLang="zh-CN" sz="1000" dirty="0">
                <a:solidFill>
                  <a:srgbClr val="FFCA2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print("</a:t>
            </a:r>
            <a:r>
              <a:rPr lang="zh-CN" altLang="en-US" sz="1000" dirty="0">
                <a:solidFill>
                  <a:srgbClr val="FFCA2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当前波次</a:t>
            </a:r>
            <a:r>
              <a:rPr lang="en-US" altLang="zh-CN" sz="1000" dirty="0">
                <a:solidFill>
                  <a:srgbClr val="FFCA2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:", hero.getWaveNumber())</a:t>
            </a:r>
            <a:endParaRPr lang="en-US" altLang="zh-CN" sz="1000" dirty="0">
              <a:solidFill>
                <a:srgbClr val="FFCA28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indent="0" algn="l" fontAlgn="auto">
              <a:lnSpc>
                <a:spcPct val="150000"/>
              </a:lnSpc>
              <a:buNone/>
            </a:pPr>
            <a:r>
              <a:rPr lang="en-US" altLang="zh-CN" sz="1000" dirty="0">
                <a:solidFill>
                  <a:srgbClr val="FFCA2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myTowers = hero.findMyTowers()</a:t>
            </a:r>
            <a:endParaRPr lang="en-US" altLang="zh-CN" sz="1000" dirty="0">
              <a:solidFill>
                <a:srgbClr val="FFCA28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indent="0" algn="l" fontAlgn="auto">
              <a:lnSpc>
                <a:spcPct val="150000"/>
              </a:lnSpc>
              <a:buNone/>
            </a:pPr>
            <a:r>
              <a:rPr lang="en-US" altLang="zh-CN" sz="1000" dirty="0">
                <a:solidFill>
                  <a:srgbClr val="FFCA2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print("</a:t>
            </a:r>
            <a:r>
              <a:rPr lang="zh-CN" altLang="en-US" sz="1000" dirty="0">
                <a:solidFill>
                  <a:srgbClr val="FFCA2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已建造的塔数量</a:t>
            </a:r>
            <a:r>
              <a:rPr lang="en-US" altLang="zh-CN" sz="1000" dirty="0">
                <a:solidFill>
                  <a:srgbClr val="FFCA2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:", len(myTowers))</a:t>
            </a:r>
            <a:endParaRPr lang="en-US" altLang="zh-CN" sz="1000" dirty="0">
              <a:solidFill>
                <a:srgbClr val="FFCA28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indent="0" algn="l" fontAlgn="auto">
              <a:lnSpc>
                <a:spcPct val="150000"/>
              </a:lnSpc>
              <a:buNone/>
            </a:pPr>
            <a:r>
              <a:rPr lang="en-US" altLang="zh-CN" sz="1000" dirty="0">
                <a:solidFill>
                  <a:srgbClr val="FFCA2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for t in myTowers:</a:t>
            </a:r>
            <a:endParaRPr lang="en-US" altLang="zh-CN" sz="1000" dirty="0">
              <a:solidFill>
                <a:srgbClr val="FFCA28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indent="0" algn="l" fontAlgn="auto">
              <a:lnSpc>
                <a:spcPct val="150000"/>
              </a:lnSpc>
              <a:buNone/>
            </a:pPr>
            <a:r>
              <a:rPr lang="en-US" altLang="zh-CN" sz="1000" dirty="0">
                <a:solidFill>
                  <a:srgbClr val="FFCA2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    print("</a:t>
            </a:r>
            <a:r>
              <a:rPr lang="zh-CN" altLang="en-US" sz="1000" dirty="0">
                <a:solidFill>
                  <a:srgbClr val="FFCA2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塔类型</a:t>
            </a:r>
            <a:r>
              <a:rPr lang="en-US" altLang="zh-CN" sz="1000" dirty="0">
                <a:solidFill>
                  <a:srgbClr val="FFCA2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:", t.type, "</a:t>
            </a:r>
            <a:r>
              <a:rPr lang="zh-CN" altLang="en-US" sz="1000" dirty="0">
                <a:solidFill>
                  <a:srgbClr val="FFCA2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等级</a:t>
            </a:r>
            <a:r>
              <a:rPr lang="en-US" altLang="zh-CN" sz="1000" dirty="0">
                <a:solidFill>
                  <a:srgbClr val="FFCA2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:", t.level, "</a:t>
            </a:r>
            <a:r>
              <a:rPr lang="zh-CN" altLang="en-US" sz="1000" dirty="0">
                <a:solidFill>
                  <a:srgbClr val="FFCA2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位置</a:t>
            </a:r>
            <a:r>
              <a:rPr lang="en-US" altLang="zh-CN" sz="1000" dirty="0">
                <a:solidFill>
                  <a:srgbClr val="FFCA2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:", t.x, t.y)</a:t>
            </a:r>
            <a:endParaRPr lang="en-US" altLang="zh-CN" sz="1000" dirty="0">
              <a:solidFill>
                <a:srgbClr val="FFCA28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  <a:p>
            <a:pPr indent="0" algn="l" fontAlgn="auto">
              <a:lnSpc>
                <a:spcPct val="150000"/>
              </a:lnSpc>
              <a:buNone/>
            </a:pPr>
            <a:endParaRPr lang="en-US" altLang="zh-CN" sz="1000" dirty="0">
              <a:solidFill>
                <a:srgbClr val="FFCA28"/>
              </a:solidFill>
              <a:latin typeface="Consolas" panose="020B0609020204030204" pitchFamily="34" charset="0"/>
              <a:ea typeface="Consolas" panose="020B0609020204030204" pitchFamily="34" charset="-122"/>
              <a:cs typeface="Consolas" panose="020B0609020204030204" pitchFamily="34" charset="-120"/>
            </a:endParaRPr>
          </a:p>
        </p:txBody>
      </p:sp>
      <p:sp>
        <p:nvSpPr>
          <p:cNvPr id="159" name="Text 153"/>
          <p:cNvSpPr txBox="1"/>
          <p:nvPr/>
        </p:nvSpPr>
        <p:spPr>
          <a:xfrm>
            <a:off x="6858000" y="1715135"/>
            <a:ext cx="4477817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90CAF9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查看输出方法 </a:t>
            </a:r>
            <a:endParaRPr lang="en-US" sz="1600" dirty="0"/>
          </a:p>
        </p:txBody>
      </p:sp>
      <p:pic>
        <p:nvPicPr>
          <p:cNvPr id="160" name="Image 4" descr="preencoded.png"/>
          <p:cNvPicPr>
            <a:picLocks noChangeAspect="1"/>
          </p:cNvPicPr>
          <p:nvPr/>
        </p:nvPicPr>
        <p:blipFill>
          <a:blip r:embed="rId5"/>
          <a:srcRect l="-461" r="-461"/>
          <a:stretch>
            <a:fillRect/>
          </a:stretch>
        </p:blipFill>
        <p:spPr>
          <a:xfrm>
            <a:off x="6572707" y="1778508"/>
            <a:ext cx="237744" cy="209398"/>
          </a:xfrm>
          <a:prstGeom prst="rect">
            <a:avLst/>
          </a:prstGeom>
        </p:spPr>
      </p:pic>
      <p:sp>
        <p:nvSpPr>
          <p:cNvPr id="161" name="Shape 154"/>
          <p:cNvSpPr/>
          <p:nvPr/>
        </p:nvSpPr>
        <p:spPr>
          <a:xfrm>
            <a:off x="6572707" y="2190902"/>
            <a:ext cx="4572000" cy="647395"/>
          </a:xfrm>
          <a:prstGeom prst="roundRect">
            <a:avLst>
              <a:gd name="adj" fmla="val 16617"/>
            </a:avLst>
          </a:prstGeom>
          <a:solidFill>
            <a:srgbClr val="64B5F6">
              <a:alpha val="10000"/>
            </a:srgbClr>
          </a:solidFill>
        </p:spPr>
      </p:sp>
      <p:sp>
        <p:nvSpPr>
          <p:cNvPr id="162" name="Shape 155"/>
          <p:cNvSpPr/>
          <p:nvPr/>
        </p:nvSpPr>
        <p:spPr>
          <a:xfrm>
            <a:off x="6572707" y="2190902"/>
            <a:ext cx="38405" cy="647395"/>
          </a:xfrm>
          <a:prstGeom prst="roundRect">
            <a:avLst>
              <a:gd name="adj" fmla="val 280111"/>
            </a:avLst>
          </a:prstGeom>
          <a:solidFill>
            <a:srgbClr val="64B5F6"/>
          </a:solidFill>
          <a:ln w="12700">
            <a:solidFill>
              <a:srgbClr val="64B5F6">
                <a:alpha val="0"/>
              </a:srgbClr>
            </a:solidFill>
            <a:prstDash val="solid"/>
          </a:ln>
        </p:spPr>
      </p:sp>
      <p:sp>
        <p:nvSpPr>
          <p:cNvPr id="163" name="Text 156"/>
          <p:cNvSpPr txBox="1"/>
          <p:nvPr/>
        </p:nvSpPr>
        <p:spPr>
          <a:xfrm>
            <a:off x="6572707" y="2190902"/>
            <a:ext cx="4648810" cy="6483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01600" tIns="101600" rIns="101600" bIns="10160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E3F2F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浏览器页面内 </a:t>
            </a:r>
            <a:r>
              <a:rPr lang="en-US" sz="1200" b="1" dirty="0">
                <a:solidFill>
                  <a:srgbClr val="E3F2F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右键</a:t>
            </a:r>
            <a:r>
              <a:rPr lang="en-US" sz="1200" dirty="0">
                <a:solidFill>
                  <a:srgbClr val="E3F2F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→ 点击 </a:t>
            </a:r>
            <a:r>
              <a:rPr lang="en-US" sz="1200" b="1" dirty="0">
                <a:solidFill>
                  <a:srgbClr val="E3F2F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「检查」</a:t>
            </a:r>
            <a:r>
              <a:rPr lang="en-US" sz="1200" dirty="0">
                <a:solidFill>
                  <a:srgbClr val="E3F2F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→ 切换到 </a:t>
            </a:r>
            <a:r>
              <a:rPr lang="en-US" sz="1200" b="1" dirty="0">
                <a:solidFill>
                  <a:srgbClr val="E3F2F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Console（控制台）</a:t>
            </a:r>
            <a:r>
              <a:rPr lang="en-US" sz="1200" dirty="0">
                <a:solidFill>
                  <a:srgbClr val="E3F2F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标签页即可查看打印内容。 </a:t>
            </a:r>
            <a:endParaRPr lang="en-US" sz="1200" dirty="0"/>
          </a:p>
        </p:txBody>
      </p:sp>
      <p:sp>
        <p:nvSpPr>
          <p:cNvPr id="164" name="Text 157"/>
          <p:cNvSpPr txBox="1"/>
          <p:nvPr/>
        </p:nvSpPr>
        <p:spPr>
          <a:xfrm>
            <a:off x="6806794" y="3047695"/>
            <a:ext cx="4529023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BBDEFB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常用调试输出 </a:t>
            </a:r>
            <a:endParaRPr lang="en-US" sz="1500" dirty="0"/>
          </a:p>
        </p:txBody>
      </p:sp>
      <p:pic>
        <p:nvPicPr>
          <p:cNvPr id="165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572707" y="3100730"/>
            <a:ext cx="190195" cy="190195"/>
          </a:xfrm>
          <a:prstGeom prst="rect">
            <a:avLst/>
          </a:prstGeom>
        </p:spPr>
      </p:pic>
      <p:sp>
        <p:nvSpPr>
          <p:cNvPr id="166" name="Text 158"/>
          <p:cNvSpPr txBox="1"/>
          <p:nvPr/>
        </p:nvSpPr>
        <p:spPr>
          <a:xfrm>
            <a:off x="6762902" y="3524098"/>
            <a:ext cx="4457700" cy="4764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90CAF9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print(hero.mana)</a:t>
            </a:r>
            <a:endParaRPr lang="en-US" sz="11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B0BEC5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或 printf(...) – 确认法力值是否卡住/溢出</a:t>
            </a:r>
            <a:endParaRPr lang="en-US" sz="1100" dirty="0"/>
          </a:p>
        </p:txBody>
      </p:sp>
      <p:sp>
        <p:nvSpPr>
          <p:cNvPr id="167" name="Text 159"/>
          <p:cNvSpPr txBox="1"/>
          <p:nvPr/>
        </p:nvSpPr>
        <p:spPr>
          <a:xfrm>
            <a:off x="6762902" y="4095598"/>
            <a:ext cx="4457700" cy="4764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90CAF9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print(hero.getWaveNumber())</a:t>
            </a:r>
            <a:endParaRPr lang="en-US" sz="11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B0BEC5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– 确认当前进行的波次，便于写特定波次的战术</a:t>
            </a:r>
            <a:endParaRPr lang="en-US" sz="1100" dirty="0"/>
          </a:p>
        </p:txBody>
      </p:sp>
      <p:sp>
        <p:nvSpPr>
          <p:cNvPr id="168" name="Text 160"/>
          <p:cNvSpPr txBox="1"/>
          <p:nvPr/>
        </p:nvSpPr>
        <p:spPr>
          <a:xfrm>
            <a:off x="6762902" y="4666183"/>
            <a:ext cx="4457700" cy="4764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90CAF9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print(hero.isReady("pull"))</a:t>
            </a:r>
            <a:endParaRPr lang="en-US" sz="11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B0BEC5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– 确认技能冷却状态 (True/False)</a:t>
            </a:r>
            <a:endParaRPr lang="en-US" sz="1100" dirty="0"/>
          </a:p>
        </p:txBody>
      </p:sp>
      <p:sp>
        <p:nvSpPr>
          <p:cNvPr id="169" name="Text 161"/>
          <p:cNvSpPr txBox="1"/>
          <p:nvPr/>
        </p:nvSpPr>
        <p:spPr>
          <a:xfrm>
            <a:off x="6762902" y="5237683"/>
            <a:ext cx="4457700" cy="4764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90CAF9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print(hero.findMonsters())</a:t>
            </a:r>
            <a:endParaRPr lang="en-US" sz="11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B0BEC5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– 查看场上活着的怪物信息</a:t>
            </a:r>
            <a:endParaRPr lang="en-US" sz="1100" dirty="0"/>
          </a:p>
        </p:txBody>
      </p:sp>
      <p:sp>
        <p:nvSpPr>
          <p:cNvPr id="170" name="Text 162"/>
          <p:cNvSpPr txBox="1"/>
          <p:nvPr/>
        </p:nvSpPr>
        <p:spPr>
          <a:xfrm>
            <a:off x="6762902" y="5808269"/>
            <a:ext cx="4457700" cy="4764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90CAF9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print(hero.findMyTowers())</a:t>
            </a:r>
            <a:endParaRPr lang="en-US" sz="11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B0BEC5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– 检查己方防御塔布局和升级情况</a:t>
            </a:r>
            <a:endParaRPr lang="en-US" sz="11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 t="-4" b="-4"/>
          <a:stretch>
            <a:fillRect/>
          </a:stretch>
        </p:blipFill>
        <p:spPr>
          <a:xfrm>
            <a:off x="761695" y="1429207"/>
            <a:ext cx="5143500" cy="3810305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3"/>
          <a:srcRect t="-4" b="-4"/>
          <a:stretch>
            <a:fillRect/>
          </a:stretch>
        </p:blipFill>
        <p:spPr>
          <a:xfrm>
            <a:off x="6286500" y="1429207"/>
            <a:ext cx="5143500" cy="3810305"/>
          </a:xfrm>
          <a:prstGeom prst="rect">
            <a:avLst/>
          </a:prstGeom>
        </p:spPr>
      </p:pic>
      <p:pic>
        <p:nvPicPr>
          <p:cNvPr id="8" name="Image 4" descr="preencoded.png"/>
          <p:cNvPicPr>
            <a:picLocks noChangeAspect="1"/>
          </p:cNvPicPr>
          <p:nvPr/>
        </p:nvPicPr>
        <p:blipFill>
          <a:blip r:embed="rId4"/>
          <a:srcRect l="-21" r="-21"/>
          <a:stretch>
            <a:fillRect/>
          </a:stretch>
        </p:blipFill>
        <p:spPr>
          <a:xfrm>
            <a:off x="761695" y="5524805"/>
            <a:ext cx="10668305" cy="761695"/>
          </a:xfrm>
          <a:prstGeom prst="rect">
            <a:avLst/>
          </a:prstGeom>
        </p:spPr>
      </p:pic>
      <p:pic>
        <p:nvPicPr>
          <p:cNvPr id="9" name="Image 5" descr="preencoded.png"/>
          <p:cNvPicPr>
            <a:picLocks noChangeAspect="1"/>
          </p:cNvPicPr>
          <p:nvPr/>
        </p:nvPicPr>
        <p:blipFill>
          <a:blip r:embed="rId5">
            <a:alphaModFix amt="60000"/>
          </a:blip>
          <a:srcRect t="-399" b="-399"/>
          <a:stretch>
            <a:fillRect/>
          </a:stretch>
        </p:blipFill>
        <p:spPr>
          <a:xfrm>
            <a:off x="761695" y="1143000"/>
            <a:ext cx="10668305" cy="19202"/>
          </a:xfrm>
          <a:prstGeom prst="rect">
            <a:avLst/>
          </a:prstGeom>
        </p:spPr>
      </p:pic>
      <p:sp>
        <p:nvSpPr>
          <p:cNvPr id="10" name="Text 2"/>
          <p:cNvSpPr txBox="1"/>
          <p:nvPr/>
        </p:nvSpPr>
        <p:spPr>
          <a:xfrm>
            <a:off x="1238098" y="381305"/>
            <a:ext cx="10496398" cy="5239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kern="0" spc="150" dirty="0">
                <a:solidFill>
                  <a:srgbClr val="E0F7F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小结与进阶提示 </a:t>
            </a:r>
            <a:endParaRPr lang="en-US" sz="2800" dirty="0"/>
          </a:p>
        </p:txBody>
      </p:sp>
      <p:pic>
        <p:nvPicPr>
          <p:cNvPr id="11" name="Image 6" descr="preencoded.png"/>
          <p:cNvPicPr>
            <a:picLocks noChangeAspect="1"/>
          </p:cNvPicPr>
          <p:nvPr/>
        </p:nvPicPr>
        <p:blipFill>
          <a:blip r:embed="rId6"/>
          <a:srcRect l="-2670" r="-2670"/>
          <a:stretch>
            <a:fillRect/>
          </a:stretch>
        </p:blipFill>
        <p:spPr>
          <a:xfrm>
            <a:off x="761695" y="483718"/>
            <a:ext cx="333756" cy="362102"/>
          </a:xfrm>
          <a:prstGeom prst="rect">
            <a:avLst/>
          </a:prstGeom>
        </p:spPr>
      </p:pic>
      <p:sp>
        <p:nvSpPr>
          <p:cNvPr id="12" name="Text 3"/>
          <p:cNvSpPr txBox="1"/>
          <p:nvPr/>
        </p:nvSpPr>
        <p:spPr>
          <a:xfrm>
            <a:off x="1047902" y="1714500"/>
            <a:ext cx="4763110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4DD0E1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✅ 基础篇核心回顾</a:t>
            </a:r>
            <a:endParaRPr lang="en-US" sz="1800" dirty="0"/>
          </a:p>
        </p:txBody>
      </p:sp>
      <p:sp>
        <p:nvSpPr>
          <p:cNvPr id="13" name="Text 4"/>
          <p:cNvSpPr txBox="1"/>
          <p:nvPr/>
        </p:nvSpPr>
        <p:spPr>
          <a:xfrm>
            <a:off x="1238098" y="2247595"/>
            <a:ext cx="4572000" cy="2953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E0F7F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管理法力值</a:t>
            </a:r>
            <a:r>
              <a:rPr lang="en-US" sz="1300" dirty="0">
                <a:solidFill>
                  <a:srgbClr val="E0F7F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：接近上限就花掉，避免浪费</a:t>
            </a:r>
            <a:endParaRPr lang="en-US" sz="1300" dirty="0"/>
          </a:p>
        </p:txBody>
      </p:sp>
      <p:sp>
        <p:nvSpPr>
          <p:cNvPr id="14" name="Text 5"/>
          <p:cNvSpPr txBox="1"/>
          <p:nvPr/>
        </p:nvSpPr>
        <p:spPr>
          <a:xfrm>
            <a:off x="1238098" y="2638044"/>
            <a:ext cx="4572000" cy="2953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E0F7F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建造规则</a:t>
            </a:r>
            <a:r>
              <a:rPr lang="en-US" sz="1300" dirty="0">
                <a:solidFill>
                  <a:srgbClr val="E0F7F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：在合法格子上建造，善用点位名和坐标</a:t>
            </a:r>
            <a:endParaRPr lang="en-US" sz="1300" dirty="0"/>
          </a:p>
        </p:txBody>
      </p:sp>
      <p:sp>
        <p:nvSpPr>
          <p:cNvPr id="15" name="Text 6"/>
          <p:cNvSpPr txBox="1"/>
          <p:nvPr/>
        </p:nvSpPr>
        <p:spPr>
          <a:xfrm>
            <a:off x="1238098" y="3028493"/>
            <a:ext cx="4572000" cy="2953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E0F7F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防御塔搭配</a:t>
            </a:r>
            <a:r>
              <a:rPr lang="en-US" sz="1300" dirty="0">
                <a:solidFill>
                  <a:srgbClr val="E0F7F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：四种塔各有用途，注意对空与控制搭配</a:t>
            </a:r>
            <a:endParaRPr lang="en-US" sz="1300" dirty="0"/>
          </a:p>
        </p:txBody>
      </p:sp>
      <p:sp>
        <p:nvSpPr>
          <p:cNvPr id="16" name="Text 7"/>
          <p:cNvSpPr txBox="1"/>
          <p:nvPr/>
        </p:nvSpPr>
        <p:spPr>
          <a:xfrm>
            <a:off x="1238098" y="3418027"/>
            <a:ext cx="4572000" cy="2953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E0F7F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技能使用</a:t>
            </a:r>
            <a:r>
              <a:rPr lang="en-US" sz="1300" dirty="0">
                <a:solidFill>
                  <a:srgbClr val="E0F7F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：免费技能轮流用，独立冷却别浪费</a:t>
            </a:r>
            <a:endParaRPr lang="en-US" sz="1300" dirty="0"/>
          </a:p>
        </p:txBody>
      </p:sp>
      <p:sp>
        <p:nvSpPr>
          <p:cNvPr id="17" name="Text 8"/>
          <p:cNvSpPr txBox="1"/>
          <p:nvPr/>
        </p:nvSpPr>
        <p:spPr>
          <a:xfrm>
            <a:off x="1238098" y="3808476"/>
            <a:ext cx="4572000" cy="2953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E0F7F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波次侦察</a:t>
            </a:r>
            <a:r>
              <a:rPr lang="en-US" sz="1300" dirty="0">
                <a:solidFill>
                  <a:srgbClr val="E0F7F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：提前查看怪物波次，动态调整策略</a:t>
            </a:r>
            <a:endParaRPr lang="en-US" sz="1300" dirty="0"/>
          </a:p>
        </p:txBody>
      </p:sp>
      <p:sp>
        <p:nvSpPr>
          <p:cNvPr id="18" name="Text 9"/>
          <p:cNvSpPr txBox="1"/>
          <p:nvPr/>
        </p:nvSpPr>
        <p:spPr>
          <a:xfrm>
            <a:off x="1238098" y="4198010"/>
            <a:ext cx="4572000" cy="2953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E0F7F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保护水晶</a:t>
            </a:r>
            <a:r>
              <a:rPr lang="en-US" sz="1300" dirty="0">
                <a:solidFill>
                  <a:srgbClr val="E0F7F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：守住阵地，同时关注对手状态</a:t>
            </a:r>
            <a:endParaRPr lang="en-US" sz="1300" dirty="0"/>
          </a:p>
        </p:txBody>
      </p:sp>
      <p:sp>
        <p:nvSpPr>
          <p:cNvPr id="19" name="Text 10"/>
          <p:cNvSpPr txBox="1"/>
          <p:nvPr/>
        </p:nvSpPr>
        <p:spPr>
          <a:xfrm>
            <a:off x="6572707" y="1714500"/>
            <a:ext cx="4763110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CA28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📚 更多信息</a:t>
            </a:r>
            <a:endParaRPr lang="en-US" sz="1800" dirty="0"/>
          </a:p>
        </p:txBody>
      </p:sp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7"/>
          <a:srcRect t="-530" b="-530"/>
          <a:stretch>
            <a:fillRect/>
          </a:stretch>
        </p:blipFill>
        <p:spPr>
          <a:xfrm>
            <a:off x="6638544" y="2428646"/>
            <a:ext cx="247802" cy="286207"/>
          </a:xfrm>
          <a:prstGeom prst="rect">
            <a:avLst/>
          </a:prstGeom>
        </p:spPr>
      </p:pic>
      <p:sp>
        <p:nvSpPr>
          <p:cNvPr id="21" name="Text 11"/>
          <p:cNvSpPr txBox="1"/>
          <p:nvPr/>
        </p:nvSpPr>
        <p:spPr>
          <a:xfrm>
            <a:off x="7048195" y="2381098"/>
            <a:ext cx="4286707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E082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方法库</a:t>
            </a:r>
            <a:endParaRPr lang="en-US" sz="1500" dirty="0"/>
          </a:p>
        </p:txBody>
      </p:sp>
      <p:sp>
        <p:nvSpPr>
          <p:cNvPr id="22" name="Text 12"/>
          <p:cNvSpPr txBox="1"/>
          <p:nvPr/>
        </p:nvSpPr>
        <p:spPr>
          <a:xfrm>
            <a:off x="7048195" y="2704795"/>
            <a:ext cx="4172407" cy="4288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B2EBF2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点击游戏内右下角</a:t>
            </a:r>
            <a:r>
              <a:rPr lang="en-US" sz="1200" b="1" dirty="0">
                <a:solidFill>
                  <a:srgbClr val="B2EBF2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「方法库」</a:t>
            </a:r>
            <a:r>
              <a:rPr lang="en-US" sz="1200" dirty="0">
                <a:solidFill>
                  <a:srgbClr val="B2EBF2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查看所有可用的API及其详细说明。 </a:t>
            </a:r>
            <a:endParaRPr lang="en-US" sz="1200" dirty="0"/>
          </a:p>
        </p:txBody>
      </p:sp>
      <p:pic>
        <p:nvPicPr>
          <p:cNvPr id="23" name="Image 8" descr="preencoded.png"/>
          <p:cNvPicPr>
            <a:picLocks noChangeAspect="1"/>
          </p:cNvPicPr>
          <p:nvPr/>
        </p:nvPicPr>
        <p:blipFill>
          <a:blip r:embed="rId8"/>
          <a:srcRect l="-50" r="-50"/>
          <a:stretch>
            <a:fillRect/>
          </a:stretch>
        </p:blipFill>
        <p:spPr>
          <a:xfrm>
            <a:off x="6648602" y="3562502"/>
            <a:ext cx="228600" cy="304495"/>
          </a:xfrm>
          <a:prstGeom prst="rect">
            <a:avLst/>
          </a:prstGeom>
        </p:spPr>
      </p:pic>
      <p:sp>
        <p:nvSpPr>
          <p:cNvPr id="24" name="Text 13"/>
          <p:cNvSpPr txBox="1"/>
          <p:nvPr/>
        </p:nvSpPr>
        <p:spPr>
          <a:xfrm>
            <a:off x="7048195" y="3524098"/>
            <a:ext cx="4286707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E082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提示按钮</a:t>
            </a:r>
            <a:endParaRPr lang="en-US" sz="1500" dirty="0"/>
          </a:p>
        </p:txBody>
      </p:sp>
      <p:sp>
        <p:nvSpPr>
          <p:cNvPr id="25" name="Text 14"/>
          <p:cNvSpPr txBox="1"/>
          <p:nvPr/>
        </p:nvSpPr>
        <p:spPr>
          <a:xfrm>
            <a:off x="7048195" y="3847795"/>
            <a:ext cx="4172407" cy="4288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B2EBF2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点击屏幕上方的</a:t>
            </a:r>
            <a:r>
              <a:rPr lang="en-US" sz="1200" b="1" dirty="0">
                <a:solidFill>
                  <a:srgbClr val="B2EBF2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「提示」</a:t>
            </a:r>
            <a:r>
              <a:rPr lang="en-US" sz="1200" dirty="0">
                <a:solidFill>
                  <a:srgbClr val="B2EBF2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按钮，阅读完整的图鉴和技能详解手册。 </a:t>
            </a:r>
            <a:endParaRPr lang="en-US" sz="1200" dirty="0"/>
          </a:p>
        </p:txBody>
      </p:sp>
      <p:sp>
        <p:nvSpPr>
          <p:cNvPr id="26" name="Text 15"/>
          <p:cNvSpPr txBox="1"/>
          <p:nvPr/>
        </p:nvSpPr>
        <p:spPr>
          <a:xfrm>
            <a:off x="4585716" y="5648249"/>
            <a:ext cx="7034479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祝你在冰封竞速中百战百胜！ </a:t>
            </a:r>
            <a:endParaRPr lang="en-US" sz="2100" dirty="0"/>
          </a:p>
        </p:txBody>
      </p:sp>
      <p:pic>
        <p:nvPicPr>
          <p:cNvPr id="27" name="Image 9" descr="preencoded.png"/>
          <p:cNvPicPr>
            <a:picLocks noChangeAspect="1"/>
          </p:cNvPicPr>
          <p:nvPr/>
        </p:nvPicPr>
        <p:blipFill>
          <a:blip r:embed="rId9"/>
          <a:srcRect l="-685" r="-685"/>
          <a:stretch>
            <a:fillRect/>
          </a:stretch>
        </p:blipFill>
        <p:spPr>
          <a:xfrm>
            <a:off x="4138574" y="5757977"/>
            <a:ext cx="304495" cy="2670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 t="-2" b="-2"/>
          <a:stretch>
            <a:fillRect/>
          </a:stretch>
        </p:blipFill>
        <p:spPr>
          <a:xfrm>
            <a:off x="761695" y="1714500"/>
            <a:ext cx="5048402" cy="4381805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3"/>
          <a:srcRect t="-2" b="-2"/>
          <a:stretch>
            <a:fillRect/>
          </a:stretch>
        </p:blipFill>
        <p:spPr>
          <a:xfrm>
            <a:off x="6381598" y="1714500"/>
            <a:ext cx="5048402" cy="4381805"/>
          </a:xfrm>
          <a:prstGeom prst="rect">
            <a:avLst/>
          </a:prstGeom>
        </p:spPr>
      </p:pic>
      <p:pic>
        <p:nvPicPr>
          <p:cNvPr id="8" name="Image 4" descr="preencoded.png"/>
          <p:cNvPicPr>
            <a:picLocks noChangeAspect="1"/>
          </p:cNvPicPr>
          <p:nvPr/>
        </p:nvPicPr>
        <p:blipFill>
          <a:blip r:embed="rId4">
            <a:alphaModFix amt="60000"/>
          </a:blip>
          <a:srcRect t="-399" b="-399"/>
          <a:stretch>
            <a:fillRect/>
          </a:stretch>
        </p:blipFill>
        <p:spPr>
          <a:xfrm>
            <a:off x="761695" y="1190549"/>
            <a:ext cx="10668305" cy="19202"/>
          </a:xfrm>
          <a:prstGeom prst="rect">
            <a:avLst/>
          </a:prstGeom>
        </p:spPr>
      </p:pic>
      <p:sp>
        <p:nvSpPr>
          <p:cNvPr id="9" name="Text 2"/>
          <p:cNvSpPr txBox="1"/>
          <p:nvPr/>
        </p:nvSpPr>
        <p:spPr>
          <a:xfrm>
            <a:off x="1324051" y="476402"/>
            <a:ext cx="10410444" cy="5815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100" b="1" kern="0" spc="150" dirty="0">
                <a:solidFill>
                  <a:srgbClr val="E1F5FE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关卡目标与背景 </a:t>
            </a:r>
            <a:endParaRPr lang="en-US" sz="3100" dirty="0"/>
          </a:p>
        </p:txBody>
      </p:sp>
      <p:pic>
        <p:nvPicPr>
          <p:cNvPr id="10" name="Image 5" descr="preencoded.png"/>
          <p:cNvPicPr>
            <a:picLocks noChangeAspect="1"/>
          </p:cNvPicPr>
          <p:nvPr/>
        </p:nvPicPr>
        <p:blipFill>
          <a:blip r:embed="rId5"/>
          <a:srcRect l="-2283" r="-2283"/>
          <a:stretch>
            <a:fillRect/>
          </a:stretch>
        </p:blipFill>
        <p:spPr>
          <a:xfrm>
            <a:off x="761695" y="592531"/>
            <a:ext cx="418795" cy="400507"/>
          </a:xfrm>
          <a:prstGeom prst="rect">
            <a:avLst/>
          </a:prstGeom>
        </p:spPr>
      </p:pic>
      <p:pic>
        <p:nvPicPr>
          <p:cNvPr id="11" name="Image 6" descr="preencoded.png"/>
          <p:cNvPicPr>
            <a:picLocks noChangeAspect="1"/>
          </p:cNvPicPr>
          <p:nvPr/>
        </p:nvPicPr>
        <p:blipFill>
          <a:blip r:embed="rId6"/>
          <a:srcRect l="-607" r="-607"/>
          <a:stretch>
            <a:fillRect/>
          </a:stretch>
        </p:blipFill>
        <p:spPr>
          <a:xfrm>
            <a:off x="1185977" y="2162556"/>
            <a:ext cx="390449" cy="342900"/>
          </a:xfrm>
          <a:prstGeom prst="rect">
            <a:avLst/>
          </a:prstGeom>
        </p:spPr>
      </p:pic>
      <p:sp>
        <p:nvSpPr>
          <p:cNvPr id="12" name="Text 3"/>
          <p:cNvSpPr txBox="1"/>
          <p:nvPr/>
        </p:nvSpPr>
        <p:spPr>
          <a:xfrm>
            <a:off x="1809598" y="2095805"/>
            <a:ext cx="3810305" cy="4764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CA28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胜利条件</a:t>
            </a:r>
            <a:endParaRPr lang="en-US" sz="2400" dirty="0"/>
          </a:p>
        </p:txBody>
      </p:sp>
      <p:pic>
        <p:nvPicPr>
          <p:cNvPr id="13" name="Image 7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143000" y="3060700"/>
            <a:ext cx="4286707" cy="893369"/>
          </a:xfrm>
          <a:prstGeom prst="rect">
            <a:avLst/>
          </a:prstGeom>
        </p:spPr>
      </p:pic>
      <p:sp>
        <p:nvSpPr>
          <p:cNvPr id="14" name="Text 4"/>
          <p:cNvSpPr txBox="1"/>
          <p:nvPr/>
        </p:nvSpPr>
        <p:spPr>
          <a:xfrm>
            <a:off x="1371600" y="3203346"/>
            <a:ext cx="3946550" cy="6099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zh-CN" altLang="en-US" sz="1600" b="1" dirty="0">
                <a:solidFill>
                  <a:srgbClr val="FFF59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在怪潮中坚守阵地，比你的对手存活更久！</a:t>
            </a:r>
            <a:r>
              <a:rPr lang="en-US" altLang="zh-CN" sz="1600" b="1" dirty="0">
                <a:solidFill>
                  <a:srgbClr val="FFF59D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</a:t>
            </a:r>
            <a:endParaRPr lang="en-US" sz="1600" dirty="0"/>
          </a:p>
        </p:txBody>
      </p:sp>
      <p:sp>
        <p:nvSpPr>
          <p:cNvPr id="17" name="Text 6"/>
          <p:cNvSpPr txBox="1"/>
          <p:nvPr/>
        </p:nvSpPr>
        <p:spPr>
          <a:xfrm>
            <a:off x="1143000" y="4395521"/>
            <a:ext cx="4362602" cy="7626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1D4FA">
                    <a:alpha val="80000"/>
                  </a:srgbClr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注意：这不是一场看谁击杀更多的比赛，而是纯粹的</a:t>
            </a:r>
            <a:r>
              <a:rPr lang="en-US" sz="1200" dirty="0">
                <a:solidFill>
                  <a:srgbClr val="FFCA28">
                    <a:alpha val="80000"/>
                  </a:srgbClr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生存竞争</a:t>
            </a:r>
            <a:r>
              <a:rPr lang="en-US" sz="1200" dirty="0">
                <a:solidFill>
                  <a:srgbClr val="81D4FA">
                    <a:alpha val="80000"/>
                  </a:srgbClr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。只要你的水晶没有被摧毁，且对手先于你倒下，你就能获得最终的胜利。</a:t>
            </a:r>
            <a:endParaRPr lang="en-US" sz="1200" dirty="0"/>
          </a:p>
        </p:txBody>
      </p:sp>
      <p:pic>
        <p:nvPicPr>
          <p:cNvPr id="18" name="Image 9" descr="preencoded.png"/>
          <p:cNvPicPr>
            <a:picLocks noChangeAspect="1"/>
          </p:cNvPicPr>
          <p:nvPr/>
        </p:nvPicPr>
        <p:blipFill>
          <a:blip r:embed="rId8"/>
          <a:srcRect l="-743" r="-743"/>
          <a:stretch>
            <a:fillRect/>
          </a:stretch>
        </p:blipFill>
        <p:spPr>
          <a:xfrm>
            <a:off x="6848856" y="2162556"/>
            <a:ext cx="304495" cy="342900"/>
          </a:xfrm>
          <a:prstGeom prst="rect">
            <a:avLst/>
          </a:prstGeom>
        </p:spPr>
      </p:pic>
      <p:sp>
        <p:nvSpPr>
          <p:cNvPr id="19" name="Text 7"/>
          <p:cNvSpPr txBox="1"/>
          <p:nvPr/>
        </p:nvSpPr>
        <p:spPr>
          <a:xfrm>
            <a:off x="7429500" y="2095805"/>
            <a:ext cx="3810305" cy="4764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4FC3F7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世界观速递</a:t>
            </a:r>
            <a:endParaRPr lang="en-US" sz="2400" dirty="0"/>
          </a:p>
        </p:txBody>
      </p:sp>
      <p:sp>
        <p:nvSpPr>
          <p:cNvPr id="20" name="Text 8"/>
          <p:cNvSpPr txBox="1"/>
          <p:nvPr/>
        </p:nvSpPr>
        <p:spPr>
          <a:xfrm>
            <a:off x="7029907" y="2857500"/>
            <a:ext cx="4095598" cy="5532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E1F5FE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永冻之地的裂隙撕开了大地，铁甲怪兽从深渊中源源不断地涌出。</a:t>
            </a:r>
            <a:endParaRPr lang="en-US" sz="1300" dirty="0"/>
          </a:p>
        </p:txBody>
      </p:sp>
      <p:sp>
        <p:nvSpPr>
          <p:cNvPr id="21" name="Text 9"/>
          <p:cNvSpPr txBox="1"/>
          <p:nvPr/>
        </p:nvSpPr>
        <p:spPr>
          <a:xfrm>
            <a:off x="7096658" y="3615538"/>
            <a:ext cx="4028846" cy="5532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E1F5FE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你必须拿起代码作为武器，筑起坚不可摧的防线，并运用强大的技能扭转战局。</a:t>
            </a:r>
            <a:endParaRPr lang="en-US" sz="1300" dirty="0"/>
          </a:p>
        </p:txBody>
      </p:sp>
      <p:pic>
        <p:nvPicPr>
          <p:cNvPr id="22" name="Image 10" descr="preencoded.png"/>
          <p:cNvPicPr>
            <a:picLocks noChangeAspect="1"/>
          </p:cNvPicPr>
          <p:nvPr/>
        </p:nvPicPr>
        <p:blipFill>
          <a:blip r:embed="rId9"/>
          <a:srcRect t="-29" b="-29"/>
          <a:stretch>
            <a:fillRect/>
          </a:stretch>
        </p:blipFill>
        <p:spPr>
          <a:xfrm>
            <a:off x="6762902" y="4373575"/>
            <a:ext cx="4286707" cy="562356"/>
          </a:xfrm>
          <a:prstGeom prst="rect">
            <a:avLst/>
          </a:prstGeom>
        </p:spPr>
      </p:pic>
      <p:sp>
        <p:nvSpPr>
          <p:cNvPr id="23" name="Text 10"/>
          <p:cNvSpPr txBox="1"/>
          <p:nvPr/>
        </p:nvSpPr>
        <p:spPr>
          <a:xfrm>
            <a:off x="6991502" y="4516222"/>
            <a:ext cx="4058107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8A80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谁的防线先被攻破，谁就输了。</a:t>
            </a:r>
            <a:endParaRPr lang="en-US" sz="1500" dirty="0"/>
          </a:p>
        </p:txBody>
      </p:sp>
      <p:pic>
        <p:nvPicPr>
          <p:cNvPr id="24" name="Image 11" descr="preencoded.png"/>
          <p:cNvPicPr>
            <a:picLocks noChangeAspect="1"/>
          </p:cNvPicPr>
          <p:nvPr/>
        </p:nvPicPr>
        <p:blipFill>
          <a:blip r:embed="rId10"/>
          <a:srcRect l="-760" r="-760"/>
          <a:stretch>
            <a:fillRect/>
          </a:stretch>
        </p:blipFill>
        <p:spPr>
          <a:xfrm>
            <a:off x="6762902" y="2955341"/>
            <a:ext cx="152705" cy="171907"/>
          </a:xfrm>
          <a:prstGeom prst="rect">
            <a:avLst/>
          </a:prstGeom>
        </p:spPr>
      </p:pic>
      <p:pic>
        <p:nvPicPr>
          <p:cNvPr id="25" name="Image 12" descr="preencoded.png"/>
          <p:cNvPicPr>
            <a:picLocks noChangeAspect="1"/>
          </p:cNvPicPr>
          <p:nvPr/>
        </p:nvPicPr>
        <p:blipFill>
          <a:blip r:embed="rId11"/>
          <a:srcRect l="-1064" r="-1064"/>
          <a:stretch>
            <a:fillRect/>
          </a:stretch>
        </p:blipFill>
        <p:spPr>
          <a:xfrm>
            <a:off x="6762902" y="3713378"/>
            <a:ext cx="219456" cy="171907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86180" y="5300345"/>
            <a:ext cx="4076700" cy="4476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 t="-10" b="-10"/>
          <a:stretch>
            <a:fillRect/>
          </a:stretch>
        </p:blipFill>
        <p:spPr>
          <a:xfrm>
            <a:off x="761695" y="1524305"/>
            <a:ext cx="5143500" cy="1524305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61695" y="3238805"/>
            <a:ext cx="5143500" cy="1714500"/>
          </a:xfrm>
          <a:prstGeom prst="rect">
            <a:avLst/>
          </a:prstGeom>
        </p:spPr>
      </p:pic>
      <p:pic>
        <p:nvPicPr>
          <p:cNvPr id="8" name="Image 4" descr="preencoded.png"/>
          <p:cNvPicPr>
            <a:picLocks noChangeAspect="1"/>
          </p:cNvPicPr>
          <p:nvPr/>
        </p:nvPicPr>
        <p:blipFill>
          <a:blip r:embed="rId5"/>
          <a:srcRect l="-11" r="-11"/>
          <a:stretch>
            <a:fillRect/>
          </a:stretch>
        </p:blipFill>
        <p:spPr>
          <a:xfrm>
            <a:off x="761695" y="5143500"/>
            <a:ext cx="5143500" cy="1333195"/>
          </a:xfrm>
          <a:prstGeom prst="rect">
            <a:avLst/>
          </a:prstGeom>
        </p:spPr>
      </p:pic>
      <p:pic>
        <p:nvPicPr>
          <p:cNvPr id="9" name="Image 5" descr="preencoded.png"/>
          <p:cNvPicPr>
            <a:picLocks noChangeAspect="1"/>
          </p:cNvPicPr>
          <p:nvPr/>
        </p:nvPicPr>
        <p:blipFill>
          <a:blip r:embed="rId6"/>
          <a:srcRect t="-3" b="-3"/>
          <a:stretch>
            <a:fillRect/>
          </a:stretch>
        </p:blipFill>
        <p:spPr>
          <a:xfrm>
            <a:off x="6286500" y="1524305"/>
            <a:ext cx="5143500" cy="4953305"/>
          </a:xfrm>
          <a:prstGeom prst="rect">
            <a:avLst/>
          </a:prstGeom>
        </p:spPr>
      </p:pic>
      <p:sp>
        <p:nvSpPr>
          <p:cNvPr id="10" name="Shape 2"/>
          <p:cNvSpPr/>
          <p:nvPr/>
        </p:nvSpPr>
        <p:spPr>
          <a:xfrm>
            <a:off x="6572707" y="2286000"/>
            <a:ext cx="4572000" cy="1524305"/>
          </a:xfrm>
          <a:prstGeom prst="roundRect">
            <a:avLst>
              <a:gd name="adj" fmla="val 5999"/>
            </a:avLst>
          </a:prstGeom>
          <a:solidFill>
            <a:srgbClr val="1E1E1E"/>
          </a:solidFill>
        </p:spPr>
      </p:sp>
      <p:sp>
        <p:nvSpPr>
          <p:cNvPr id="11" name="Shape 3"/>
          <p:cNvSpPr/>
          <p:nvPr/>
        </p:nvSpPr>
        <p:spPr>
          <a:xfrm>
            <a:off x="6572707" y="2286000"/>
            <a:ext cx="38405" cy="1524305"/>
          </a:xfrm>
          <a:prstGeom prst="roundRect">
            <a:avLst>
              <a:gd name="adj" fmla="val 238094"/>
            </a:avLst>
          </a:prstGeom>
          <a:solidFill>
            <a:srgbClr val="FFD43B"/>
          </a:solidFill>
          <a:ln w="12700">
            <a:solidFill>
              <a:srgbClr val="FFD43B">
                <a:alpha val="0"/>
              </a:srgbClr>
            </a:solidFill>
            <a:prstDash val="solid"/>
          </a:ln>
        </p:spPr>
      </p:sp>
      <p:sp>
        <p:nvSpPr>
          <p:cNvPr id="12" name="Shape 4"/>
          <p:cNvSpPr/>
          <p:nvPr/>
        </p:nvSpPr>
        <p:spPr>
          <a:xfrm>
            <a:off x="6572707" y="4190695"/>
            <a:ext cx="4572000" cy="1524305"/>
          </a:xfrm>
          <a:prstGeom prst="roundRect">
            <a:avLst>
              <a:gd name="adj" fmla="val 5999"/>
            </a:avLst>
          </a:prstGeom>
          <a:solidFill>
            <a:srgbClr val="1E1E1E"/>
          </a:solidFill>
        </p:spPr>
      </p:sp>
      <p:sp>
        <p:nvSpPr>
          <p:cNvPr id="13" name="Shape 5"/>
          <p:cNvSpPr/>
          <p:nvPr/>
        </p:nvSpPr>
        <p:spPr>
          <a:xfrm>
            <a:off x="6572707" y="4190695"/>
            <a:ext cx="38405" cy="1524305"/>
          </a:xfrm>
          <a:prstGeom prst="roundRect">
            <a:avLst>
              <a:gd name="adj" fmla="val 238094"/>
            </a:avLst>
          </a:prstGeom>
          <a:solidFill>
            <a:srgbClr val="00599C"/>
          </a:solidFill>
          <a:ln w="12700">
            <a:solidFill>
              <a:srgbClr val="00599C">
                <a:alpha val="0"/>
              </a:srgbClr>
            </a:solidFill>
            <a:prstDash val="solid"/>
          </a:ln>
        </p:spPr>
      </p:sp>
      <p:pic>
        <p:nvPicPr>
          <p:cNvPr id="14" name="Image 6" descr="preencoded.png"/>
          <p:cNvPicPr>
            <a:picLocks noChangeAspect="1"/>
          </p:cNvPicPr>
          <p:nvPr/>
        </p:nvPicPr>
        <p:blipFill>
          <a:blip r:embed="rId7">
            <a:alphaModFix amt="60000"/>
          </a:blip>
          <a:srcRect t="-399" b="-399"/>
          <a:stretch>
            <a:fillRect/>
          </a:stretch>
        </p:blipFill>
        <p:spPr>
          <a:xfrm>
            <a:off x="761695" y="1190549"/>
            <a:ext cx="10668305" cy="19202"/>
          </a:xfrm>
          <a:prstGeom prst="rect">
            <a:avLst/>
          </a:prstGeom>
        </p:spPr>
      </p:pic>
      <p:sp>
        <p:nvSpPr>
          <p:cNvPr id="15" name="Text 6"/>
          <p:cNvSpPr txBox="1"/>
          <p:nvPr/>
        </p:nvSpPr>
        <p:spPr>
          <a:xfrm>
            <a:off x="1276502" y="476402"/>
            <a:ext cx="10343693" cy="5815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100" b="1" kern="0" spc="150" dirty="0">
                <a:solidFill>
                  <a:srgbClr val="E1F5FE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核心资源：法力值（Mana） </a:t>
            </a:r>
            <a:endParaRPr lang="en-US" sz="3100" dirty="0"/>
          </a:p>
        </p:txBody>
      </p:sp>
      <p:pic>
        <p:nvPicPr>
          <p:cNvPr id="16" name="Image 7" descr="preencoded.png"/>
          <p:cNvPicPr>
            <a:picLocks noChangeAspect="1"/>
          </p:cNvPicPr>
          <p:nvPr/>
        </p:nvPicPr>
        <p:blipFill>
          <a:blip r:embed="rId8"/>
          <a:srcRect l="-2968" r="-2968"/>
          <a:stretch>
            <a:fillRect/>
          </a:stretch>
        </p:blipFill>
        <p:spPr>
          <a:xfrm>
            <a:off x="761695" y="592531"/>
            <a:ext cx="371246" cy="400507"/>
          </a:xfrm>
          <a:prstGeom prst="rect">
            <a:avLst/>
          </a:prstGeom>
        </p:spPr>
      </p:pic>
      <p:pic>
        <p:nvPicPr>
          <p:cNvPr id="17" name="Image 8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009498" y="1772107"/>
            <a:ext cx="267005" cy="267005"/>
          </a:xfrm>
          <a:prstGeom prst="rect">
            <a:avLst/>
          </a:prstGeom>
        </p:spPr>
      </p:pic>
      <p:sp>
        <p:nvSpPr>
          <p:cNvPr id="18" name="Text 7"/>
          <p:cNvSpPr txBox="1"/>
          <p:nvPr/>
        </p:nvSpPr>
        <p:spPr>
          <a:xfrm>
            <a:off x="1429207" y="1714500"/>
            <a:ext cx="4476902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1F5FE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法力值是唯一的“货币”</a:t>
            </a:r>
            <a:endParaRPr lang="en-US" sz="1800" dirty="0"/>
          </a:p>
        </p:txBody>
      </p:sp>
      <p:sp>
        <p:nvSpPr>
          <p:cNvPr id="19" name="Text 8"/>
          <p:cNvSpPr txBox="1"/>
          <p:nvPr/>
        </p:nvSpPr>
        <p:spPr>
          <a:xfrm>
            <a:off x="1696212" y="2143354"/>
            <a:ext cx="4209898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B3E5FC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建造新塔</a:t>
            </a:r>
            <a:endParaRPr lang="en-US" sz="1300" dirty="0"/>
          </a:p>
        </p:txBody>
      </p:sp>
      <p:sp>
        <p:nvSpPr>
          <p:cNvPr id="20" name="Text 9"/>
          <p:cNvSpPr txBox="1"/>
          <p:nvPr/>
        </p:nvSpPr>
        <p:spPr>
          <a:xfrm>
            <a:off x="1638605" y="2438705"/>
            <a:ext cx="4267505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B3E5FC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升级已有塔</a:t>
            </a:r>
            <a:endParaRPr lang="en-US" sz="1300" dirty="0"/>
          </a:p>
        </p:txBody>
      </p:sp>
      <p:pic>
        <p:nvPicPr>
          <p:cNvPr id="21" name="Image 9" descr="preencoded.png"/>
          <p:cNvPicPr>
            <a:picLocks noChangeAspect="1"/>
          </p:cNvPicPr>
          <p:nvPr/>
        </p:nvPicPr>
        <p:blipFill>
          <a:blip r:embed="rId10"/>
          <a:srcRect t="-842" b="-842"/>
          <a:stretch>
            <a:fillRect/>
          </a:stretch>
        </p:blipFill>
        <p:spPr>
          <a:xfrm>
            <a:off x="1429207" y="2192731"/>
            <a:ext cx="190195" cy="171907"/>
          </a:xfrm>
          <a:prstGeom prst="rect">
            <a:avLst/>
          </a:prstGeom>
        </p:spPr>
      </p:pic>
      <p:pic>
        <p:nvPicPr>
          <p:cNvPr id="22" name="Image 10" descr="preencoded.png"/>
          <p:cNvPicPr>
            <a:picLocks noChangeAspect="1"/>
          </p:cNvPicPr>
          <p:nvPr/>
        </p:nvPicPr>
        <p:blipFill>
          <a:blip r:embed="rId11"/>
          <a:srcRect l="-1773" r="-1773"/>
          <a:stretch>
            <a:fillRect/>
          </a:stretch>
        </p:blipFill>
        <p:spPr>
          <a:xfrm>
            <a:off x="1429207" y="2488082"/>
            <a:ext cx="133502" cy="171907"/>
          </a:xfrm>
          <a:prstGeom prst="rect">
            <a:avLst/>
          </a:prstGeom>
        </p:spPr>
      </p:pic>
      <p:pic>
        <p:nvPicPr>
          <p:cNvPr id="23" name="Image 11" descr="preencoded.png"/>
          <p:cNvPicPr>
            <a:picLocks noChangeAspect="1"/>
          </p:cNvPicPr>
          <p:nvPr/>
        </p:nvPicPr>
        <p:blipFill>
          <a:blip r:embed="rId12"/>
          <a:srcRect l="-685" r="-685"/>
          <a:stretch>
            <a:fillRect/>
          </a:stretch>
        </p:blipFill>
        <p:spPr>
          <a:xfrm>
            <a:off x="990295" y="3486607"/>
            <a:ext cx="304495" cy="267005"/>
          </a:xfrm>
          <a:prstGeom prst="rect">
            <a:avLst/>
          </a:prstGeom>
        </p:spPr>
      </p:pic>
      <p:sp>
        <p:nvSpPr>
          <p:cNvPr id="24" name="Text 10"/>
          <p:cNvSpPr txBox="1"/>
          <p:nvPr/>
        </p:nvSpPr>
        <p:spPr>
          <a:xfrm>
            <a:off x="1429207" y="3429000"/>
            <a:ext cx="4476902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8F5E9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法力获取</a:t>
            </a:r>
            <a:endParaRPr lang="en-US" sz="1800" dirty="0"/>
          </a:p>
        </p:txBody>
      </p:sp>
      <p:sp>
        <p:nvSpPr>
          <p:cNvPr id="25" name="Text 11"/>
          <p:cNvSpPr txBox="1"/>
          <p:nvPr/>
        </p:nvSpPr>
        <p:spPr>
          <a:xfrm>
            <a:off x="1638605" y="3857854"/>
            <a:ext cx="4267505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C8E6C9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每秒自动恢复：稳定基本收入</a:t>
            </a:r>
            <a:endParaRPr lang="en-US" sz="1300" dirty="0"/>
          </a:p>
        </p:txBody>
      </p:sp>
      <p:sp>
        <p:nvSpPr>
          <p:cNvPr id="26" name="Text 12"/>
          <p:cNvSpPr txBox="1"/>
          <p:nvPr/>
        </p:nvSpPr>
        <p:spPr>
          <a:xfrm>
            <a:off x="1677010" y="4181551"/>
            <a:ext cx="4229100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C8E6C9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击败怪物奖励：怪物越强，奖励越多</a:t>
            </a:r>
            <a:endParaRPr lang="en-US" sz="1300" dirty="0"/>
          </a:p>
        </p:txBody>
      </p:sp>
      <p:sp>
        <p:nvSpPr>
          <p:cNvPr id="27" name="Text 13"/>
          <p:cNvSpPr txBox="1"/>
          <p:nvPr/>
        </p:nvSpPr>
        <p:spPr>
          <a:xfrm>
            <a:off x="1638605" y="4476902"/>
            <a:ext cx="42675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EB3B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高效击杀形成滚雪球优势</a:t>
            </a:r>
            <a:endParaRPr lang="en-US" sz="1200" dirty="0"/>
          </a:p>
        </p:txBody>
      </p:sp>
      <p:pic>
        <p:nvPicPr>
          <p:cNvPr id="28" name="Image 12" descr="preencoded.png"/>
          <p:cNvPicPr>
            <a:picLocks noChangeAspect="1"/>
          </p:cNvPicPr>
          <p:nvPr/>
        </p:nvPicPr>
        <p:blipFill>
          <a:blip r:embed="rId13"/>
          <a:srcRect l="-1773" r="-1773"/>
          <a:stretch>
            <a:fillRect/>
          </a:stretch>
        </p:blipFill>
        <p:spPr>
          <a:xfrm>
            <a:off x="1429207" y="3907231"/>
            <a:ext cx="133502" cy="171907"/>
          </a:xfrm>
          <a:prstGeom prst="rect">
            <a:avLst/>
          </a:prstGeom>
        </p:spPr>
      </p:pic>
      <p:pic>
        <p:nvPicPr>
          <p:cNvPr id="29" name="Image 13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429207" y="4231843"/>
            <a:ext cx="171907" cy="171907"/>
          </a:xfrm>
          <a:prstGeom prst="rect">
            <a:avLst/>
          </a:prstGeom>
        </p:spPr>
      </p:pic>
      <p:pic>
        <p:nvPicPr>
          <p:cNvPr id="30" name="Image 14" descr="preencoded.png"/>
          <p:cNvPicPr>
            <a:picLocks noChangeAspect="1"/>
          </p:cNvPicPr>
          <p:nvPr/>
        </p:nvPicPr>
        <p:blipFill>
          <a:blip r:embed="rId15"/>
          <a:srcRect t="-43" b="-43"/>
          <a:stretch>
            <a:fillRect/>
          </a:stretch>
        </p:blipFill>
        <p:spPr>
          <a:xfrm>
            <a:off x="1429207" y="4524451"/>
            <a:ext cx="133502" cy="152705"/>
          </a:xfrm>
          <a:prstGeom prst="rect">
            <a:avLst/>
          </a:prstGeom>
        </p:spPr>
      </p:pic>
      <p:pic>
        <p:nvPicPr>
          <p:cNvPr id="31" name="Image 15" descr="preencoded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009498" y="5391302"/>
            <a:ext cx="267005" cy="267005"/>
          </a:xfrm>
          <a:prstGeom prst="rect">
            <a:avLst/>
          </a:prstGeom>
        </p:spPr>
      </p:pic>
      <p:sp>
        <p:nvSpPr>
          <p:cNvPr id="32" name="Text 14"/>
          <p:cNvSpPr txBox="1"/>
          <p:nvPr/>
        </p:nvSpPr>
        <p:spPr>
          <a:xfrm>
            <a:off x="1429207" y="5333695"/>
            <a:ext cx="4476902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EBEE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法力上限</a:t>
            </a:r>
            <a:endParaRPr lang="en-US" sz="1800" dirty="0"/>
          </a:p>
        </p:txBody>
      </p:sp>
      <p:sp>
        <p:nvSpPr>
          <p:cNvPr id="33" name="Text 15"/>
          <p:cNvSpPr txBox="1"/>
          <p:nvPr/>
        </p:nvSpPr>
        <p:spPr>
          <a:xfrm>
            <a:off x="1429207" y="5762549"/>
            <a:ext cx="4476902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FCDD2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最多持有 100 点法力值，超出即浪费</a:t>
            </a:r>
            <a:endParaRPr lang="en-US" sz="1300" dirty="0"/>
          </a:p>
        </p:txBody>
      </p:sp>
      <p:sp>
        <p:nvSpPr>
          <p:cNvPr id="34" name="Text 16"/>
          <p:cNvSpPr txBox="1"/>
          <p:nvPr/>
        </p:nvSpPr>
        <p:spPr>
          <a:xfrm>
            <a:off x="1429207" y="6057900"/>
            <a:ext cx="4476902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EF5350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不要一味攒钱；接近上限时立刻花掉</a:t>
            </a:r>
            <a:endParaRPr lang="en-US" sz="1300" dirty="0"/>
          </a:p>
        </p:txBody>
      </p:sp>
      <p:pic>
        <p:nvPicPr>
          <p:cNvPr id="35" name="Image 16" descr="preencoded.p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6500470" y="1772107"/>
            <a:ext cx="333756" cy="267005"/>
          </a:xfrm>
          <a:prstGeom prst="rect">
            <a:avLst/>
          </a:prstGeom>
        </p:spPr>
      </p:pic>
      <p:sp>
        <p:nvSpPr>
          <p:cNvPr id="36" name="Text 17"/>
          <p:cNvSpPr txBox="1"/>
          <p:nvPr/>
        </p:nvSpPr>
        <p:spPr>
          <a:xfrm>
            <a:off x="6953098" y="1714500"/>
            <a:ext cx="4476902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DE7F6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读取当前法力</a:t>
            </a:r>
            <a:endParaRPr lang="en-US" sz="1800" dirty="0"/>
          </a:p>
        </p:txBody>
      </p:sp>
      <p:sp>
        <p:nvSpPr>
          <p:cNvPr id="37" name="Text 18"/>
          <p:cNvSpPr txBox="1"/>
          <p:nvPr/>
        </p:nvSpPr>
        <p:spPr>
          <a:xfrm>
            <a:off x="6762902" y="2381098"/>
            <a:ext cx="43059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D43B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Python</a:t>
            </a:r>
            <a:endParaRPr lang="en-US" sz="1200" dirty="0"/>
          </a:p>
        </p:txBody>
      </p:sp>
      <p:sp>
        <p:nvSpPr>
          <p:cNvPr id="38" name="Text 19"/>
          <p:cNvSpPr txBox="1"/>
          <p:nvPr/>
        </p:nvSpPr>
        <p:spPr>
          <a:xfrm>
            <a:off x="6762902" y="2762402"/>
            <a:ext cx="4305910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9CDCFE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myMana</a:t>
            </a:r>
            <a:r>
              <a:rPr lang="en-US" sz="15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 = </a:t>
            </a:r>
            <a:r>
              <a:rPr lang="en-US" sz="1500" dirty="0">
                <a:solidFill>
                  <a:srgbClr val="9CDCFE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</a:t>
            </a:r>
            <a:r>
              <a:rPr lang="en-US" sz="15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.</a:t>
            </a:r>
            <a:r>
              <a:rPr lang="en-US" sz="1500" dirty="0">
                <a:solidFill>
                  <a:srgbClr val="4FC1FF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mana</a:t>
            </a:r>
            <a:endParaRPr lang="en-US" sz="1500" dirty="0"/>
          </a:p>
        </p:txBody>
      </p:sp>
      <p:sp>
        <p:nvSpPr>
          <p:cNvPr id="39" name="Text 20"/>
          <p:cNvSpPr txBox="1"/>
          <p:nvPr/>
        </p:nvSpPr>
        <p:spPr>
          <a:xfrm>
            <a:off x="6762902" y="4286707"/>
            <a:ext cx="43059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61BAF2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C++</a:t>
            </a:r>
            <a:endParaRPr lang="en-US" sz="1200" dirty="0"/>
          </a:p>
        </p:txBody>
      </p:sp>
      <p:sp>
        <p:nvSpPr>
          <p:cNvPr id="40" name="Text 21"/>
          <p:cNvSpPr txBox="1"/>
          <p:nvPr/>
        </p:nvSpPr>
        <p:spPr>
          <a:xfrm>
            <a:off x="6762902" y="4667098"/>
            <a:ext cx="4305910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69CD6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int</a:t>
            </a:r>
            <a:r>
              <a:rPr lang="en-US" sz="1500" dirty="0">
                <a:solidFill>
                  <a:srgbClr val="9CDCFE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myMana</a:t>
            </a:r>
            <a:r>
              <a:rPr lang="en-US" sz="15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 = </a:t>
            </a:r>
            <a:r>
              <a:rPr lang="en-US" sz="1500" dirty="0">
                <a:solidFill>
                  <a:srgbClr val="9CDCFE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</a:t>
            </a:r>
            <a:r>
              <a:rPr lang="en-US" sz="15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.</a:t>
            </a:r>
            <a:r>
              <a:rPr lang="en-US" sz="1500" dirty="0">
                <a:solidFill>
                  <a:srgbClr val="4FC1FF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mana</a:t>
            </a:r>
            <a:r>
              <a:rPr lang="en-US" sz="15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; </a:t>
            </a:r>
            <a:endParaRPr lang="en-US" sz="1500" dirty="0"/>
          </a:p>
        </p:txBody>
      </p:sp>
      <p:pic>
        <p:nvPicPr>
          <p:cNvPr id="41" name="图片 4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624705" y="1786255"/>
            <a:ext cx="1085850" cy="25241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 t="-16" b="-16"/>
          <a:stretch>
            <a:fillRect/>
          </a:stretch>
        </p:blipFill>
        <p:spPr>
          <a:xfrm>
            <a:off x="761695" y="1429207"/>
            <a:ext cx="5143500" cy="1429207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4"/>
          <a:srcRect l="-11" r="-11"/>
          <a:stretch>
            <a:fillRect/>
          </a:stretch>
        </p:blipFill>
        <p:spPr>
          <a:xfrm>
            <a:off x="761695" y="3047695"/>
            <a:ext cx="5143500" cy="1333195"/>
          </a:xfrm>
          <a:prstGeom prst="rect">
            <a:avLst/>
          </a:prstGeom>
        </p:spPr>
      </p:pic>
      <p:pic>
        <p:nvPicPr>
          <p:cNvPr id="8" name="Image 4" descr="preencoded.png"/>
          <p:cNvPicPr>
            <a:picLocks noChangeAspect="1"/>
          </p:cNvPicPr>
          <p:nvPr/>
        </p:nvPicPr>
        <p:blipFill>
          <a:blip r:embed="rId5"/>
          <a:srcRect l="-11" r="-11"/>
          <a:stretch>
            <a:fillRect/>
          </a:stretch>
        </p:blipFill>
        <p:spPr>
          <a:xfrm>
            <a:off x="761695" y="4572000"/>
            <a:ext cx="5143500" cy="1333195"/>
          </a:xfrm>
          <a:prstGeom prst="rect">
            <a:avLst/>
          </a:prstGeom>
        </p:spPr>
      </p:pic>
      <p:pic>
        <p:nvPicPr>
          <p:cNvPr id="9" name="Image 5" descr="preencoded.png"/>
          <p:cNvPicPr>
            <a:picLocks noChangeAspect="1"/>
          </p:cNvPicPr>
          <p:nvPr/>
        </p:nvPicPr>
        <p:blipFill>
          <a:blip r:embed="rId6"/>
          <a:srcRect t="-2" b="-2"/>
          <a:stretch>
            <a:fillRect/>
          </a:stretch>
        </p:blipFill>
        <p:spPr>
          <a:xfrm>
            <a:off x="6286500" y="1429207"/>
            <a:ext cx="5143500" cy="4476902"/>
          </a:xfrm>
          <a:prstGeom prst="rect">
            <a:avLst/>
          </a:prstGeom>
        </p:spPr>
      </p:pic>
      <p:sp>
        <p:nvSpPr>
          <p:cNvPr id="10" name="Shape 2"/>
          <p:cNvSpPr/>
          <p:nvPr/>
        </p:nvSpPr>
        <p:spPr>
          <a:xfrm>
            <a:off x="6572707" y="2048256"/>
            <a:ext cx="4572000" cy="428854"/>
          </a:xfrm>
          <a:prstGeom prst="roundRect">
            <a:avLst>
              <a:gd name="adj" fmla="val 56859"/>
            </a:avLst>
          </a:prstGeom>
          <a:solidFill>
            <a:srgbClr val="1E1E1E"/>
          </a:solidFill>
        </p:spPr>
      </p:sp>
      <p:sp>
        <p:nvSpPr>
          <p:cNvPr id="11" name="Shape 3"/>
          <p:cNvSpPr/>
          <p:nvPr/>
        </p:nvSpPr>
        <p:spPr>
          <a:xfrm>
            <a:off x="6572707" y="2048256"/>
            <a:ext cx="28346" cy="428854"/>
          </a:xfrm>
          <a:prstGeom prst="roundRect">
            <a:avLst>
              <a:gd name="adj" fmla="val 860227"/>
            </a:avLst>
          </a:prstGeom>
          <a:solidFill>
            <a:srgbClr val="FFD43B"/>
          </a:solidFill>
          <a:ln w="12700">
            <a:solidFill>
              <a:srgbClr val="FFD43B">
                <a:alpha val="0"/>
              </a:srgbClr>
            </a:solidFill>
            <a:prstDash val="solid"/>
          </a:ln>
        </p:spPr>
      </p:sp>
      <p:sp>
        <p:nvSpPr>
          <p:cNvPr id="12" name="Shape 4"/>
          <p:cNvSpPr/>
          <p:nvPr/>
        </p:nvSpPr>
        <p:spPr>
          <a:xfrm>
            <a:off x="6572707" y="2572207"/>
            <a:ext cx="4572000" cy="428854"/>
          </a:xfrm>
          <a:prstGeom prst="roundRect">
            <a:avLst>
              <a:gd name="adj" fmla="val 56859"/>
            </a:avLst>
          </a:prstGeom>
          <a:solidFill>
            <a:srgbClr val="1E1E1E"/>
          </a:solidFill>
        </p:spPr>
      </p:sp>
      <p:sp>
        <p:nvSpPr>
          <p:cNvPr id="13" name="Shape 5"/>
          <p:cNvSpPr/>
          <p:nvPr/>
        </p:nvSpPr>
        <p:spPr>
          <a:xfrm>
            <a:off x="6572707" y="2572207"/>
            <a:ext cx="28346" cy="428854"/>
          </a:xfrm>
          <a:prstGeom prst="roundRect">
            <a:avLst>
              <a:gd name="adj" fmla="val 860227"/>
            </a:avLst>
          </a:prstGeom>
          <a:solidFill>
            <a:srgbClr val="00599C"/>
          </a:solidFill>
          <a:ln w="12700">
            <a:solidFill>
              <a:srgbClr val="00599C">
                <a:alpha val="0"/>
              </a:srgbClr>
            </a:solidFill>
            <a:prstDash val="solid"/>
          </a:ln>
        </p:spPr>
      </p:sp>
      <p:sp>
        <p:nvSpPr>
          <p:cNvPr id="14" name="Shape 6"/>
          <p:cNvSpPr/>
          <p:nvPr/>
        </p:nvSpPr>
        <p:spPr>
          <a:xfrm>
            <a:off x="6572707" y="3715207"/>
            <a:ext cx="4572000" cy="714146"/>
          </a:xfrm>
          <a:prstGeom prst="roundRect">
            <a:avLst>
              <a:gd name="adj" fmla="val 20487"/>
            </a:avLst>
          </a:prstGeom>
          <a:solidFill>
            <a:srgbClr val="1E1E1E"/>
          </a:solidFill>
        </p:spPr>
      </p:sp>
      <p:sp>
        <p:nvSpPr>
          <p:cNvPr id="15" name="Shape 7"/>
          <p:cNvSpPr/>
          <p:nvPr/>
        </p:nvSpPr>
        <p:spPr>
          <a:xfrm>
            <a:off x="6572707" y="3715207"/>
            <a:ext cx="28346" cy="714146"/>
          </a:xfrm>
          <a:prstGeom prst="roundRect">
            <a:avLst>
              <a:gd name="adj" fmla="val 516136"/>
            </a:avLst>
          </a:prstGeom>
          <a:solidFill>
            <a:srgbClr val="FFD43B"/>
          </a:solidFill>
          <a:ln w="12700">
            <a:solidFill>
              <a:srgbClr val="FFD43B">
                <a:alpha val="0"/>
              </a:srgbClr>
            </a:solidFill>
            <a:prstDash val="solid"/>
          </a:ln>
        </p:spPr>
      </p:sp>
      <p:sp>
        <p:nvSpPr>
          <p:cNvPr id="16" name="Shape 8"/>
          <p:cNvSpPr/>
          <p:nvPr/>
        </p:nvSpPr>
        <p:spPr>
          <a:xfrm>
            <a:off x="6572707" y="4572000"/>
            <a:ext cx="4572000" cy="714146"/>
          </a:xfrm>
          <a:prstGeom prst="roundRect">
            <a:avLst>
              <a:gd name="adj" fmla="val 20487"/>
            </a:avLst>
          </a:prstGeom>
          <a:solidFill>
            <a:srgbClr val="1E1E1E"/>
          </a:solidFill>
        </p:spPr>
      </p:sp>
      <p:sp>
        <p:nvSpPr>
          <p:cNvPr id="17" name="Shape 9"/>
          <p:cNvSpPr/>
          <p:nvPr/>
        </p:nvSpPr>
        <p:spPr>
          <a:xfrm>
            <a:off x="6572707" y="4572000"/>
            <a:ext cx="28346" cy="714146"/>
          </a:xfrm>
          <a:prstGeom prst="roundRect">
            <a:avLst>
              <a:gd name="adj" fmla="val 516136"/>
            </a:avLst>
          </a:prstGeom>
          <a:solidFill>
            <a:srgbClr val="00599C"/>
          </a:solidFill>
          <a:ln w="12700">
            <a:solidFill>
              <a:srgbClr val="00599C">
                <a:alpha val="0"/>
              </a:srgbClr>
            </a:solidFill>
            <a:prstDash val="solid"/>
          </a:ln>
        </p:spPr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7">
            <a:alphaModFix amt="60000"/>
          </a:blip>
          <a:srcRect t="-399" b="-399"/>
          <a:stretch>
            <a:fillRect/>
          </a:stretch>
        </p:blipFill>
        <p:spPr>
          <a:xfrm>
            <a:off x="761695" y="1190549"/>
            <a:ext cx="10668305" cy="19202"/>
          </a:xfrm>
          <a:prstGeom prst="rect">
            <a:avLst/>
          </a:prstGeom>
        </p:spPr>
      </p:pic>
      <p:sp>
        <p:nvSpPr>
          <p:cNvPr id="19" name="Text 10"/>
          <p:cNvSpPr txBox="1"/>
          <p:nvPr/>
        </p:nvSpPr>
        <p:spPr>
          <a:xfrm>
            <a:off x="1371600" y="476402"/>
            <a:ext cx="10362895" cy="5815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100" b="1" kern="0" spc="150" dirty="0">
                <a:solidFill>
                  <a:srgbClr val="E1F5FE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领地与建造规则 </a:t>
            </a:r>
            <a:endParaRPr lang="en-US" sz="3100" dirty="0"/>
          </a:p>
        </p:txBody>
      </p:sp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8"/>
          <a:srcRect l="-1750" r="-1750"/>
          <a:stretch>
            <a:fillRect/>
          </a:stretch>
        </p:blipFill>
        <p:spPr>
          <a:xfrm>
            <a:off x="761695" y="592531"/>
            <a:ext cx="466344" cy="400507"/>
          </a:xfrm>
          <a:prstGeom prst="rect">
            <a:avLst/>
          </a:prstGeom>
        </p:spPr>
      </p:pic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9"/>
          <a:srcRect l="-881" r="-881"/>
          <a:stretch>
            <a:fillRect/>
          </a:stretch>
        </p:blipFill>
        <p:spPr>
          <a:xfrm>
            <a:off x="1024128" y="1676095"/>
            <a:ext cx="237744" cy="267005"/>
          </a:xfrm>
          <a:prstGeom prst="rect">
            <a:avLst/>
          </a:prstGeom>
        </p:spPr>
      </p:pic>
      <p:sp>
        <p:nvSpPr>
          <p:cNvPr id="22" name="Text 11"/>
          <p:cNvSpPr txBox="1"/>
          <p:nvPr/>
        </p:nvSpPr>
        <p:spPr>
          <a:xfrm>
            <a:off x="1429207" y="1619402"/>
            <a:ext cx="4476902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EBEE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可建造区域</a:t>
            </a:r>
            <a:endParaRPr lang="en-US" sz="1600" dirty="0"/>
          </a:p>
        </p:txBody>
      </p:sp>
      <p:sp>
        <p:nvSpPr>
          <p:cNvPr id="23" name="Text 12"/>
          <p:cNvSpPr txBox="1"/>
          <p:nvPr/>
        </p:nvSpPr>
        <p:spPr>
          <a:xfrm>
            <a:off x="1429207" y="2000707"/>
            <a:ext cx="44769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CDD2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红队：红色格子</a:t>
            </a:r>
            <a:endParaRPr lang="en-US" sz="1200" dirty="0"/>
          </a:p>
        </p:txBody>
      </p:sp>
      <p:sp>
        <p:nvSpPr>
          <p:cNvPr id="24" name="Text 13"/>
          <p:cNvSpPr txBox="1"/>
          <p:nvPr/>
        </p:nvSpPr>
        <p:spPr>
          <a:xfrm>
            <a:off x="1429207" y="2266798"/>
            <a:ext cx="44769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BBDEFB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蓝队：蓝色格子</a:t>
            </a:r>
            <a:endParaRPr lang="en-US" sz="1200" dirty="0"/>
          </a:p>
        </p:txBody>
      </p:sp>
      <p:sp>
        <p:nvSpPr>
          <p:cNvPr id="25" name="Text 14"/>
          <p:cNvSpPr txBox="1"/>
          <p:nvPr/>
        </p:nvSpPr>
        <p:spPr>
          <a:xfrm>
            <a:off x="1429207" y="2533802"/>
            <a:ext cx="44769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E1BEE7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紫色格子：公共区域（双方均可建）</a:t>
            </a:r>
            <a:endParaRPr lang="en-US" sz="1200" dirty="0"/>
          </a:p>
        </p:txBody>
      </p:sp>
      <p:pic>
        <p:nvPicPr>
          <p:cNvPr id="26" name="Image 9" descr="preencoded.png"/>
          <p:cNvPicPr>
            <a:picLocks noChangeAspect="1"/>
          </p:cNvPicPr>
          <p:nvPr/>
        </p:nvPicPr>
        <p:blipFill>
          <a:blip r:embed="rId10"/>
          <a:srcRect l="-685" r="-685"/>
          <a:stretch>
            <a:fillRect/>
          </a:stretch>
        </p:blipFill>
        <p:spPr>
          <a:xfrm>
            <a:off x="990295" y="3295498"/>
            <a:ext cx="304495" cy="267005"/>
          </a:xfrm>
          <a:prstGeom prst="rect">
            <a:avLst/>
          </a:prstGeom>
        </p:spPr>
      </p:pic>
      <p:sp>
        <p:nvSpPr>
          <p:cNvPr id="27" name="Text 15"/>
          <p:cNvSpPr txBox="1"/>
          <p:nvPr/>
        </p:nvSpPr>
        <p:spPr>
          <a:xfrm>
            <a:off x="1429207" y="3238805"/>
            <a:ext cx="4476902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8E1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升级与替换</a:t>
            </a:r>
            <a:endParaRPr lang="en-US" sz="1600" dirty="0"/>
          </a:p>
        </p:txBody>
      </p:sp>
      <p:sp>
        <p:nvSpPr>
          <p:cNvPr id="28" name="Text 16"/>
          <p:cNvSpPr txBox="1"/>
          <p:nvPr/>
        </p:nvSpPr>
        <p:spPr>
          <a:xfrm>
            <a:off x="1601114" y="3619195"/>
            <a:ext cx="430499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ECB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同类型塔上再建 → 升级（更强）</a:t>
            </a:r>
            <a:endParaRPr lang="en-US" sz="1200" dirty="0"/>
          </a:p>
        </p:txBody>
      </p:sp>
      <p:sp>
        <p:nvSpPr>
          <p:cNvPr id="29" name="Text 17"/>
          <p:cNvSpPr txBox="1"/>
          <p:nvPr/>
        </p:nvSpPr>
        <p:spPr>
          <a:xfrm>
            <a:off x="1657807" y="3886200"/>
            <a:ext cx="4134002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ECB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不同类型塔上再建 → 替换，但新塔等级在旧塔基础上提升（法力不浪费）</a:t>
            </a:r>
            <a:endParaRPr lang="en-US" sz="1200" dirty="0"/>
          </a:p>
        </p:txBody>
      </p:sp>
      <p:pic>
        <p:nvPicPr>
          <p:cNvPr id="30" name="Image 10" descr="preencoded.png"/>
          <p:cNvPicPr>
            <a:picLocks noChangeAspect="1"/>
          </p:cNvPicPr>
          <p:nvPr/>
        </p:nvPicPr>
        <p:blipFill>
          <a:blip r:embed="rId11"/>
          <a:srcRect t="-180" b="-180"/>
          <a:stretch>
            <a:fillRect/>
          </a:stretch>
        </p:blipFill>
        <p:spPr>
          <a:xfrm>
            <a:off x="1429207" y="3666744"/>
            <a:ext cx="95098" cy="152705"/>
          </a:xfrm>
          <a:prstGeom prst="rect">
            <a:avLst/>
          </a:prstGeom>
        </p:spPr>
      </p:pic>
      <p:pic>
        <p:nvPicPr>
          <p:cNvPr id="31" name="Image 11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429207" y="3933749"/>
            <a:ext cx="152705" cy="152705"/>
          </a:xfrm>
          <a:prstGeom prst="rect">
            <a:avLst/>
          </a:prstGeom>
        </p:spPr>
      </p:pic>
      <p:pic>
        <p:nvPicPr>
          <p:cNvPr id="32" name="Image 12" descr="preencoded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976579" y="4819802"/>
            <a:ext cx="333756" cy="267005"/>
          </a:xfrm>
          <a:prstGeom prst="rect">
            <a:avLst/>
          </a:prstGeom>
        </p:spPr>
      </p:pic>
      <p:sp>
        <p:nvSpPr>
          <p:cNvPr id="33" name="Text 18"/>
          <p:cNvSpPr txBox="1"/>
          <p:nvPr/>
        </p:nvSpPr>
        <p:spPr>
          <a:xfrm>
            <a:off x="1429207" y="4762195"/>
            <a:ext cx="4476902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E1F5FE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蓝队自动镜像</a:t>
            </a:r>
            <a:endParaRPr lang="en-US" sz="1600" dirty="0"/>
          </a:p>
        </p:txBody>
      </p:sp>
      <p:sp>
        <p:nvSpPr>
          <p:cNvPr id="34" name="Text 19"/>
          <p:cNvSpPr txBox="1"/>
          <p:nvPr/>
        </p:nvSpPr>
        <p:spPr>
          <a:xfrm>
            <a:off x="1638605" y="5143500"/>
            <a:ext cx="426750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B3E5FC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坐标 x 自动翻转；只需按红队视角写一套代码</a:t>
            </a:r>
            <a:endParaRPr lang="en-US" sz="1200" dirty="0"/>
          </a:p>
        </p:txBody>
      </p:sp>
      <p:sp>
        <p:nvSpPr>
          <p:cNvPr id="35" name="Text 20"/>
          <p:cNvSpPr txBox="1"/>
          <p:nvPr/>
        </p:nvSpPr>
        <p:spPr>
          <a:xfrm>
            <a:off x="1677010" y="5410505"/>
            <a:ext cx="4153205" cy="2386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B3E5FC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查看队伍：</a:t>
            </a:r>
            <a:r>
              <a:rPr lang="en-US" sz="1200" dirty="0">
                <a:solidFill>
                  <a:srgbClr val="81D4F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hero.color</a:t>
            </a:r>
            <a:endParaRPr lang="en-US" sz="1200" dirty="0"/>
          </a:p>
        </p:txBody>
      </p:sp>
      <p:pic>
        <p:nvPicPr>
          <p:cNvPr id="36" name="Image 13" descr="preencoded.png"/>
          <p:cNvPicPr>
            <a:picLocks noChangeAspect="1"/>
          </p:cNvPicPr>
          <p:nvPr/>
        </p:nvPicPr>
        <p:blipFill>
          <a:blip r:embed="rId14"/>
          <a:srcRect t="-43" b="-43"/>
          <a:stretch>
            <a:fillRect/>
          </a:stretch>
        </p:blipFill>
        <p:spPr>
          <a:xfrm>
            <a:off x="1429207" y="5191049"/>
            <a:ext cx="133502" cy="152705"/>
          </a:xfrm>
          <a:prstGeom prst="rect">
            <a:avLst/>
          </a:prstGeom>
        </p:spPr>
      </p:pic>
      <p:pic>
        <p:nvPicPr>
          <p:cNvPr id="37" name="Image 14" descr="preencoded.png"/>
          <p:cNvPicPr>
            <a:picLocks noChangeAspect="1"/>
          </p:cNvPicPr>
          <p:nvPr/>
        </p:nvPicPr>
        <p:blipFill>
          <a:blip r:embed="rId15"/>
          <a:srcRect l="-33" r="-33"/>
          <a:stretch>
            <a:fillRect/>
          </a:stretch>
        </p:blipFill>
        <p:spPr>
          <a:xfrm>
            <a:off x="1429207" y="5458054"/>
            <a:ext cx="171907" cy="152705"/>
          </a:xfrm>
          <a:prstGeom prst="rect">
            <a:avLst/>
          </a:prstGeom>
        </p:spPr>
      </p:pic>
      <p:pic>
        <p:nvPicPr>
          <p:cNvPr id="38" name="Image 15" descr="preencoded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6620256" y="1666951"/>
            <a:ext cx="190195" cy="190195"/>
          </a:xfrm>
          <a:prstGeom prst="rect">
            <a:avLst/>
          </a:prstGeom>
        </p:spPr>
      </p:pic>
      <p:sp>
        <p:nvSpPr>
          <p:cNvPr id="39" name="Text 21"/>
          <p:cNvSpPr txBox="1"/>
          <p:nvPr/>
        </p:nvSpPr>
        <p:spPr>
          <a:xfrm>
            <a:off x="6953098" y="1619402"/>
            <a:ext cx="4476902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EDE7F6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判断能否建造</a:t>
            </a:r>
            <a:endParaRPr lang="en-US" sz="1500" dirty="0"/>
          </a:p>
        </p:txBody>
      </p:sp>
      <p:sp>
        <p:nvSpPr>
          <p:cNvPr id="40" name="Text 22"/>
          <p:cNvSpPr txBox="1"/>
          <p:nvPr/>
        </p:nvSpPr>
        <p:spPr>
          <a:xfrm>
            <a:off x="6715354" y="2143354"/>
            <a:ext cx="421081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9CDCFE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</a:t>
            </a:r>
            <a:r>
              <a:rPr lang="en-US" sz="12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.</a:t>
            </a:r>
            <a:r>
              <a:rPr lang="en-US" sz="12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canBuildAt</a:t>
            </a:r>
            <a:r>
              <a:rPr lang="en-US" sz="12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(</a:t>
            </a:r>
            <a:r>
              <a:rPr lang="en-US" sz="1200" dirty="0">
                <a:solidFill>
                  <a:srgbClr val="9CDCFE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x</a:t>
            </a:r>
            <a:r>
              <a:rPr lang="en-US" sz="12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, </a:t>
            </a:r>
            <a:r>
              <a:rPr lang="en-US" sz="1200" dirty="0">
                <a:solidFill>
                  <a:srgbClr val="9CDCFE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y</a:t>
            </a:r>
            <a:r>
              <a:rPr lang="en-US" sz="12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) </a:t>
            </a:r>
            <a:r>
              <a:rPr lang="en-US" sz="12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# 返回 True/False</a:t>
            </a:r>
            <a:endParaRPr lang="en-US" sz="1200" dirty="0"/>
          </a:p>
        </p:txBody>
      </p:sp>
      <p:sp>
        <p:nvSpPr>
          <p:cNvPr id="41" name="Text 23"/>
          <p:cNvSpPr txBox="1"/>
          <p:nvPr/>
        </p:nvSpPr>
        <p:spPr>
          <a:xfrm>
            <a:off x="6715354" y="2667305"/>
            <a:ext cx="421081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9CDCFE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</a:t>
            </a:r>
            <a:r>
              <a:rPr lang="en-US" sz="12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.</a:t>
            </a:r>
            <a:r>
              <a:rPr lang="en-US" sz="12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canBuildAt</a:t>
            </a:r>
            <a:r>
              <a:rPr lang="en-US" sz="12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(</a:t>
            </a:r>
            <a:r>
              <a:rPr lang="en-US" sz="1200" dirty="0">
                <a:solidFill>
                  <a:srgbClr val="9CDCFE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x</a:t>
            </a:r>
            <a:r>
              <a:rPr lang="en-US" sz="12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, </a:t>
            </a:r>
            <a:r>
              <a:rPr lang="en-US" sz="1200" dirty="0">
                <a:solidFill>
                  <a:srgbClr val="9CDCFE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y</a:t>
            </a:r>
            <a:r>
              <a:rPr lang="en-US" sz="12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); </a:t>
            </a:r>
            <a:r>
              <a:rPr lang="en-US" sz="12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// 返回 true/false</a:t>
            </a:r>
            <a:endParaRPr lang="en-US" sz="1200" dirty="0"/>
          </a:p>
        </p:txBody>
      </p:sp>
      <p:pic>
        <p:nvPicPr>
          <p:cNvPr id="42" name="Image 16" descr="preencoded.p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6644030" y="3333902"/>
            <a:ext cx="142646" cy="190195"/>
          </a:xfrm>
          <a:prstGeom prst="rect">
            <a:avLst/>
          </a:prstGeom>
        </p:spPr>
      </p:pic>
      <p:sp>
        <p:nvSpPr>
          <p:cNvPr id="43" name="Text 24"/>
          <p:cNvSpPr txBox="1"/>
          <p:nvPr/>
        </p:nvSpPr>
        <p:spPr>
          <a:xfrm>
            <a:off x="6953098" y="3286354"/>
            <a:ext cx="4476902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BE9E7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两种建造方式</a:t>
            </a:r>
            <a:endParaRPr lang="en-US" sz="1500" dirty="0"/>
          </a:p>
        </p:txBody>
      </p:sp>
      <p:sp>
        <p:nvSpPr>
          <p:cNvPr id="44" name="Text 25"/>
          <p:cNvSpPr txBox="1"/>
          <p:nvPr/>
        </p:nvSpPr>
        <p:spPr>
          <a:xfrm>
            <a:off x="6715354" y="3810305"/>
            <a:ext cx="4362602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9CDCFE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</a:t>
            </a:r>
            <a:r>
              <a:rPr lang="en-US" sz="12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.</a:t>
            </a:r>
            <a:r>
              <a:rPr lang="en-US" sz="12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build</a:t>
            </a:r>
            <a:r>
              <a:rPr lang="en-US" sz="12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(</a:t>
            </a:r>
            <a:r>
              <a:rPr lang="en-US" sz="1200" dirty="0">
                <a:solidFill>
                  <a:srgbClr val="CE917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"archer"</a:t>
            </a:r>
            <a:r>
              <a:rPr lang="en-US" sz="12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, </a:t>
            </a:r>
            <a:r>
              <a:rPr lang="en-US" sz="1200" dirty="0">
                <a:solidFill>
                  <a:srgbClr val="CE917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"A"</a:t>
            </a:r>
            <a:r>
              <a:rPr lang="en-US" sz="12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) </a:t>
            </a:r>
            <a:r>
              <a:rPr lang="en-US" sz="12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# 用点位名称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9CDCFE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</a:t>
            </a:r>
            <a:r>
              <a:rPr lang="en-US" sz="12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.</a:t>
            </a:r>
            <a:r>
              <a:rPr lang="en-US" sz="12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build</a:t>
            </a:r>
            <a:r>
              <a:rPr lang="en-US" sz="12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(</a:t>
            </a:r>
            <a:r>
              <a:rPr lang="en-US" sz="1200" dirty="0">
                <a:solidFill>
                  <a:srgbClr val="CE917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"mage"</a:t>
            </a:r>
            <a:r>
              <a:rPr lang="en-US" sz="12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, </a:t>
            </a:r>
            <a:r>
              <a:rPr lang="en-US" sz="1200" dirty="0">
                <a:solidFill>
                  <a:srgbClr val="B5CEA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15</a:t>
            </a:r>
            <a:r>
              <a:rPr lang="en-US" sz="12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, </a:t>
            </a:r>
            <a:r>
              <a:rPr lang="en-US" sz="1200" dirty="0">
                <a:solidFill>
                  <a:srgbClr val="B5CEA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40</a:t>
            </a:r>
            <a:r>
              <a:rPr lang="en-US" sz="12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) </a:t>
            </a:r>
            <a:r>
              <a:rPr lang="en-US" sz="12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# 用坐标 (x, y)</a:t>
            </a:r>
            <a:endParaRPr lang="en-US" sz="1200" dirty="0"/>
          </a:p>
        </p:txBody>
      </p:sp>
      <p:sp>
        <p:nvSpPr>
          <p:cNvPr id="45" name="Text 26"/>
          <p:cNvSpPr txBox="1"/>
          <p:nvPr/>
        </p:nvSpPr>
        <p:spPr>
          <a:xfrm>
            <a:off x="6715354" y="4667098"/>
            <a:ext cx="4362602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9CDCFE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</a:t>
            </a:r>
            <a:r>
              <a:rPr lang="en-US" sz="12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.</a:t>
            </a:r>
            <a:r>
              <a:rPr lang="en-US" sz="12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build</a:t>
            </a:r>
            <a:r>
              <a:rPr lang="en-US" sz="12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(</a:t>
            </a:r>
            <a:r>
              <a:rPr lang="en-US" sz="1200" dirty="0">
                <a:solidFill>
                  <a:srgbClr val="CE917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"archer"</a:t>
            </a:r>
            <a:r>
              <a:rPr lang="en-US" sz="12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, </a:t>
            </a:r>
            <a:r>
              <a:rPr lang="en-US" sz="1200" dirty="0">
                <a:solidFill>
                  <a:srgbClr val="CE917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"A"</a:t>
            </a:r>
            <a:r>
              <a:rPr lang="en-US" sz="12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); </a:t>
            </a:r>
            <a:r>
              <a:rPr lang="en-US" sz="12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// 用点位名称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9CDCFE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</a:t>
            </a:r>
            <a:r>
              <a:rPr lang="en-US" sz="12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.</a:t>
            </a:r>
            <a:r>
              <a:rPr lang="en-US" sz="1200" dirty="0">
                <a:solidFill>
                  <a:srgbClr val="DCDCA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build</a:t>
            </a:r>
            <a:r>
              <a:rPr lang="en-US" sz="12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(</a:t>
            </a:r>
            <a:r>
              <a:rPr lang="en-US" sz="1200" dirty="0">
                <a:solidFill>
                  <a:srgbClr val="CE917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"mage"</a:t>
            </a:r>
            <a:r>
              <a:rPr lang="en-US" sz="12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, </a:t>
            </a:r>
            <a:r>
              <a:rPr lang="en-US" sz="1200" dirty="0">
                <a:solidFill>
                  <a:srgbClr val="B5CEA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15</a:t>
            </a:r>
            <a:r>
              <a:rPr lang="en-US" sz="12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, </a:t>
            </a:r>
            <a:r>
              <a:rPr lang="en-US" sz="1200" dirty="0">
                <a:solidFill>
                  <a:srgbClr val="B5CEA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40</a:t>
            </a:r>
            <a:r>
              <a:rPr lang="en-US" sz="12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); </a:t>
            </a:r>
            <a:r>
              <a:rPr lang="en-US" sz="1200" dirty="0">
                <a:solidFill>
                  <a:srgbClr val="6A9955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// 用坐标 (x, y)</a:t>
            </a:r>
            <a:endParaRPr lang="en-US" sz="1200" dirty="0"/>
          </a:p>
        </p:txBody>
      </p:sp>
      <p:pic>
        <p:nvPicPr>
          <p:cNvPr id="46" name="图片 4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856865" y="1619250"/>
            <a:ext cx="2867660" cy="7207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762000" y="1533525"/>
            <a:ext cx="3333750" cy="2010410"/>
          </a:xfrm>
          <a:prstGeom prst="roundRect">
            <a:avLst>
              <a:gd name="adj" fmla="val 4741"/>
            </a:avLst>
          </a:prstGeom>
          <a:solidFill>
            <a:srgbClr val="0D1F33">
              <a:alpha val="70000"/>
            </a:srgbClr>
          </a:solidFill>
          <a:effectLst>
            <a:outerShdw blurRad="139700" dist="38100" dir="16200000" algn="bl" rotWithShape="0">
              <a:srgbClr val="000000">
                <a:alpha val="30000"/>
              </a:srgbClr>
            </a:outerShdw>
          </a:effectLst>
        </p:spPr>
      </p:sp>
      <p:sp>
        <p:nvSpPr>
          <p:cNvPr id="7" name="Shape 3"/>
          <p:cNvSpPr/>
          <p:nvPr/>
        </p:nvSpPr>
        <p:spPr>
          <a:xfrm>
            <a:off x="761695" y="1533220"/>
            <a:ext cx="3333902" cy="38405"/>
          </a:xfrm>
          <a:prstGeom prst="roundRect">
            <a:avLst>
              <a:gd name="adj" fmla="val 211639"/>
            </a:avLst>
          </a:prstGeom>
          <a:solidFill>
            <a:srgbClr val="81C784"/>
          </a:solidFill>
          <a:ln w="12700">
            <a:solidFill>
              <a:srgbClr val="81C784">
                <a:alpha val="0"/>
              </a:srgbClr>
            </a:solidFill>
            <a:prstDash val="solid"/>
          </a:ln>
        </p:spPr>
      </p:sp>
      <p:sp>
        <p:nvSpPr>
          <p:cNvPr id="8" name="Shape 4"/>
          <p:cNvSpPr/>
          <p:nvPr/>
        </p:nvSpPr>
        <p:spPr>
          <a:xfrm>
            <a:off x="4286885" y="1533525"/>
            <a:ext cx="3333750" cy="2010410"/>
          </a:xfrm>
          <a:prstGeom prst="roundRect">
            <a:avLst>
              <a:gd name="adj" fmla="val 4741"/>
            </a:avLst>
          </a:prstGeom>
          <a:solidFill>
            <a:srgbClr val="0D1F33">
              <a:alpha val="70000"/>
            </a:srgbClr>
          </a:solidFill>
          <a:effectLst>
            <a:outerShdw blurRad="139700" dist="38100" dir="16200000" algn="bl" rotWithShape="0">
              <a:srgbClr val="000000">
                <a:alpha val="30000"/>
              </a:srgbClr>
            </a:outerShdw>
          </a:effectLst>
        </p:spPr>
      </p:sp>
      <p:sp>
        <p:nvSpPr>
          <p:cNvPr id="9" name="Shape 5"/>
          <p:cNvSpPr/>
          <p:nvPr/>
        </p:nvSpPr>
        <p:spPr>
          <a:xfrm>
            <a:off x="4286707" y="1533220"/>
            <a:ext cx="3333902" cy="38405"/>
          </a:xfrm>
          <a:prstGeom prst="roundRect">
            <a:avLst>
              <a:gd name="adj" fmla="val 211639"/>
            </a:avLst>
          </a:prstGeom>
          <a:solidFill>
            <a:srgbClr val="BA68C8"/>
          </a:solidFill>
          <a:ln w="12700">
            <a:solidFill>
              <a:srgbClr val="BA68C8">
                <a:alpha val="0"/>
              </a:srgbClr>
            </a:solidFill>
            <a:prstDash val="solid"/>
          </a:ln>
        </p:spPr>
      </p:sp>
      <p:sp>
        <p:nvSpPr>
          <p:cNvPr id="10" name="Shape 6"/>
          <p:cNvSpPr/>
          <p:nvPr/>
        </p:nvSpPr>
        <p:spPr>
          <a:xfrm>
            <a:off x="762000" y="3971925"/>
            <a:ext cx="3333750" cy="2277110"/>
          </a:xfrm>
          <a:prstGeom prst="roundRect">
            <a:avLst>
              <a:gd name="adj" fmla="val 4741"/>
            </a:avLst>
          </a:prstGeom>
          <a:solidFill>
            <a:srgbClr val="0D1F33">
              <a:alpha val="70000"/>
            </a:srgbClr>
          </a:solidFill>
          <a:effectLst>
            <a:outerShdw blurRad="139700" dist="38100" dir="16200000" algn="bl" rotWithShape="0">
              <a:srgbClr val="000000">
                <a:alpha val="30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761695" y="3972230"/>
            <a:ext cx="3333902" cy="38405"/>
          </a:xfrm>
          <a:prstGeom prst="roundRect">
            <a:avLst>
              <a:gd name="adj" fmla="val 211639"/>
            </a:avLst>
          </a:prstGeom>
          <a:solidFill>
            <a:srgbClr val="EF5350"/>
          </a:solidFill>
          <a:ln w="12700">
            <a:solidFill>
              <a:srgbClr val="EF5350">
                <a:alpha val="0"/>
              </a:srgbClr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4286885" y="3971925"/>
            <a:ext cx="3333750" cy="2277110"/>
          </a:xfrm>
          <a:prstGeom prst="roundRect">
            <a:avLst>
              <a:gd name="adj" fmla="val 4741"/>
            </a:avLst>
          </a:prstGeom>
          <a:solidFill>
            <a:srgbClr val="0D1F33">
              <a:alpha val="70000"/>
            </a:srgbClr>
          </a:solidFill>
          <a:effectLst>
            <a:outerShdw blurRad="139700" dist="38100" dir="16200000" algn="bl" rotWithShape="0">
              <a:srgbClr val="000000">
                <a:alpha val="3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286707" y="3972230"/>
            <a:ext cx="3333902" cy="38405"/>
          </a:xfrm>
          <a:prstGeom prst="roundRect">
            <a:avLst>
              <a:gd name="adj" fmla="val 211639"/>
            </a:avLst>
          </a:prstGeom>
          <a:solidFill>
            <a:srgbClr val="4FC3F7"/>
          </a:solidFill>
          <a:ln w="12700">
            <a:solidFill>
              <a:srgbClr val="4FC3F7">
                <a:alpha val="0"/>
              </a:srgbClr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7810500" y="1533525"/>
            <a:ext cx="3619500" cy="4725035"/>
          </a:xfrm>
          <a:prstGeom prst="roundRect">
            <a:avLst>
              <a:gd name="adj" fmla="val 1064"/>
            </a:avLst>
          </a:prstGeom>
          <a:solidFill>
            <a:srgbClr val="0D1F33">
              <a:alpha val="70000"/>
            </a:srgbClr>
          </a:solidFill>
          <a:effectLst>
            <a:outerShdw blurRad="139700" dist="38100" dir="16200000" algn="bl" rotWithShape="0">
              <a:srgbClr val="000000">
                <a:alpha val="3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7810500" y="1533525"/>
            <a:ext cx="76200" cy="4705985"/>
          </a:xfrm>
          <a:prstGeom prst="roundRect">
            <a:avLst>
              <a:gd name="adj" fmla="val 100250"/>
            </a:avLst>
          </a:prstGeom>
          <a:solidFill>
            <a:srgbClr val="FFCA28"/>
          </a:solidFill>
          <a:ln w="12700">
            <a:solidFill>
              <a:srgbClr val="FFCA28">
                <a:alpha val="0"/>
              </a:srgbClr>
            </a:solidFill>
            <a:prstDash val="solid"/>
          </a:ln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3">
            <a:alphaModFix amt="60000"/>
          </a:blip>
          <a:srcRect t="-399" b="-399"/>
          <a:stretch>
            <a:fillRect/>
          </a:stretch>
        </p:blipFill>
        <p:spPr>
          <a:xfrm>
            <a:off x="761695" y="1047902"/>
            <a:ext cx="10668305" cy="19202"/>
          </a:xfrm>
          <a:prstGeom prst="rect">
            <a:avLst/>
          </a:prstGeom>
        </p:spPr>
      </p:pic>
      <p:sp>
        <p:nvSpPr>
          <p:cNvPr id="17" name="Text 12"/>
          <p:cNvSpPr txBox="1"/>
          <p:nvPr/>
        </p:nvSpPr>
        <p:spPr>
          <a:xfrm>
            <a:off x="1238098" y="381305"/>
            <a:ext cx="10496398" cy="5239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kern="0" spc="150" dirty="0">
                <a:solidFill>
                  <a:srgbClr val="E1F5FE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防御塔总览 </a:t>
            </a:r>
            <a:endParaRPr lang="en-US" sz="2800" dirty="0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4"/>
          <a:srcRect l="-2670" r="-2670"/>
          <a:stretch>
            <a:fillRect/>
          </a:stretch>
        </p:blipFill>
        <p:spPr>
          <a:xfrm>
            <a:off x="761695" y="483718"/>
            <a:ext cx="333756" cy="362102"/>
          </a:xfrm>
          <a:prstGeom prst="rect">
            <a:avLst/>
          </a:prstGeom>
        </p:spPr>
      </p:pic>
      <p:sp>
        <p:nvSpPr>
          <p:cNvPr id="19" name="Text 13"/>
          <p:cNvSpPr txBox="1"/>
          <p:nvPr/>
        </p:nvSpPr>
        <p:spPr>
          <a:xfrm>
            <a:off x="1524305" y="1771879"/>
            <a:ext cx="2572207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8F5E9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弓箭塔</a:t>
            </a:r>
            <a:endParaRPr lang="en-US" sz="1800" dirty="0"/>
          </a:p>
        </p:txBody>
      </p:sp>
      <p:sp>
        <p:nvSpPr>
          <p:cNvPr id="20" name="Text 14"/>
          <p:cNvSpPr txBox="1"/>
          <p:nvPr/>
        </p:nvSpPr>
        <p:spPr>
          <a:xfrm>
            <a:off x="952805" y="2295830"/>
            <a:ext cx="306781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A5D6A7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"archer"</a:t>
            </a:r>
            <a:endParaRPr lang="en-US" sz="1200" dirty="0"/>
          </a:p>
        </p:txBody>
      </p:sp>
      <p:sp>
        <p:nvSpPr>
          <p:cNvPr id="21" name="Text 15"/>
          <p:cNvSpPr txBox="1"/>
          <p:nvPr/>
        </p:nvSpPr>
        <p:spPr>
          <a:xfrm>
            <a:off x="952805" y="2533574"/>
            <a:ext cx="3143707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C8E6C9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射速最快，基石火力</a:t>
            </a:r>
            <a:endParaRPr lang="en-US" sz="1300" dirty="0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562856" y="1809369"/>
            <a:ext cx="304495" cy="304495"/>
          </a:xfrm>
          <a:prstGeom prst="rect">
            <a:avLst/>
          </a:prstGeom>
        </p:spPr>
      </p:pic>
      <p:sp>
        <p:nvSpPr>
          <p:cNvPr id="23" name="Text 16"/>
          <p:cNvSpPr txBox="1"/>
          <p:nvPr/>
        </p:nvSpPr>
        <p:spPr>
          <a:xfrm>
            <a:off x="5048402" y="1771879"/>
            <a:ext cx="2572207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3E5F5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法师塔</a:t>
            </a:r>
            <a:endParaRPr lang="en-US" sz="1800" dirty="0"/>
          </a:p>
        </p:txBody>
      </p:sp>
      <p:sp>
        <p:nvSpPr>
          <p:cNvPr id="24" name="Text 17"/>
          <p:cNvSpPr txBox="1"/>
          <p:nvPr/>
        </p:nvSpPr>
        <p:spPr>
          <a:xfrm>
            <a:off x="4476902" y="2295830"/>
            <a:ext cx="306781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CE93D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"mage"</a:t>
            </a:r>
            <a:endParaRPr lang="en-US" sz="1200" dirty="0"/>
          </a:p>
        </p:txBody>
      </p:sp>
      <p:sp>
        <p:nvSpPr>
          <p:cNvPr id="25" name="Text 18"/>
          <p:cNvSpPr txBox="1"/>
          <p:nvPr/>
        </p:nvSpPr>
        <p:spPr>
          <a:xfrm>
            <a:off x="4476902" y="2533574"/>
            <a:ext cx="3143707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E1BEE7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克制飞行怪，射程最远</a:t>
            </a:r>
            <a:endParaRPr lang="en-US" sz="1300" dirty="0"/>
          </a:p>
        </p:txBody>
      </p:sp>
      <p:pic>
        <p:nvPicPr>
          <p:cNvPr id="26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037844" y="4248379"/>
            <a:ext cx="304495" cy="304495"/>
          </a:xfrm>
          <a:prstGeom prst="rect">
            <a:avLst/>
          </a:prstGeom>
        </p:spPr>
      </p:pic>
      <p:sp>
        <p:nvSpPr>
          <p:cNvPr id="27" name="Text 19"/>
          <p:cNvSpPr txBox="1"/>
          <p:nvPr/>
        </p:nvSpPr>
        <p:spPr>
          <a:xfrm>
            <a:off x="1524305" y="4209974"/>
            <a:ext cx="2572207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EBEE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加农炮</a:t>
            </a:r>
            <a:endParaRPr lang="en-US" sz="1800" dirty="0"/>
          </a:p>
        </p:txBody>
      </p:sp>
      <p:sp>
        <p:nvSpPr>
          <p:cNvPr id="28" name="Text 20"/>
          <p:cNvSpPr txBox="1"/>
          <p:nvPr/>
        </p:nvSpPr>
        <p:spPr>
          <a:xfrm>
            <a:off x="952805" y="4733925"/>
            <a:ext cx="306781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E57373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"cannon"</a:t>
            </a:r>
            <a:endParaRPr lang="en-US" sz="1200" dirty="0"/>
          </a:p>
        </p:txBody>
      </p:sp>
      <p:sp>
        <p:nvSpPr>
          <p:cNvPr id="29" name="Text 21"/>
          <p:cNvSpPr txBox="1"/>
          <p:nvPr/>
        </p:nvSpPr>
        <p:spPr>
          <a:xfrm>
            <a:off x="952805" y="4971669"/>
            <a:ext cx="3143707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FCDD2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范围伤害，不能对空</a:t>
            </a:r>
            <a:endParaRPr lang="en-US" sz="1300" dirty="0"/>
          </a:p>
        </p:txBody>
      </p:sp>
      <p:pic>
        <p:nvPicPr>
          <p:cNvPr id="30" name="Image 6" descr="preencoded.png"/>
          <p:cNvPicPr>
            <a:picLocks noChangeAspect="1"/>
          </p:cNvPicPr>
          <p:nvPr/>
        </p:nvPicPr>
        <p:blipFill>
          <a:blip r:embed="rId7"/>
          <a:srcRect l="-107" r="-107"/>
          <a:stretch>
            <a:fillRect/>
          </a:stretch>
        </p:blipFill>
        <p:spPr>
          <a:xfrm>
            <a:off x="4581144" y="4248379"/>
            <a:ext cx="267005" cy="304495"/>
          </a:xfrm>
          <a:prstGeom prst="rect">
            <a:avLst/>
          </a:prstGeom>
        </p:spPr>
      </p:pic>
      <p:sp>
        <p:nvSpPr>
          <p:cNvPr id="31" name="Text 22"/>
          <p:cNvSpPr txBox="1"/>
          <p:nvPr/>
        </p:nvSpPr>
        <p:spPr>
          <a:xfrm>
            <a:off x="5048402" y="4209974"/>
            <a:ext cx="2572207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1F5FE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寒霜塔</a:t>
            </a:r>
            <a:endParaRPr lang="en-US" sz="1800" dirty="0"/>
          </a:p>
        </p:txBody>
      </p:sp>
      <p:sp>
        <p:nvSpPr>
          <p:cNvPr id="32" name="Text 23"/>
          <p:cNvSpPr txBox="1"/>
          <p:nvPr/>
        </p:nvSpPr>
        <p:spPr>
          <a:xfrm>
            <a:off x="4476902" y="4733925"/>
            <a:ext cx="306781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1D4FA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"frost"</a:t>
            </a:r>
            <a:endParaRPr lang="en-US" sz="1200" dirty="0"/>
          </a:p>
        </p:txBody>
      </p:sp>
      <p:sp>
        <p:nvSpPr>
          <p:cNvPr id="33" name="Text 24"/>
          <p:cNvSpPr txBox="1"/>
          <p:nvPr/>
        </p:nvSpPr>
        <p:spPr>
          <a:xfrm>
            <a:off x="4476902" y="4971669"/>
            <a:ext cx="3143707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B3E5FC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减速敌人，辅助控制</a:t>
            </a:r>
            <a:endParaRPr lang="en-US" sz="1300" dirty="0"/>
          </a:p>
        </p:txBody>
      </p:sp>
      <p:pic>
        <p:nvPicPr>
          <p:cNvPr id="34" name="Image 7" descr="preencoded.png"/>
          <p:cNvPicPr>
            <a:picLocks noChangeAspect="1"/>
          </p:cNvPicPr>
          <p:nvPr/>
        </p:nvPicPr>
        <p:blipFill>
          <a:blip r:embed="rId8"/>
          <a:srcRect l="-80" r="-80"/>
          <a:stretch>
            <a:fillRect/>
          </a:stretch>
        </p:blipFill>
        <p:spPr>
          <a:xfrm>
            <a:off x="8048549" y="1800225"/>
            <a:ext cx="286207" cy="228600"/>
          </a:xfrm>
          <a:prstGeom prst="rect">
            <a:avLst/>
          </a:prstGeom>
        </p:spPr>
      </p:pic>
      <p:sp>
        <p:nvSpPr>
          <p:cNvPr id="35" name="Text 25"/>
          <p:cNvSpPr txBox="1"/>
          <p:nvPr/>
        </p:nvSpPr>
        <p:spPr>
          <a:xfrm>
            <a:off x="8477402" y="1771879"/>
            <a:ext cx="2953512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8E1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常用方法</a:t>
            </a:r>
            <a:endParaRPr lang="en-US" sz="1600" dirty="0"/>
          </a:p>
        </p:txBody>
      </p:sp>
      <p:sp>
        <p:nvSpPr>
          <p:cNvPr id="36" name="Text 26"/>
          <p:cNvSpPr txBox="1"/>
          <p:nvPr>
            <p:custDataLst>
              <p:tags r:id="rId9"/>
            </p:custDataLst>
          </p:nvPr>
        </p:nvSpPr>
        <p:spPr>
          <a:xfrm>
            <a:off x="8001000" y="2295830"/>
            <a:ext cx="3429000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FFECB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获取所有可用塔类型：</a:t>
            </a:r>
            <a:endParaRPr lang="en-US" sz="1100" dirty="0"/>
          </a:p>
        </p:txBody>
      </p:sp>
      <p:sp>
        <p:nvSpPr>
          <p:cNvPr id="37" name="Text 27"/>
          <p:cNvSpPr txBox="1"/>
          <p:nvPr>
            <p:custDataLst>
              <p:tags r:id="rId10"/>
            </p:custDataLst>
          </p:nvPr>
        </p:nvSpPr>
        <p:spPr>
          <a:xfrm>
            <a:off x="8001000" y="2924023"/>
            <a:ext cx="3429000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FFECB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获取塔参数：</a:t>
            </a:r>
            <a:endParaRPr lang="en-US" sz="1100" dirty="0"/>
          </a:p>
        </p:txBody>
      </p:sp>
      <p:sp>
        <p:nvSpPr>
          <p:cNvPr id="38" name="Text 28"/>
          <p:cNvSpPr txBox="1"/>
          <p:nvPr>
            <p:custDataLst>
              <p:tags r:id="rId11"/>
            </p:custDataLst>
          </p:nvPr>
        </p:nvSpPr>
        <p:spPr>
          <a:xfrm>
            <a:off x="8001000" y="3553130"/>
            <a:ext cx="3429000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FFECB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查找自己的塔：</a:t>
            </a:r>
            <a:endParaRPr lang="en-US" sz="1100" dirty="0"/>
          </a:p>
        </p:txBody>
      </p:sp>
      <p:sp>
        <p:nvSpPr>
          <p:cNvPr id="39" name="Text 29"/>
          <p:cNvSpPr txBox="1"/>
          <p:nvPr>
            <p:custDataLst>
              <p:tags r:id="rId12"/>
            </p:custDataLst>
          </p:nvPr>
        </p:nvSpPr>
        <p:spPr>
          <a:xfrm>
            <a:off x="8001000" y="4181323"/>
            <a:ext cx="3429000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FFECB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查找敌人的塔：</a:t>
            </a:r>
            <a:endParaRPr lang="en-US" sz="1100" dirty="0"/>
          </a:p>
        </p:txBody>
      </p:sp>
      <p:sp>
        <p:nvSpPr>
          <p:cNvPr id="40" name="Text 30"/>
          <p:cNvSpPr txBox="1"/>
          <p:nvPr>
            <p:custDataLst>
              <p:tags r:id="rId13"/>
            </p:custDataLst>
          </p:nvPr>
        </p:nvSpPr>
        <p:spPr>
          <a:xfrm>
            <a:off x="8001000" y="4810430"/>
            <a:ext cx="3429000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FFECB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设置瞄准策略：</a:t>
            </a:r>
            <a:endParaRPr lang="en-US" sz="1100" dirty="0"/>
          </a:p>
        </p:txBody>
      </p:sp>
      <p:sp>
        <p:nvSpPr>
          <p:cNvPr id="41" name="Shape 31"/>
          <p:cNvSpPr/>
          <p:nvPr>
            <p:custDataLst>
              <p:tags r:id="rId14"/>
            </p:custDataLst>
          </p:nvPr>
        </p:nvSpPr>
        <p:spPr>
          <a:xfrm>
            <a:off x="8001000" y="2581123"/>
            <a:ext cx="1943100" cy="228600"/>
          </a:xfrm>
          <a:prstGeom prst="roundRect">
            <a:avLst>
              <a:gd name="adj" fmla="val 133333"/>
            </a:avLst>
          </a:prstGeom>
          <a:solidFill>
            <a:srgbClr val="1E1E1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2" name="Text 32"/>
          <p:cNvSpPr txBox="1"/>
          <p:nvPr>
            <p:custDataLst>
              <p:tags r:id="rId15"/>
            </p:custDataLst>
          </p:nvPr>
        </p:nvSpPr>
        <p:spPr>
          <a:xfrm>
            <a:off x="8001000" y="2581123"/>
            <a:ext cx="2019910" cy="2286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38100" rIns="76200" bIns="3810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hero.availableTowerTypes</a:t>
            </a:r>
            <a:endParaRPr lang="en-US" sz="900" dirty="0"/>
          </a:p>
        </p:txBody>
      </p:sp>
      <p:sp>
        <p:nvSpPr>
          <p:cNvPr id="43" name="Shape 33"/>
          <p:cNvSpPr/>
          <p:nvPr>
            <p:custDataLst>
              <p:tags r:id="rId16"/>
            </p:custDataLst>
          </p:nvPr>
        </p:nvSpPr>
        <p:spPr>
          <a:xfrm>
            <a:off x="8001000" y="3210230"/>
            <a:ext cx="2905049" cy="228600"/>
          </a:xfrm>
          <a:prstGeom prst="roundRect">
            <a:avLst>
              <a:gd name="adj" fmla="val 133333"/>
            </a:avLst>
          </a:prstGeom>
          <a:solidFill>
            <a:srgbClr val="1E1E1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4" name="Text 34"/>
          <p:cNvSpPr txBox="1"/>
          <p:nvPr>
            <p:custDataLst>
              <p:tags r:id="rId17"/>
            </p:custDataLst>
          </p:nvPr>
        </p:nvSpPr>
        <p:spPr>
          <a:xfrm>
            <a:off x="8001000" y="3210230"/>
            <a:ext cx="2981858" cy="2286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38100" rIns="76200" bIns="3810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hero.getTowerParameters("tower-type")</a:t>
            </a:r>
            <a:endParaRPr lang="en-US" sz="900" dirty="0"/>
          </a:p>
        </p:txBody>
      </p:sp>
      <p:sp>
        <p:nvSpPr>
          <p:cNvPr id="45" name="Shape 35"/>
          <p:cNvSpPr/>
          <p:nvPr>
            <p:custDataLst>
              <p:tags r:id="rId18"/>
            </p:custDataLst>
          </p:nvPr>
        </p:nvSpPr>
        <p:spPr>
          <a:xfrm>
            <a:off x="8001000" y="3838423"/>
            <a:ext cx="1571854" cy="228600"/>
          </a:xfrm>
          <a:prstGeom prst="roundRect">
            <a:avLst>
              <a:gd name="adj" fmla="val 133333"/>
            </a:avLst>
          </a:prstGeom>
          <a:solidFill>
            <a:srgbClr val="1E1E1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6" name="Text 36"/>
          <p:cNvSpPr txBox="1"/>
          <p:nvPr>
            <p:custDataLst>
              <p:tags r:id="rId19"/>
            </p:custDataLst>
          </p:nvPr>
        </p:nvSpPr>
        <p:spPr>
          <a:xfrm>
            <a:off x="8001000" y="3838423"/>
            <a:ext cx="1634947" cy="2286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38100" rIns="76200" bIns="3810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hero.findMyTowers()</a:t>
            </a:r>
            <a:endParaRPr lang="en-US" sz="900" dirty="0"/>
          </a:p>
        </p:txBody>
      </p:sp>
      <p:sp>
        <p:nvSpPr>
          <p:cNvPr id="47" name="Shape 37"/>
          <p:cNvSpPr/>
          <p:nvPr>
            <p:custDataLst>
              <p:tags r:id="rId20"/>
            </p:custDataLst>
          </p:nvPr>
        </p:nvSpPr>
        <p:spPr>
          <a:xfrm>
            <a:off x="8001000" y="4467530"/>
            <a:ext cx="1790395" cy="228600"/>
          </a:xfrm>
          <a:prstGeom prst="roundRect">
            <a:avLst>
              <a:gd name="adj" fmla="val 133333"/>
            </a:avLst>
          </a:prstGeom>
          <a:solidFill>
            <a:srgbClr val="1E1E1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8" name="Text 38"/>
          <p:cNvSpPr txBox="1"/>
          <p:nvPr>
            <p:custDataLst>
              <p:tags r:id="rId21"/>
            </p:custDataLst>
          </p:nvPr>
        </p:nvSpPr>
        <p:spPr>
          <a:xfrm>
            <a:off x="8001000" y="4467530"/>
            <a:ext cx="1862633" cy="2286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38100" rIns="76200" bIns="3810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hero.findEnemyTowers()</a:t>
            </a:r>
            <a:endParaRPr lang="en-US" sz="900" dirty="0"/>
          </a:p>
        </p:txBody>
      </p:sp>
      <p:sp>
        <p:nvSpPr>
          <p:cNvPr id="49" name="Shape 39"/>
          <p:cNvSpPr/>
          <p:nvPr>
            <p:custDataLst>
              <p:tags r:id="rId22"/>
            </p:custDataLst>
          </p:nvPr>
        </p:nvSpPr>
        <p:spPr>
          <a:xfrm>
            <a:off x="8001000" y="5095723"/>
            <a:ext cx="2762402" cy="228600"/>
          </a:xfrm>
          <a:prstGeom prst="roundRect">
            <a:avLst>
              <a:gd name="adj" fmla="val 133333"/>
            </a:avLst>
          </a:prstGeom>
          <a:solidFill>
            <a:srgbClr val="1E1E1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0" name="Text 40"/>
          <p:cNvSpPr txBox="1"/>
          <p:nvPr>
            <p:custDataLst>
              <p:tags r:id="rId23"/>
            </p:custDataLst>
          </p:nvPr>
        </p:nvSpPr>
        <p:spPr>
          <a:xfrm>
            <a:off x="8001000" y="5095723"/>
            <a:ext cx="2839212" cy="2286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38100" rIns="76200" bIns="3810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4D4D4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hero.setTargeting(tower, "weakest")</a:t>
            </a:r>
            <a:endParaRPr lang="en-US" sz="900" dirty="0"/>
          </a:p>
        </p:txBody>
      </p:sp>
      <p:pic>
        <p:nvPicPr>
          <p:cNvPr id="51" name="图片 50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786380" y="1771650"/>
            <a:ext cx="958850" cy="1401445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392545" y="4181475"/>
            <a:ext cx="927100" cy="1600200"/>
          </a:xfrm>
          <a:prstGeom prst="rect">
            <a:avLst/>
          </a:prstGeom>
        </p:spPr>
      </p:pic>
      <p:pic>
        <p:nvPicPr>
          <p:cNvPr id="53" name="图片 52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246495" y="1654175"/>
            <a:ext cx="1268730" cy="1576070"/>
          </a:xfrm>
          <a:prstGeom prst="rect">
            <a:avLst/>
          </a:prstGeom>
        </p:spPr>
      </p:pic>
      <p:pic>
        <p:nvPicPr>
          <p:cNvPr id="54" name="图片 53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372360" y="4010660"/>
            <a:ext cx="1724025" cy="18002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 t="-5" b="-5"/>
          <a:stretch>
            <a:fillRect/>
          </a:stretch>
        </p:blipFill>
        <p:spPr>
          <a:xfrm>
            <a:off x="761695" y="1714500"/>
            <a:ext cx="5905195" cy="3333902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4"/>
          <a:srcRect l="-1" r="-1"/>
          <a:stretch>
            <a:fillRect/>
          </a:stretch>
        </p:blipFill>
        <p:spPr>
          <a:xfrm>
            <a:off x="7048195" y="1714500"/>
            <a:ext cx="4381805" cy="3333902"/>
          </a:xfrm>
          <a:prstGeom prst="rect">
            <a:avLst/>
          </a:prstGeom>
        </p:spPr>
      </p:pic>
      <p:pic>
        <p:nvPicPr>
          <p:cNvPr id="8" name="Image 4" descr="preencoded.png"/>
          <p:cNvPicPr>
            <a:picLocks noChangeAspect="1"/>
          </p:cNvPicPr>
          <p:nvPr/>
        </p:nvPicPr>
        <p:blipFill>
          <a:blip r:embed="rId5"/>
          <a:srcRect t="-6" b="-6"/>
          <a:stretch>
            <a:fillRect/>
          </a:stretch>
        </p:blipFill>
        <p:spPr>
          <a:xfrm>
            <a:off x="761695" y="5333695"/>
            <a:ext cx="10668305" cy="1047902"/>
          </a:xfrm>
          <a:prstGeom prst="rect">
            <a:avLst/>
          </a:prstGeom>
        </p:spPr>
      </p:pic>
      <p:pic>
        <p:nvPicPr>
          <p:cNvPr id="9" name="Image 5" descr="preencoded.png"/>
          <p:cNvPicPr>
            <a:picLocks noChangeAspect="1"/>
          </p:cNvPicPr>
          <p:nvPr/>
        </p:nvPicPr>
        <p:blipFill>
          <a:blip r:embed="rId6">
            <a:alphaModFix amt="60000"/>
          </a:blip>
          <a:srcRect t="-399" b="-399"/>
          <a:stretch>
            <a:fillRect/>
          </a:stretch>
        </p:blipFill>
        <p:spPr>
          <a:xfrm>
            <a:off x="761695" y="1476756"/>
            <a:ext cx="10668305" cy="19202"/>
          </a:xfrm>
          <a:prstGeom prst="rect">
            <a:avLst/>
          </a:prstGeom>
        </p:spPr>
      </p:pic>
      <p:sp>
        <p:nvSpPr>
          <p:cNvPr id="10" name="Text 2"/>
          <p:cNvSpPr txBox="1"/>
          <p:nvPr/>
        </p:nvSpPr>
        <p:spPr>
          <a:xfrm>
            <a:off x="904342" y="381305"/>
            <a:ext cx="10715854" cy="5239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kern="0" spc="150" dirty="0">
                <a:solidFill>
                  <a:srgbClr val="E1F5FE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防御塔 – 弓箭塔（Archer） </a:t>
            </a:r>
            <a:endParaRPr lang="en-US" sz="2800" dirty="0"/>
          </a:p>
        </p:txBody>
      </p:sp>
      <p:sp>
        <p:nvSpPr>
          <p:cNvPr id="11" name="Text 3"/>
          <p:cNvSpPr txBox="1"/>
          <p:nvPr/>
        </p:nvSpPr>
        <p:spPr>
          <a:xfrm>
            <a:off x="1333195" y="1000354"/>
            <a:ext cx="10287000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75" dirty="0">
                <a:solidFill>
                  <a:srgbClr val="A5D6A7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🏹 疾风连射，防线基石</a:t>
            </a:r>
            <a:endParaRPr lang="en-US" sz="1800" dirty="0"/>
          </a:p>
        </p:txBody>
      </p:sp>
      <p:pic>
        <p:nvPicPr>
          <p:cNvPr id="12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123798" y="1981505"/>
            <a:ext cx="228600" cy="228600"/>
          </a:xfrm>
          <a:prstGeom prst="rect">
            <a:avLst/>
          </a:prstGeom>
        </p:spPr>
      </p:pic>
      <p:sp>
        <p:nvSpPr>
          <p:cNvPr id="13" name="Text 4"/>
          <p:cNvSpPr txBox="1"/>
          <p:nvPr/>
        </p:nvSpPr>
        <p:spPr>
          <a:xfrm>
            <a:off x="1524305" y="1952244"/>
            <a:ext cx="4953305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8F5E9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核心属性</a:t>
            </a:r>
            <a:endParaRPr lang="en-US" sz="1800" dirty="0"/>
          </a:p>
        </p:txBody>
      </p:sp>
      <p:graphicFrame>
        <p:nvGraphicFramePr>
          <p:cNvPr id="14" name="Table 0"/>
          <p:cNvGraphicFramePr>
            <a:graphicFrameLocks noGrp="1"/>
          </p:cNvGraphicFramePr>
          <p:nvPr/>
        </p:nvGraphicFramePr>
        <p:xfrm>
          <a:off x="1047902" y="2476195"/>
          <a:ext cx="5334610" cy="2276856"/>
        </p:xfrm>
        <a:graphic>
          <a:graphicData uri="http://schemas.openxmlformats.org/drawingml/2006/table">
            <a:tbl>
              <a:tblPr/>
              <a:tblGrid>
                <a:gridCol w="1941271"/>
                <a:gridCol w="3393338"/>
              </a:tblGrid>
              <a:tr h="37947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b="1" dirty="0">
                          <a:solidFill>
                            <a:srgbClr val="C8E6C9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类型代码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dirty="0">
                          <a:solidFill>
                            <a:srgbClr val="81C784"/>
                          </a:solidFill>
                          <a:latin typeface="Consolas" panose="020B0609020204030204" pitchFamily="34" charset="0"/>
                          <a:ea typeface="Consolas" panose="020B0609020204030204" pitchFamily="34" charset="-122"/>
                          <a:cs typeface="Consolas" panose="020B0609020204030204" pitchFamily="34" charset="-120"/>
                        </a:rPr>
                        <a:t>"archer"</a:t>
                      </a:r>
                      <a:endParaRPr lang="en-US" sz="1275" dirty="0">
                        <a:latin typeface="Consolas" panose="020B0609020204030204" pitchFamily="34" charset="0"/>
                        <a:ea typeface="Consolas" panose="020B0609020204030204" pitchFamily="34" charset="0"/>
                        <a:cs typeface="Consolas" panose="020B0609020204030204" pitchFamily="34" charset="0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47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b="1" dirty="0">
                          <a:solidFill>
                            <a:srgbClr val="C8E6C9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攻击冷却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dirty="0">
                          <a:solidFill>
                            <a:srgbClr val="C8E6C9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0.5 秒（每秒2次，最快）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47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b="1" dirty="0">
                          <a:solidFill>
                            <a:srgbClr val="C8E6C9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基础伤害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dirty="0">
                          <a:solidFill>
                            <a:srgbClr val="C8E6C9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13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47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b="1" dirty="0">
                          <a:solidFill>
                            <a:srgbClr val="C8E6C9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攻击范围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dirty="0">
                          <a:solidFill>
                            <a:srgbClr val="C8E6C9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24（每升一级 +1）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47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b="1" dirty="0">
                          <a:solidFill>
                            <a:srgbClr val="C8E6C9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可对空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dirty="0">
                          <a:solidFill>
                            <a:srgbClr val="A5D6A7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✅ 是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47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b="1" dirty="0">
                          <a:solidFill>
                            <a:srgbClr val="C8E6C9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建造/升级费用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dirty="0">
                          <a:solidFill>
                            <a:srgbClr val="4FC3F7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25 法力值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5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7410298" y="1981505"/>
            <a:ext cx="228600" cy="228600"/>
          </a:xfrm>
          <a:prstGeom prst="rect">
            <a:avLst/>
          </a:prstGeom>
        </p:spPr>
      </p:pic>
      <p:sp>
        <p:nvSpPr>
          <p:cNvPr id="16" name="Text 5"/>
          <p:cNvSpPr txBox="1"/>
          <p:nvPr/>
        </p:nvSpPr>
        <p:spPr>
          <a:xfrm>
            <a:off x="7810805" y="1952244"/>
            <a:ext cx="3525012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8E1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伤害成长公式</a:t>
            </a:r>
            <a:endParaRPr lang="en-US" sz="1600" dirty="0"/>
          </a:p>
        </p:txBody>
      </p:sp>
      <p:pic>
        <p:nvPicPr>
          <p:cNvPr id="17" name="Image 8" descr="preencoded.png"/>
          <p:cNvPicPr>
            <a:picLocks noChangeAspect="1"/>
          </p:cNvPicPr>
          <p:nvPr/>
        </p:nvPicPr>
        <p:blipFill>
          <a:blip r:embed="rId9"/>
          <a:srcRect l="-15" r="-15"/>
          <a:stretch>
            <a:fillRect/>
          </a:stretch>
        </p:blipFill>
        <p:spPr>
          <a:xfrm>
            <a:off x="7334402" y="2476195"/>
            <a:ext cx="3810305" cy="666598"/>
          </a:xfrm>
          <a:prstGeom prst="rect">
            <a:avLst/>
          </a:prstGeom>
        </p:spPr>
      </p:pic>
      <p:sp>
        <p:nvSpPr>
          <p:cNvPr id="18" name="Text 6"/>
          <p:cNvSpPr txBox="1"/>
          <p:nvPr/>
        </p:nvSpPr>
        <p:spPr>
          <a:xfrm>
            <a:off x="7515454" y="2619756"/>
            <a:ext cx="3562502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E082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ROUND(BASE_DAMAGE * (1 + LOG(1.55, LEVEL)))</a:t>
            </a:r>
            <a:endParaRPr lang="en-US" sz="1200" dirty="0"/>
          </a:p>
        </p:txBody>
      </p:sp>
      <p:pic>
        <p:nvPicPr>
          <p:cNvPr id="19" name="Image 9" descr="preencoded.png"/>
          <p:cNvPicPr>
            <a:picLocks noChangeAspect="1"/>
          </p:cNvPicPr>
          <p:nvPr/>
        </p:nvPicPr>
        <p:blipFill>
          <a:blip r:embed="rId10"/>
          <a:srcRect l="-50" r="-50"/>
          <a:stretch>
            <a:fillRect/>
          </a:stretch>
        </p:blipFill>
        <p:spPr>
          <a:xfrm>
            <a:off x="1171346" y="5658307"/>
            <a:ext cx="228600" cy="304495"/>
          </a:xfrm>
          <a:prstGeom prst="rect">
            <a:avLst/>
          </a:prstGeom>
        </p:spPr>
      </p:pic>
      <p:sp>
        <p:nvSpPr>
          <p:cNvPr id="20" name="Text 7"/>
          <p:cNvSpPr txBox="1"/>
          <p:nvPr/>
        </p:nvSpPr>
        <p:spPr>
          <a:xfrm>
            <a:off x="1714500" y="5477256"/>
            <a:ext cx="9620402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EB3B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战术建议</a:t>
            </a:r>
            <a:endParaRPr lang="en-US" sz="1600" dirty="0"/>
          </a:p>
        </p:txBody>
      </p:sp>
      <p:sp>
        <p:nvSpPr>
          <p:cNvPr id="21" name="Text 8"/>
          <p:cNvSpPr txBox="1"/>
          <p:nvPr/>
        </p:nvSpPr>
        <p:spPr>
          <a:xfrm>
            <a:off x="1714500" y="5829300"/>
            <a:ext cx="9620402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E1F5FE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部署在怪物必经之路，利用高射速持续输出。前期大量建造打好经济基础，是应对密集怪物群的基石火力。</a:t>
            </a:r>
            <a:endParaRPr lang="en-US" sz="1300" dirty="0"/>
          </a:p>
        </p:txBody>
      </p:sp>
      <p:pic>
        <p:nvPicPr>
          <p:cNvPr id="51" name="图片 5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01075" y="3209925"/>
            <a:ext cx="1181735" cy="1727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 t="-5" b="-5"/>
          <a:stretch>
            <a:fillRect/>
          </a:stretch>
        </p:blipFill>
        <p:spPr>
          <a:xfrm>
            <a:off x="761695" y="1714500"/>
            <a:ext cx="5905195" cy="3333902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4"/>
          <a:srcRect l="-1" r="-1"/>
          <a:stretch>
            <a:fillRect/>
          </a:stretch>
        </p:blipFill>
        <p:spPr>
          <a:xfrm>
            <a:off x="7048195" y="1714500"/>
            <a:ext cx="4381805" cy="3333902"/>
          </a:xfrm>
          <a:prstGeom prst="rect">
            <a:avLst/>
          </a:prstGeom>
        </p:spPr>
      </p:pic>
      <p:pic>
        <p:nvPicPr>
          <p:cNvPr id="8" name="Image 4" descr="preencoded.png"/>
          <p:cNvPicPr>
            <a:picLocks noChangeAspect="1"/>
          </p:cNvPicPr>
          <p:nvPr/>
        </p:nvPicPr>
        <p:blipFill>
          <a:blip r:embed="rId5"/>
          <a:srcRect t="-6" b="-6"/>
          <a:stretch>
            <a:fillRect/>
          </a:stretch>
        </p:blipFill>
        <p:spPr>
          <a:xfrm>
            <a:off x="761695" y="5333695"/>
            <a:ext cx="10668305" cy="1047902"/>
          </a:xfrm>
          <a:prstGeom prst="rect">
            <a:avLst/>
          </a:prstGeom>
        </p:spPr>
      </p:pic>
      <p:pic>
        <p:nvPicPr>
          <p:cNvPr id="9" name="Image 5" descr="preencoded.png"/>
          <p:cNvPicPr>
            <a:picLocks noChangeAspect="1"/>
          </p:cNvPicPr>
          <p:nvPr/>
        </p:nvPicPr>
        <p:blipFill>
          <a:blip r:embed="rId6">
            <a:alphaModFix amt="60000"/>
          </a:blip>
          <a:srcRect t="-399" b="-399"/>
          <a:stretch>
            <a:fillRect/>
          </a:stretch>
        </p:blipFill>
        <p:spPr>
          <a:xfrm>
            <a:off x="761695" y="1476756"/>
            <a:ext cx="10668305" cy="19202"/>
          </a:xfrm>
          <a:prstGeom prst="rect">
            <a:avLst/>
          </a:prstGeom>
        </p:spPr>
      </p:pic>
      <p:sp>
        <p:nvSpPr>
          <p:cNvPr id="10" name="Text 2"/>
          <p:cNvSpPr txBox="1"/>
          <p:nvPr/>
        </p:nvSpPr>
        <p:spPr>
          <a:xfrm>
            <a:off x="1285646" y="381305"/>
            <a:ext cx="9572854" cy="5239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kern="0" spc="150" dirty="0">
                <a:solidFill>
                  <a:srgbClr val="E1F5FE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防御塔 – 法师塔（Mage） </a:t>
            </a:r>
            <a:endParaRPr lang="en-US" sz="2800" dirty="0"/>
          </a:p>
        </p:txBody>
      </p:sp>
      <p:pic>
        <p:nvPicPr>
          <p:cNvPr id="11" name="Image 6" descr="preencoded.png"/>
          <p:cNvPicPr>
            <a:picLocks noChangeAspect="1"/>
          </p:cNvPicPr>
          <p:nvPr/>
        </p:nvPicPr>
        <p:blipFill>
          <a:blip r:embed="rId7"/>
          <a:srcRect l="-2652" r="-2652"/>
          <a:stretch>
            <a:fillRect/>
          </a:stretch>
        </p:blipFill>
        <p:spPr>
          <a:xfrm>
            <a:off x="761695" y="483718"/>
            <a:ext cx="381305" cy="362102"/>
          </a:xfrm>
          <a:prstGeom prst="rect">
            <a:avLst/>
          </a:prstGeom>
        </p:spPr>
      </p:pic>
      <p:sp>
        <p:nvSpPr>
          <p:cNvPr id="12" name="Text 3"/>
          <p:cNvSpPr txBox="1"/>
          <p:nvPr/>
        </p:nvSpPr>
        <p:spPr>
          <a:xfrm>
            <a:off x="1333195" y="1000354"/>
            <a:ext cx="8763610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75" dirty="0">
                <a:solidFill>
                  <a:srgbClr val="D1C4E9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🔮 天空克星，魔法穿透</a:t>
            </a:r>
            <a:endParaRPr lang="en-US" sz="1800" dirty="0"/>
          </a:p>
        </p:txBody>
      </p:sp>
      <p:pic>
        <p:nvPicPr>
          <p:cNvPr id="13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123798" y="1981505"/>
            <a:ext cx="228600" cy="228600"/>
          </a:xfrm>
          <a:prstGeom prst="rect">
            <a:avLst/>
          </a:prstGeom>
        </p:spPr>
      </p:pic>
      <p:sp>
        <p:nvSpPr>
          <p:cNvPr id="14" name="Text 4"/>
          <p:cNvSpPr txBox="1"/>
          <p:nvPr/>
        </p:nvSpPr>
        <p:spPr>
          <a:xfrm>
            <a:off x="1524305" y="1952244"/>
            <a:ext cx="4953305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3E5F5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核心属性</a:t>
            </a:r>
            <a:endParaRPr lang="en-US" sz="18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/>
        </p:nvGraphicFramePr>
        <p:xfrm>
          <a:off x="1047902" y="2476195"/>
          <a:ext cx="5334610" cy="2276856"/>
        </p:xfrm>
        <a:graphic>
          <a:graphicData uri="http://schemas.openxmlformats.org/drawingml/2006/table">
            <a:tbl>
              <a:tblPr/>
              <a:tblGrid>
                <a:gridCol w="1911096"/>
                <a:gridCol w="3423514"/>
              </a:tblGrid>
              <a:tr h="37947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b="1" dirty="0">
                          <a:solidFill>
                            <a:srgbClr val="EDE7F6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类型代码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dirty="0">
                          <a:solidFill>
                            <a:srgbClr val="B39DDB"/>
                          </a:solidFill>
                          <a:latin typeface="Consolas" panose="020B0609020204030204" pitchFamily="34" charset="0"/>
                          <a:ea typeface="Consolas" panose="020B0609020204030204" pitchFamily="34" charset="-122"/>
                          <a:cs typeface="Consolas" panose="020B0609020204030204" pitchFamily="34" charset="-120"/>
                        </a:rPr>
                        <a:t>"mage"</a:t>
                      </a:r>
                      <a:endParaRPr lang="en-US" sz="1275" dirty="0">
                        <a:latin typeface="Consolas" panose="020B0609020204030204" pitchFamily="34" charset="0"/>
                        <a:ea typeface="Consolas" panose="020B0609020204030204" pitchFamily="34" charset="0"/>
                        <a:cs typeface="Consolas" panose="020B0609020204030204" pitchFamily="34" charset="0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47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b="1" dirty="0">
                          <a:solidFill>
                            <a:srgbClr val="EDE7F6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攻击冷却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dirty="0">
                          <a:solidFill>
                            <a:srgbClr val="EDE7F6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1 秒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47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b="1" dirty="0">
                          <a:solidFill>
                            <a:srgbClr val="EDE7F6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基础伤害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dirty="0">
                          <a:solidFill>
                            <a:srgbClr val="EDE7F6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4.5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47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b="1" dirty="0">
                          <a:solidFill>
                            <a:srgbClr val="EDE7F6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攻击范围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dirty="0">
                          <a:solidFill>
                            <a:srgbClr val="EDE7F6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30（最远，每升一级 +1）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47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b="1" dirty="0">
                          <a:solidFill>
                            <a:srgbClr val="EDE7F6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可对空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dirty="0">
                          <a:solidFill>
                            <a:srgbClr val="D1C4E9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✅ 是（对空主力）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47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b="1" dirty="0">
                          <a:solidFill>
                            <a:srgbClr val="EDE7F6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建造/升级费用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dirty="0">
                          <a:solidFill>
                            <a:srgbClr val="4FC3F7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25 法力值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6" name="Image 8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7410298" y="1981505"/>
            <a:ext cx="228600" cy="228600"/>
          </a:xfrm>
          <a:prstGeom prst="rect">
            <a:avLst/>
          </a:prstGeom>
        </p:spPr>
      </p:pic>
      <p:sp>
        <p:nvSpPr>
          <p:cNvPr id="17" name="Text 5"/>
          <p:cNvSpPr txBox="1"/>
          <p:nvPr/>
        </p:nvSpPr>
        <p:spPr>
          <a:xfrm>
            <a:off x="7810805" y="1952244"/>
            <a:ext cx="3525012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8E1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飞行克星专属特性</a:t>
            </a:r>
            <a:endParaRPr lang="en-US" sz="1600" dirty="0"/>
          </a:p>
        </p:txBody>
      </p:sp>
      <p:pic>
        <p:nvPicPr>
          <p:cNvPr id="18" name="Image 9" descr="preencoded.png"/>
          <p:cNvPicPr>
            <a:picLocks noChangeAspect="1"/>
          </p:cNvPicPr>
          <p:nvPr/>
        </p:nvPicPr>
        <p:blipFill>
          <a:blip r:embed="rId10"/>
          <a:srcRect t="-15" b="-15"/>
          <a:stretch>
            <a:fillRect/>
          </a:stretch>
        </p:blipFill>
        <p:spPr>
          <a:xfrm>
            <a:off x="7334402" y="2476195"/>
            <a:ext cx="3810305" cy="1135685"/>
          </a:xfrm>
          <a:prstGeom prst="rect">
            <a:avLst/>
          </a:prstGeom>
        </p:spPr>
      </p:pic>
      <p:sp>
        <p:nvSpPr>
          <p:cNvPr id="19" name="Text 6"/>
          <p:cNvSpPr txBox="1"/>
          <p:nvPr/>
        </p:nvSpPr>
        <p:spPr>
          <a:xfrm>
            <a:off x="7515454" y="2619756"/>
            <a:ext cx="3562502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D1C4E9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法师塔拥有特殊的魔法穿透能力，对飞行怪物造成毁灭性打击：</a:t>
            </a:r>
            <a:endParaRPr lang="en-US" sz="1200" dirty="0"/>
          </a:p>
        </p:txBody>
      </p:sp>
      <p:sp>
        <p:nvSpPr>
          <p:cNvPr id="20" name="Text 7"/>
          <p:cNvSpPr txBox="1"/>
          <p:nvPr/>
        </p:nvSpPr>
        <p:spPr>
          <a:xfrm>
            <a:off x="7515454" y="3202229"/>
            <a:ext cx="3600907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CE93D8"/>
                </a:solidFill>
                <a:latin typeface="Consolas" panose="020B0609020204030204" pitchFamily="34" charset="0"/>
                <a:ea typeface="Consolas" panose="020B0609020204030204" pitchFamily="34" charset="-122"/>
                <a:cs typeface="Consolas" panose="020B0609020204030204" pitchFamily="34" charset="-120"/>
              </a:rPr>
              <a:t>4.5 × 4 = 18（4倍伤害）</a:t>
            </a:r>
            <a:endParaRPr lang="en-US" sz="1300" dirty="0"/>
          </a:p>
        </p:txBody>
      </p:sp>
      <p:pic>
        <p:nvPicPr>
          <p:cNvPr id="21" name="Image 10" descr="preencoded.png"/>
          <p:cNvPicPr>
            <a:picLocks noChangeAspect="1"/>
          </p:cNvPicPr>
          <p:nvPr/>
        </p:nvPicPr>
        <p:blipFill>
          <a:blip r:embed="rId11"/>
          <a:srcRect l="-50" r="-50"/>
          <a:stretch>
            <a:fillRect/>
          </a:stretch>
        </p:blipFill>
        <p:spPr>
          <a:xfrm>
            <a:off x="1171346" y="5658307"/>
            <a:ext cx="228600" cy="304495"/>
          </a:xfrm>
          <a:prstGeom prst="rect">
            <a:avLst/>
          </a:prstGeom>
        </p:spPr>
      </p:pic>
      <p:sp>
        <p:nvSpPr>
          <p:cNvPr id="22" name="Text 8"/>
          <p:cNvSpPr txBox="1"/>
          <p:nvPr/>
        </p:nvSpPr>
        <p:spPr>
          <a:xfrm>
            <a:off x="1714500" y="5477256"/>
            <a:ext cx="9620402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EB3B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战术建议</a:t>
            </a:r>
            <a:endParaRPr lang="en-US" sz="1600" dirty="0"/>
          </a:p>
        </p:txBody>
      </p:sp>
      <p:sp>
        <p:nvSpPr>
          <p:cNvPr id="23" name="Text 9"/>
          <p:cNvSpPr txBox="1"/>
          <p:nvPr/>
        </p:nvSpPr>
        <p:spPr>
          <a:xfrm>
            <a:off x="1714500" y="5829300"/>
            <a:ext cx="962040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E1F5FE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至少部署 1-2 座应对空中威胁。由于其拥有所有防御塔中最远的攻击范围（30），建议放置在后排安全位置，提供持续的对空和火力支援。</a:t>
            </a:r>
            <a:endParaRPr lang="en-US" sz="1200" dirty="0"/>
          </a:p>
        </p:txBody>
      </p:sp>
      <p:pic>
        <p:nvPicPr>
          <p:cNvPr id="53" name="图片 5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89950" y="3556000"/>
            <a:ext cx="1268730" cy="157607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 t="-1" b="-1"/>
          <a:stretch>
            <a:fillRect/>
          </a:stretch>
        </p:blipFill>
        <p:spPr>
          <a:xfrm>
            <a:off x="761695" y="1714500"/>
            <a:ext cx="10668305" cy="3333902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4"/>
          <a:srcRect t="-6" b="-6"/>
          <a:stretch>
            <a:fillRect/>
          </a:stretch>
        </p:blipFill>
        <p:spPr>
          <a:xfrm>
            <a:off x="761695" y="5333695"/>
            <a:ext cx="10668305" cy="1047902"/>
          </a:xfrm>
          <a:prstGeom prst="rect">
            <a:avLst/>
          </a:prstGeom>
        </p:spPr>
      </p:pic>
      <p:pic>
        <p:nvPicPr>
          <p:cNvPr id="8" name="Image 4" descr="preencoded.png"/>
          <p:cNvPicPr>
            <a:picLocks noChangeAspect="1"/>
          </p:cNvPicPr>
          <p:nvPr/>
        </p:nvPicPr>
        <p:blipFill>
          <a:blip r:embed="rId5">
            <a:alphaModFix amt="60000"/>
          </a:blip>
          <a:srcRect t="-399" b="-399"/>
          <a:stretch>
            <a:fillRect/>
          </a:stretch>
        </p:blipFill>
        <p:spPr>
          <a:xfrm>
            <a:off x="761695" y="1476756"/>
            <a:ext cx="10668305" cy="19202"/>
          </a:xfrm>
          <a:prstGeom prst="rect">
            <a:avLst/>
          </a:prstGeom>
        </p:spPr>
      </p:pic>
      <p:sp>
        <p:nvSpPr>
          <p:cNvPr id="9" name="Text 2"/>
          <p:cNvSpPr txBox="1"/>
          <p:nvPr/>
        </p:nvSpPr>
        <p:spPr>
          <a:xfrm>
            <a:off x="1285646" y="381305"/>
            <a:ext cx="10334549" cy="5239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kern="0" spc="150" dirty="0">
                <a:solidFill>
                  <a:srgbClr val="FFEBEE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防御塔 – 加农炮（Cannon） </a:t>
            </a:r>
            <a:endParaRPr lang="en-US" sz="2800" dirty="0"/>
          </a:p>
        </p:txBody>
      </p:sp>
      <p:pic>
        <p:nvPicPr>
          <p:cNvPr id="10" name="Image 5" descr="preencoded.png"/>
          <p:cNvPicPr>
            <a:picLocks noChangeAspect="1"/>
          </p:cNvPicPr>
          <p:nvPr/>
        </p:nvPicPr>
        <p:blipFill>
          <a:blip r:embed="rId6"/>
          <a:srcRect l="-2652" r="-2652"/>
          <a:stretch>
            <a:fillRect/>
          </a:stretch>
        </p:blipFill>
        <p:spPr>
          <a:xfrm>
            <a:off x="761695" y="483718"/>
            <a:ext cx="381305" cy="362102"/>
          </a:xfrm>
          <a:prstGeom prst="rect">
            <a:avLst/>
          </a:prstGeom>
        </p:spPr>
      </p:pic>
      <p:sp>
        <p:nvSpPr>
          <p:cNvPr id="11" name="Text 3"/>
          <p:cNvSpPr txBox="1"/>
          <p:nvPr/>
        </p:nvSpPr>
        <p:spPr>
          <a:xfrm>
            <a:off x="1333195" y="1000354"/>
            <a:ext cx="10287000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75" dirty="0">
                <a:solidFill>
                  <a:srgbClr val="EF9A9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💥 重炮轰鸣，范围毁灭</a:t>
            </a:r>
            <a:endParaRPr lang="en-US" sz="1800" dirty="0"/>
          </a:p>
        </p:txBody>
      </p:sp>
      <p:pic>
        <p:nvPicPr>
          <p:cNvPr id="12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123798" y="1981505"/>
            <a:ext cx="228600" cy="228600"/>
          </a:xfrm>
          <a:prstGeom prst="rect">
            <a:avLst/>
          </a:prstGeom>
        </p:spPr>
      </p:pic>
      <p:sp>
        <p:nvSpPr>
          <p:cNvPr id="13" name="Text 4"/>
          <p:cNvSpPr txBox="1"/>
          <p:nvPr/>
        </p:nvSpPr>
        <p:spPr>
          <a:xfrm>
            <a:off x="1524305" y="1952244"/>
            <a:ext cx="9715500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EBEE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核心属性</a:t>
            </a:r>
            <a:endParaRPr lang="en-US" sz="1800" dirty="0"/>
          </a:p>
        </p:txBody>
      </p:sp>
      <p:graphicFrame>
        <p:nvGraphicFramePr>
          <p:cNvPr id="14" name="Table 0"/>
          <p:cNvGraphicFramePr>
            <a:graphicFrameLocks noGrp="1"/>
          </p:cNvGraphicFramePr>
          <p:nvPr/>
        </p:nvGraphicFramePr>
        <p:xfrm>
          <a:off x="1047902" y="2476195"/>
          <a:ext cx="10096805" cy="1515161"/>
        </p:xfrm>
        <a:graphic>
          <a:graphicData uri="http://schemas.openxmlformats.org/drawingml/2006/table">
            <a:tbl>
              <a:tblPr/>
              <a:tblGrid>
                <a:gridCol w="2018995"/>
                <a:gridCol w="3029407"/>
                <a:gridCol w="2018995"/>
                <a:gridCol w="3029407"/>
              </a:tblGrid>
              <a:tr h="37879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b="1" dirty="0">
                          <a:solidFill>
                            <a:srgbClr val="FFCDD2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类型代码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dirty="0">
                          <a:solidFill>
                            <a:srgbClr val="EF5350"/>
                          </a:solidFill>
                          <a:latin typeface="Consolas" panose="020B0609020204030204" pitchFamily="34" charset="0"/>
                          <a:ea typeface="Consolas" panose="020B0609020204030204" pitchFamily="34" charset="-122"/>
                          <a:cs typeface="Consolas" panose="020B0609020204030204" pitchFamily="34" charset="-120"/>
                        </a:rPr>
                        <a:t>"cannon"</a:t>
                      </a:r>
                      <a:endParaRPr lang="en-US" sz="1275" dirty="0">
                        <a:latin typeface="Consolas" panose="020B0609020204030204" pitchFamily="34" charset="0"/>
                        <a:ea typeface="Consolas" panose="020B0609020204030204" pitchFamily="34" charset="0"/>
                        <a:cs typeface="Consolas" panose="020B0609020204030204" pitchFamily="34" charset="0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b="1" dirty="0">
                          <a:solidFill>
                            <a:srgbClr val="FFCDD2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攻击范围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dirty="0">
                          <a:solidFill>
                            <a:srgbClr val="FFCDD2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20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79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b="1" dirty="0">
                          <a:solidFill>
                            <a:srgbClr val="FFCDD2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攻击冷却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dirty="0">
                          <a:solidFill>
                            <a:srgbClr val="FFCDD2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1.5 秒（最慢）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b="1" dirty="0">
                          <a:solidFill>
                            <a:srgbClr val="FFCDD2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爆炸半径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dirty="0">
                          <a:solidFill>
                            <a:srgbClr val="FFCDD2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10（每升一级 +0.5）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79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b="1" dirty="0">
                          <a:solidFill>
                            <a:srgbClr val="FFCDD2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基础伤害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dirty="0">
                          <a:solidFill>
                            <a:srgbClr val="FFCDD2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13（范围爆炸）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b="1" dirty="0">
                          <a:solidFill>
                            <a:srgbClr val="FFCDD2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可对空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dirty="0">
                          <a:solidFill>
                            <a:srgbClr val="EF9A9A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❌ 否（完全不能打飞行怪）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79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b="1" dirty="0">
                          <a:solidFill>
                            <a:srgbClr val="FFCDD2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建造/升级费用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75" dirty="0">
                          <a:solidFill>
                            <a:srgbClr val="4FC3F7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25 法力值</a:t>
                      </a:r>
                      <a:endParaRPr lang="en-US" sz="1275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66751" marB="66751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  <p:pic>
        <p:nvPicPr>
          <p:cNvPr id="15" name="Image 7" descr="preencoded.png"/>
          <p:cNvPicPr>
            <a:picLocks noChangeAspect="1"/>
          </p:cNvPicPr>
          <p:nvPr/>
        </p:nvPicPr>
        <p:blipFill>
          <a:blip r:embed="rId8"/>
          <a:srcRect l="-50" r="-50"/>
          <a:stretch>
            <a:fillRect/>
          </a:stretch>
        </p:blipFill>
        <p:spPr>
          <a:xfrm>
            <a:off x="1171346" y="5658307"/>
            <a:ext cx="228600" cy="304495"/>
          </a:xfrm>
          <a:prstGeom prst="rect">
            <a:avLst/>
          </a:prstGeom>
        </p:spPr>
      </p:pic>
      <p:sp>
        <p:nvSpPr>
          <p:cNvPr id="16" name="Text 5"/>
          <p:cNvSpPr txBox="1"/>
          <p:nvPr/>
        </p:nvSpPr>
        <p:spPr>
          <a:xfrm>
            <a:off x="1714500" y="5477256"/>
            <a:ext cx="9620402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EB3B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战术建议</a:t>
            </a:r>
            <a:endParaRPr lang="en-US" sz="1600" dirty="0"/>
          </a:p>
        </p:txBody>
      </p:sp>
      <p:sp>
        <p:nvSpPr>
          <p:cNvPr id="17" name="Text 6"/>
          <p:cNvSpPr txBox="1"/>
          <p:nvPr/>
        </p:nvSpPr>
        <p:spPr>
          <a:xfrm>
            <a:off x="1714500" y="5829300"/>
            <a:ext cx="9620402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FF3E0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搭配寒霜塔或拉力技能，把怪物聚在一起，一炮全中。必须搭配对空塔（弓箭/法师）来弥补无法对空的短板。</a:t>
            </a:r>
            <a:endParaRPr lang="en-US" sz="1300" dirty="0"/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04400" y="4953635"/>
            <a:ext cx="1724025" cy="180022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 t="-5" b="-5"/>
          <a:stretch>
            <a:fillRect/>
          </a:stretch>
        </p:blipFill>
        <p:spPr>
          <a:xfrm>
            <a:off x="762000" y="1714500"/>
            <a:ext cx="5905500" cy="3619500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4"/>
          <a:srcRect l="-1" r="-1"/>
          <a:stretch>
            <a:fillRect/>
          </a:stretch>
        </p:blipFill>
        <p:spPr>
          <a:xfrm>
            <a:off x="7048500" y="1714500"/>
            <a:ext cx="4381500" cy="3620135"/>
          </a:xfrm>
          <a:prstGeom prst="rect">
            <a:avLst/>
          </a:prstGeom>
        </p:spPr>
      </p:pic>
      <p:pic>
        <p:nvPicPr>
          <p:cNvPr id="8" name="Image 4" descr="preencoded.png"/>
          <p:cNvPicPr>
            <a:picLocks noChangeAspect="1"/>
          </p:cNvPicPr>
          <p:nvPr/>
        </p:nvPicPr>
        <p:blipFill>
          <a:blip r:embed="rId5"/>
          <a:srcRect t="-6" b="-6"/>
          <a:stretch>
            <a:fillRect/>
          </a:stretch>
        </p:blipFill>
        <p:spPr>
          <a:xfrm>
            <a:off x="761695" y="5533720"/>
            <a:ext cx="10668305" cy="1047902"/>
          </a:xfrm>
          <a:prstGeom prst="rect">
            <a:avLst/>
          </a:prstGeom>
        </p:spPr>
      </p:pic>
      <p:pic>
        <p:nvPicPr>
          <p:cNvPr id="9" name="Image 5" descr="preencoded.png"/>
          <p:cNvPicPr>
            <a:picLocks noChangeAspect="1"/>
          </p:cNvPicPr>
          <p:nvPr/>
        </p:nvPicPr>
        <p:blipFill>
          <a:blip r:embed="rId6">
            <a:alphaModFix amt="60000"/>
          </a:blip>
          <a:srcRect t="-399" b="-399"/>
          <a:stretch>
            <a:fillRect/>
          </a:stretch>
        </p:blipFill>
        <p:spPr>
          <a:xfrm>
            <a:off x="761695" y="1476756"/>
            <a:ext cx="10668305" cy="19202"/>
          </a:xfrm>
          <a:prstGeom prst="rect">
            <a:avLst/>
          </a:prstGeom>
        </p:spPr>
      </p:pic>
      <p:sp>
        <p:nvSpPr>
          <p:cNvPr id="10" name="Text 2"/>
          <p:cNvSpPr txBox="1"/>
          <p:nvPr/>
        </p:nvSpPr>
        <p:spPr>
          <a:xfrm>
            <a:off x="1238098" y="381305"/>
            <a:ext cx="10382098" cy="5239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kern="0" spc="150" dirty="0">
                <a:solidFill>
                  <a:srgbClr val="E1F5FE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防御塔 – 寒霜塔（Frost） </a:t>
            </a:r>
            <a:endParaRPr lang="en-US" sz="2800" dirty="0"/>
          </a:p>
        </p:txBody>
      </p:sp>
      <p:pic>
        <p:nvPicPr>
          <p:cNvPr id="11" name="Image 6" descr="preencoded.png"/>
          <p:cNvPicPr>
            <a:picLocks noChangeAspect="1"/>
          </p:cNvPicPr>
          <p:nvPr/>
        </p:nvPicPr>
        <p:blipFill>
          <a:blip r:embed="rId7"/>
          <a:srcRect l="-2670" r="-2670"/>
          <a:stretch>
            <a:fillRect/>
          </a:stretch>
        </p:blipFill>
        <p:spPr>
          <a:xfrm>
            <a:off x="761695" y="483718"/>
            <a:ext cx="333756" cy="362102"/>
          </a:xfrm>
          <a:prstGeom prst="rect">
            <a:avLst/>
          </a:prstGeom>
        </p:spPr>
      </p:pic>
      <p:sp>
        <p:nvSpPr>
          <p:cNvPr id="12" name="Text 3"/>
          <p:cNvSpPr txBox="1"/>
          <p:nvPr/>
        </p:nvSpPr>
        <p:spPr>
          <a:xfrm>
            <a:off x="1333195" y="1000354"/>
            <a:ext cx="10287000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75" dirty="0">
                <a:solidFill>
                  <a:srgbClr val="B3E5FC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❄️ 冰寒彻骨，步步迟缓</a:t>
            </a:r>
            <a:endParaRPr lang="en-US" sz="1800" dirty="0"/>
          </a:p>
        </p:txBody>
      </p:sp>
      <p:pic>
        <p:nvPicPr>
          <p:cNvPr id="13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123798" y="1981505"/>
            <a:ext cx="228600" cy="228600"/>
          </a:xfrm>
          <a:prstGeom prst="rect">
            <a:avLst/>
          </a:prstGeom>
        </p:spPr>
      </p:pic>
      <p:sp>
        <p:nvSpPr>
          <p:cNvPr id="14" name="Text 4"/>
          <p:cNvSpPr txBox="1"/>
          <p:nvPr/>
        </p:nvSpPr>
        <p:spPr>
          <a:xfrm>
            <a:off x="1524305" y="1952244"/>
            <a:ext cx="4953305" cy="3337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1F5FE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核心属性</a:t>
            </a:r>
            <a:endParaRPr lang="en-US" sz="18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/>
        </p:nvGraphicFramePr>
        <p:xfrm>
          <a:off x="1047902" y="2476195"/>
          <a:ext cx="5334610" cy="2809952"/>
        </p:xfrm>
        <a:graphic>
          <a:graphicData uri="http://schemas.openxmlformats.org/drawingml/2006/table">
            <a:tbl>
              <a:tblPr/>
              <a:tblGrid>
                <a:gridCol w="1600200"/>
                <a:gridCol w="3733495"/>
              </a:tblGrid>
              <a:tr h="35124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B3E5FC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类型代码</a:t>
                      </a:r>
                      <a:endParaRPr lang="en-US" sz="120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57607" marB="57607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81D4FA"/>
                          </a:solidFill>
                          <a:latin typeface="Consolas" panose="020B0609020204030204" pitchFamily="34" charset="0"/>
                          <a:ea typeface="Consolas" panose="020B0609020204030204" pitchFamily="34" charset="-122"/>
                          <a:cs typeface="Consolas" panose="020B0609020204030204" pitchFamily="34" charset="-120"/>
                        </a:rPr>
                        <a:t>"frost"</a:t>
                      </a:r>
                      <a:endParaRPr lang="en-US" sz="1200" dirty="0">
                        <a:latin typeface="Consolas" panose="020B0609020204030204" pitchFamily="34" charset="0"/>
                        <a:ea typeface="Consolas" panose="020B0609020204030204" pitchFamily="34" charset="0"/>
                        <a:cs typeface="Consolas" panose="020B0609020204030204" pitchFamily="34" charset="0"/>
                      </a:endParaRPr>
                    </a:p>
                  </a:txBody>
                  <a:tcPr marL="0" marR="0" marT="57607" marB="57607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24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B3E5FC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攻击冷却</a:t>
                      </a:r>
                      <a:endParaRPr lang="en-US" sz="120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57607" marB="57607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B3E5FC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2 秒</a:t>
                      </a:r>
                      <a:endParaRPr lang="en-US" sz="120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57607" marB="57607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24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B3E5FC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基础伤害</a:t>
                      </a:r>
                      <a:endParaRPr lang="en-US" sz="120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57607" marB="57607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B3E5FC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5（伤害低）</a:t>
                      </a:r>
                      <a:endParaRPr lang="en-US" sz="120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57607" marB="57607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24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B3E5FC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攻击范围</a:t>
                      </a:r>
                      <a:endParaRPr lang="en-US" sz="120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57607" marB="57607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B3E5FC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12（最短，需前排）</a:t>
                      </a:r>
                      <a:endParaRPr lang="en-US" sz="120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57607" marB="57607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24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B3E5FC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减速持续时间</a:t>
                      </a:r>
                      <a:endParaRPr lang="en-US" sz="120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57607" marB="57607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B3E5FC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2 秒</a:t>
                      </a:r>
                      <a:endParaRPr lang="en-US" sz="120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57607" marB="57607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24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B3E5FC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减速系数</a:t>
                      </a:r>
                      <a:endParaRPr lang="en-US" sz="120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57607" marB="57607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B3E5FC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0.5（速度减半，每升一级 -0.01）</a:t>
                      </a:r>
                      <a:endParaRPr lang="en-US" sz="120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57607" marB="57607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24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B3E5FC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爆炸半径</a:t>
                      </a:r>
                      <a:endParaRPr lang="en-US" sz="120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57607" marB="57607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B3E5FC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10（作用于自身周围）</a:t>
                      </a:r>
                      <a:endParaRPr lang="en-US" sz="120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57607" marB="57607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24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B3E5FC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建造/升级费用</a:t>
                      </a:r>
                      <a:endParaRPr lang="en-US" sz="120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57607" marB="57607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4FC3F7"/>
                          </a:solidFill>
                          <a:latin typeface="Noto Sans SC" panose="020B0200000000000000" pitchFamily="34" charset="-122"/>
                          <a:ea typeface="Noto Sans SC" panose="020B0200000000000000" pitchFamily="34" charset="-122"/>
                          <a:cs typeface="Noto Sans SC" panose="020B0200000000000000" pitchFamily="34" charset="-120"/>
                        </a:rPr>
                        <a:t>25 法力值</a:t>
                      </a:r>
                      <a:endParaRPr lang="en-US" sz="1200" dirty="0">
                        <a:latin typeface="Noto Sans SC" panose="020B0200000000000000" pitchFamily="34" charset="-122"/>
                        <a:ea typeface="Noto Sans SC" panose="020B0200000000000000" pitchFamily="34" charset="-122"/>
                        <a:cs typeface="Noto Sans SC" panose="020B0200000000000000" pitchFamily="34" charset="-122"/>
                      </a:endParaRPr>
                    </a:p>
                  </a:txBody>
                  <a:tcPr marL="0" marR="0" marT="57607" marB="57607" anchor="ctr">
                    <a:lnL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4AF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6" name="Image 8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7410298" y="1981505"/>
            <a:ext cx="228600" cy="228600"/>
          </a:xfrm>
          <a:prstGeom prst="rect">
            <a:avLst/>
          </a:prstGeom>
        </p:spPr>
      </p:pic>
      <p:sp>
        <p:nvSpPr>
          <p:cNvPr id="17" name="Text 5"/>
          <p:cNvSpPr txBox="1"/>
          <p:nvPr/>
        </p:nvSpPr>
        <p:spPr>
          <a:xfrm>
            <a:off x="7810805" y="1952244"/>
            <a:ext cx="3525012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E0F7F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控制效果说明</a:t>
            </a:r>
            <a:endParaRPr lang="en-US" sz="1600" dirty="0"/>
          </a:p>
        </p:txBody>
      </p:sp>
      <p:pic>
        <p:nvPicPr>
          <p:cNvPr id="18" name="Image 9" descr="preencoded.png"/>
          <p:cNvPicPr>
            <a:picLocks noChangeAspect="1"/>
          </p:cNvPicPr>
          <p:nvPr/>
        </p:nvPicPr>
        <p:blipFill>
          <a:blip r:embed="rId10"/>
          <a:srcRect l="-7" r="-7"/>
          <a:stretch>
            <a:fillRect/>
          </a:stretch>
        </p:blipFill>
        <p:spPr>
          <a:xfrm>
            <a:off x="7334402" y="2476195"/>
            <a:ext cx="3810305" cy="950062"/>
          </a:xfrm>
          <a:prstGeom prst="rect">
            <a:avLst/>
          </a:prstGeom>
        </p:spPr>
      </p:pic>
      <p:sp>
        <p:nvSpPr>
          <p:cNvPr id="19" name="Text 6"/>
          <p:cNvSpPr txBox="1"/>
          <p:nvPr/>
        </p:nvSpPr>
        <p:spPr>
          <a:xfrm>
            <a:off x="7515454" y="2619756"/>
            <a:ext cx="3562502" cy="6675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B2EBF2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寒霜塔主要提供群体控制。其攻击力较低，但能大幅降低范围内敌人的移动速度，为其他防御塔争取更多输出时间。</a:t>
            </a:r>
            <a:endParaRPr lang="en-US" sz="1100" dirty="0"/>
          </a:p>
        </p:txBody>
      </p:sp>
      <p:pic>
        <p:nvPicPr>
          <p:cNvPr id="20" name="Image 10" descr="preencoded.png"/>
          <p:cNvPicPr>
            <a:picLocks noChangeAspect="1"/>
          </p:cNvPicPr>
          <p:nvPr/>
        </p:nvPicPr>
        <p:blipFill>
          <a:blip r:embed="rId11"/>
          <a:srcRect l="-50" r="-50"/>
          <a:stretch>
            <a:fillRect/>
          </a:stretch>
        </p:blipFill>
        <p:spPr>
          <a:xfrm>
            <a:off x="1171346" y="5858332"/>
            <a:ext cx="228600" cy="304495"/>
          </a:xfrm>
          <a:prstGeom prst="rect">
            <a:avLst/>
          </a:prstGeom>
        </p:spPr>
      </p:pic>
      <p:sp>
        <p:nvSpPr>
          <p:cNvPr id="21" name="Text 7"/>
          <p:cNvSpPr txBox="1"/>
          <p:nvPr/>
        </p:nvSpPr>
        <p:spPr>
          <a:xfrm>
            <a:off x="1714500" y="5677281"/>
            <a:ext cx="9620402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EB3B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战术建议</a:t>
            </a:r>
            <a:endParaRPr lang="en-US" sz="1600" dirty="0"/>
          </a:p>
        </p:txBody>
      </p:sp>
      <p:sp>
        <p:nvSpPr>
          <p:cNvPr id="22" name="Text 8"/>
          <p:cNvSpPr txBox="1"/>
          <p:nvPr/>
        </p:nvSpPr>
        <p:spPr>
          <a:xfrm>
            <a:off x="1714500" y="6029325"/>
            <a:ext cx="9620402" cy="2770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E1F5FE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放在怪物路径最前排，让怪物在火力区停留更久。寒霜塔 + 加农炮是新手经典组合，先减速再利用AOE造成大量伤害。</a:t>
            </a:r>
            <a:endParaRPr lang="en-US" sz="1300" dirty="0"/>
          </a:p>
        </p:txBody>
      </p:sp>
      <p:pic>
        <p:nvPicPr>
          <p:cNvPr id="52" name="图片 5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97265" y="3426460"/>
            <a:ext cx="927100" cy="16002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38.4640157480315,&quot;left&quot;:630,&quot;top&quot;:165.0240157480315,&quot;width&quot;:270}"/>
</p:tagLst>
</file>

<file path=ppt/tags/tag10.xml><?xml version="1.0" encoding="utf-8"?>
<p:tagLst xmlns:p="http://schemas.openxmlformats.org/presentationml/2006/main">
  <p:tag name="KSO_WM_DIAGRAM_VIRTUALLY_FRAME" val="{&quot;height&quot;:238.4640157480315,&quot;left&quot;:630,&quot;top&quot;:165.0240157480315,&quot;width&quot;:270}"/>
</p:tagLst>
</file>

<file path=ppt/tags/tag11.xml><?xml version="1.0" encoding="utf-8"?>
<p:tagLst xmlns:p="http://schemas.openxmlformats.org/presentationml/2006/main">
  <p:tag name="KSO_WM_DIAGRAM_VIRTUALLY_FRAME" val="{&quot;height&quot;:238.4640157480315,&quot;left&quot;:630,&quot;top&quot;:165.0240157480315,&quot;width&quot;:270}"/>
</p:tagLst>
</file>

<file path=ppt/tags/tag12.xml><?xml version="1.0" encoding="utf-8"?>
<p:tagLst xmlns:p="http://schemas.openxmlformats.org/presentationml/2006/main">
  <p:tag name="KSO_WM_DIAGRAM_VIRTUALLY_FRAME" val="{&quot;height&quot;:238.4640157480315,&quot;left&quot;:630,&quot;top&quot;:165.0240157480315,&quot;width&quot;:270}"/>
</p:tagLst>
</file>

<file path=ppt/tags/tag13.xml><?xml version="1.0" encoding="utf-8"?>
<p:tagLst xmlns:p="http://schemas.openxmlformats.org/presentationml/2006/main">
  <p:tag name="KSO_WM_DIAGRAM_VIRTUALLY_FRAME" val="{&quot;height&quot;:238.4640157480315,&quot;left&quot;:630,&quot;top&quot;:165.0240157480315,&quot;width&quot;:270}"/>
</p:tagLst>
</file>

<file path=ppt/tags/tag14.xml><?xml version="1.0" encoding="utf-8"?>
<p:tagLst xmlns:p="http://schemas.openxmlformats.org/presentationml/2006/main">
  <p:tag name="KSO_WM_DIAGRAM_VIRTUALLY_FRAME" val="{&quot;height&quot;:238.4640157480315,&quot;left&quot;:630,&quot;top&quot;:165.0240157480315,&quot;width&quot;:270}"/>
</p:tagLst>
</file>

<file path=ppt/tags/tag15.xml><?xml version="1.0" encoding="utf-8"?>
<p:tagLst xmlns:p="http://schemas.openxmlformats.org/presentationml/2006/main">
  <p:tag name="KSO_WM_DIAGRAM_VIRTUALLY_FRAME" val="{&quot;height&quot;:238.4640157480315,&quot;left&quot;:630,&quot;top&quot;:165.0240157480315,&quot;width&quot;:270}"/>
</p:tagLst>
</file>

<file path=ppt/tags/tag2.xml><?xml version="1.0" encoding="utf-8"?>
<p:tagLst xmlns:p="http://schemas.openxmlformats.org/presentationml/2006/main">
  <p:tag name="KSO_WM_DIAGRAM_VIRTUALLY_FRAME" val="{&quot;height&quot;:238.4640157480315,&quot;left&quot;:630,&quot;top&quot;:165.0240157480315,&quot;width&quot;:270}"/>
</p:tagLst>
</file>

<file path=ppt/tags/tag3.xml><?xml version="1.0" encoding="utf-8"?>
<p:tagLst xmlns:p="http://schemas.openxmlformats.org/presentationml/2006/main">
  <p:tag name="KSO_WM_DIAGRAM_VIRTUALLY_FRAME" val="{&quot;height&quot;:238.4640157480315,&quot;left&quot;:630,&quot;top&quot;:165.0240157480315,&quot;width&quot;:270}"/>
</p:tagLst>
</file>

<file path=ppt/tags/tag4.xml><?xml version="1.0" encoding="utf-8"?>
<p:tagLst xmlns:p="http://schemas.openxmlformats.org/presentationml/2006/main">
  <p:tag name="KSO_WM_DIAGRAM_VIRTUALLY_FRAME" val="{&quot;height&quot;:238.4640157480315,&quot;left&quot;:630,&quot;top&quot;:165.0240157480315,&quot;width&quot;:270}"/>
</p:tagLst>
</file>

<file path=ppt/tags/tag5.xml><?xml version="1.0" encoding="utf-8"?>
<p:tagLst xmlns:p="http://schemas.openxmlformats.org/presentationml/2006/main">
  <p:tag name="KSO_WM_DIAGRAM_VIRTUALLY_FRAME" val="{&quot;height&quot;:238.4640157480315,&quot;left&quot;:630,&quot;top&quot;:165.0240157480315,&quot;width&quot;:270}"/>
</p:tagLst>
</file>

<file path=ppt/tags/tag6.xml><?xml version="1.0" encoding="utf-8"?>
<p:tagLst xmlns:p="http://schemas.openxmlformats.org/presentationml/2006/main">
  <p:tag name="KSO_WM_DIAGRAM_VIRTUALLY_FRAME" val="{&quot;height&quot;:238.4640157480315,&quot;left&quot;:630,&quot;top&quot;:165.0240157480315,&quot;width&quot;:270}"/>
</p:tagLst>
</file>

<file path=ppt/tags/tag7.xml><?xml version="1.0" encoding="utf-8"?>
<p:tagLst xmlns:p="http://schemas.openxmlformats.org/presentationml/2006/main">
  <p:tag name="KSO_WM_DIAGRAM_VIRTUALLY_FRAME" val="{&quot;height&quot;:238.4640157480315,&quot;left&quot;:630,&quot;top&quot;:165.0240157480315,&quot;width&quot;:270}"/>
</p:tagLst>
</file>

<file path=ppt/tags/tag8.xml><?xml version="1.0" encoding="utf-8"?>
<p:tagLst xmlns:p="http://schemas.openxmlformats.org/presentationml/2006/main">
  <p:tag name="KSO_WM_DIAGRAM_VIRTUALLY_FRAME" val="{&quot;height&quot;:238.4640157480315,&quot;left&quot;:630,&quot;top&quot;:165.0240157480315,&quot;width&quot;:270}"/>
</p:tagLst>
</file>

<file path=ppt/tags/tag9.xml><?xml version="1.0" encoding="utf-8"?>
<p:tagLst xmlns:p="http://schemas.openxmlformats.org/presentationml/2006/main">
  <p:tag name="KSO_WM_DIAGRAM_VIRTUALLY_FRAME" val="{&quot;height&quot;:238.4640157480315,&quot;left&quot;:630,&quot;top&quot;:165.0240157480315,&quot;width&quot;:270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5076</Words>
  <Application>WPS 演示</Application>
  <PresentationFormat>On-screen Show (16:9)</PresentationFormat>
  <Paragraphs>777</Paragraphs>
  <Slides>19</Slides>
  <Notes>19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40" baseType="lpstr">
      <vt:lpstr>Arial</vt:lpstr>
      <vt:lpstr>宋体</vt:lpstr>
      <vt:lpstr>Wingdings</vt:lpstr>
      <vt:lpstr>Noto Sans SC</vt:lpstr>
      <vt:lpstr>Noto Sans SC</vt:lpstr>
      <vt:lpstr>ZCOOL KuaiLe</vt:lpstr>
      <vt:lpstr>HanaMinB</vt:lpstr>
      <vt:lpstr>ZCOOL KuaiLe</vt:lpstr>
      <vt:lpstr>ZCOOL KuaiLe</vt:lpstr>
      <vt:lpstr>Arial</vt:lpstr>
      <vt:lpstr>Arial</vt:lpstr>
      <vt:lpstr>Consolas</vt:lpstr>
      <vt:lpstr>Consolas</vt:lpstr>
      <vt:lpstr>Consolas</vt:lpstr>
      <vt:lpstr>Calibri</vt:lpstr>
      <vt:lpstr>微软雅黑</vt:lpstr>
      <vt:lpstr>Arial Unicode MS</vt:lpstr>
      <vt:lpstr>等线</vt:lpstr>
      <vt:lpstr>MingLiU-ExtB</vt:lpstr>
      <vt:lpstr>黑体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Generated by Gen-Spark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creator>Visual Extract to PPTX Converter</dc:creator>
  <dc:subject>PptxGenJS Presentation</dc:subject>
  <cp:lastModifiedBy>陈之然</cp:lastModifiedBy>
  <cp:revision>6</cp:revision>
  <dcterms:created xsi:type="dcterms:W3CDTF">2026-04-02T08:52:00Z</dcterms:created>
  <dcterms:modified xsi:type="dcterms:W3CDTF">2026-04-02T09:43:05Z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EBF0C18F6384493F9F38ACF298598F44_12</vt:lpwstr>
  </property>
</Properties>
</file>