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0" r:id="rId3"/>
  </p:sldMasterIdLst>
  <p:notesMasterIdLst>
    <p:notesMasterId r:id="rId5"/>
  </p:notesMasterIdLst>
  <p:sldIdLst>
    <p:sldId id="278" r:id="rId4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9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8" Type="http://schemas.openxmlformats.org/officeDocument/2006/relationships/notesSlide" Target="../notesSlides/notesSlide1.xml"/><Relationship Id="rId17" Type="http://schemas.openxmlformats.org/officeDocument/2006/relationships/slideLayout" Target="../slideLayouts/slideLayout2.xml"/><Relationship Id="rId16" Type="http://schemas.openxmlformats.org/officeDocument/2006/relationships/image" Target="../media/image16.png"/><Relationship Id="rId15" Type="http://schemas.openxmlformats.org/officeDocument/2006/relationships/image" Target="../media/image15.png"/><Relationship Id="rId14" Type="http://schemas.openxmlformats.org/officeDocument/2006/relationships/image" Target="../media/image14.png"/><Relationship Id="rId13" Type="http://schemas.openxmlformats.org/officeDocument/2006/relationships/image" Target="../media/image13.jpeg"/><Relationship Id="rId12" Type="http://schemas.openxmlformats.org/officeDocument/2006/relationships/image" Target="../media/image12.png"/><Relationship Id="rId11" Type="http://schemas.openxmlformats.org/officeDocument/2006/relationships/image" Target="../media/image11.png"/><Relationship Id="rId10" Type="http://schemas.openxmlformats.org/officeDocument/2006/relationships/image" Target="../media/image10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91.jpeg"/><Relationship Id="rId8" Type="http://schemas.openxmlformats.org/officeDocument/2006/relationships/image" Target="../media/image127.png"/><Relationship Id="rId7" Type="http://schemas.openxmlformats.org/officeDocument/2006/relationships/image" Target="../media/image126.png"/><Relationship Id="rId6" Type="http://schemas.openxmlformats.org/officeDocument/2006/relationships/image" Target="../media/image125.png"/><Relationship Id="rId5" Type="http://schemas.openxmlformats.org/officeDocument/2006/relationships/image" Target="../media/image124.png"/><Relationship Id="rId4" Type="http://schemas.openxmlformats.org/officeDocument/2006/relationships/image" Target="../media/image123.png"/><Relationship Id="rId3" Type="http://schemas.openxmlformats.org/officeDocument/2006/relationships/image" Target="../media/image122.png"/><Relationship Id="rId26" Type="http://schemas.openxmlformats.org/officeDocument/2006/relationships/notesSlide" Target="../notesSlides/notesSlide10.xml"/><Relationship Id="rId25" Type="http://schemas.openxmlformats.org/officeDocument/2006/relationships/slideLayout" Target="../slideLayouts/slideLayout2.xml"/><Relationship Id="rId24" Type="http://schemas.openxmlformats.org/officeDocument/2006/relationships/image" Target="../media/image142.png"/><Relationship Id="rId23" Type="http://schemas.openxmlformats.org/officeDocument/2006/relationships/image" Target="../media/image141.png"/><Relationship Id="rId22" Type="http://schemas.openxmlformats.org/officeDocument/2006/relationships/image" Target="../media/image140.png"/><Relationship Id="rId21" Type="http://schemas.openxmlformats.org/officeDocument/2006/relationships/image" Target="../media/image139.png"/><Relationship Id="rId20" Type="http://schemas.openxmlformats.org/officeDocument/2006/relationships/image" Target="../media/image138.png"/><Relationship Id="rId2" Type="http://schemas.openxmlformats.org/officeDocument/2006/relationships/image" Target="../media/image121.png"/><Relationship Id="rId19" Type="http://schemas.openxmlformats.org/officeDocument/2006/relationships/image" Target="../media/image137.png"/><Relationship Id="rId18" Type="http://schemas.openxmlformats.org/officeDocument/2006/relationships/image" Target="../media/image136.png"/><Relationship Id="rId17" Type="http://schemas.openxmlformats.org/officeDocument/2006/relationships/image" Target="../media/image135.png"/><Relationship Id="rId16" Type="http://schemas.openxmlformats.org/officeDocument/2006/relationships/image" Target="../media/image134.png"/><Relationship Id="rId15" Type="http://schemas.openxmlformats.org/officeDocument/2006/relationships/image" Target="../media/image133.png"/><Relationship Id="rId14" Type="http://schemas.openxmlformats.org/officeDocument/2006/relationships/image" Target="../media/image132.png"/><Relationship Id="rId13" Type="http://schemas.openxmlformats.org/officeDocument/2006/relationships/image" Target="../media/image131.png"/><Relationship Id="rId12" Type="http://schemas.openxmlformats.org/officeDocument/2006/relationships/image" Target="../media/image130.png"/><Relationship Id="rId11" Type="http://schemas.openxmlformats.org/officeDocument/2006/relationships/image" Target="../media/image129.png"/><Relationship Id="rId10" Type="http://schemas.openxmlformats.org/officeDocument/2006/relationships/image" Target="../media/image128.png"/><Relationship Id="rId1" Type="http://schemas.openxmlformats.org/officeDocument/2006/relationships/image" Target="../media/image120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1.png"/><Relationship Id="rId8" Type="http://schemas.openxmlformats.org/officeDocument/2006/relationships/image" Target="../media/image150.png"/><Relationship Id="rId7" Type="http://schemas.openxmlformats.org/officeDocument/2006/relationships/image" Target="../media/image149.png"/><Relationship Id="rId6" Type="http://schemas.openxmlformats.org/officeDocument/2006/relationships/image" Target="../media/image148.png"/><Relationship Id="rId5" Type="http://schemas.openxmlformats.org/officeDocument/2006/relationships/image" Target="../media/image147.png"/><Relationship Id="rId4" Type="http://schemas.openxmlformats.org/officeDocument/2006/relationships/image" Target="../media/image146.png"/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4" Type="http://schemas.openxmlformats.org/officeDocument/2006/relationships/notesSlide" Target="../notesSlides/notesSlide11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154.png"/><Relationship Id="rId11" Type="http://schemas.openxmlformats.org/officeDocument/2006/relationships/image" Target="../media/image153.png"/><Relationship Id="rId10" Type="http://schemas.openxmlformats.org/officeDocument/2006/relationships/image" Target="../media/image152.png"/><Relationship Id="rId1" Type="http://schemas.openxmlformats.org/officeDocument/2006/relationships/image" Target="../media/image143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3.png"/><Relationship Id="rId8" Type="http://schemas.openxmlformats.org/officeDocument/2006/relationships/image" Target="../media/image162.png"/><Relationship Id="rId7" Type="http://schemas.openxmlformats.org/officeDocument/2006/relationships/image" Target="../media/image161.png"/><Relationship Id="rId6" Type="http://schemas.openxmlformats.org/officeDocument/2006/relationships/image" Target="../media/image160.png"/><Relationship Id="rId5" Type="http://schemas.openxmlformats.org/officeDocument/2006/relationships/image" Target="../media/image159.png"/><Relationship Id="rId4" Type="http://schemas.openxmlformats.org/officeDocument/2006/relationships/image" Target="../media/image158.png"/><Relationship Id="rId3" Type="http://schemas.openxmlformats.org/officeDocument/2006/relationships/image" Target="../media/image157.png"/><Relationship Id="rId20" Type="http://schemas.openxmlformats.org/officeDocument/2006/relationships/notesSlide" Target="../notesSlides/notesSlide12.xml"/><Relationship Id="rId2" Type="http://schemas.openxmlformats.org/officeDocument/2006/relationships/image" Target="../media/image156.png"/><Relationship Id="rId19" Type="http://schemas.openxmlformats.org/officeDocument/2006/relationships/slideLayout" Target="../slideLayouts/slideLayout2.xml"/><Relationship Id="rId18" Type="http://schemas.openxmlformats.org/officeDocument/2006/relationships/image" Target="../media/image172.png"/><Relationship Id="rId17" Type="http://schemas.openxmlformats.org/officeDocument/2006/relationships/image" Target="../media/image171.png"/><Relationship Id="rId16" Type="http://schemas.openxmlformats.org/officeDocument/2006/relationships/image" Target="../media/image170.png"/><Relationship Id="rId15" Type="http://schemas.openxmlformats.org/officeDocument/2006/relationships/image" Target="../media/image169.png"/><Relationship Id="rId14" Type="http://schemas.openxmlformats.org/officeDocument/2006/relationships/image" Target="../media/image168.png"/><Relationship Id="rId13" Type="http://schemas.openxmlformats.org/officeDocument/2006/relationships/image" Target="../media/image167.png"/><Relationship Id="rId12" Type="http://schemas.openxmlformats.org/officeDocument/2006/relationships/image" Target="../media/image166.png"/><Relationship Id="rId11" Type="http://schemas.openxmlformats.org/officeDocument/2006/relationships/image" Target="../media/image165.png"/><Relationship Id="rId10" Type="http://schemas.openxmlformats.org/officeDocument/2006/relationships/image" Target="../media/image164.png"/><Relationship Id="rId1" Type="http://schemas.openxmlformats.org/officeDocument/2006/relationships/image" Target="../media/image155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1.png"/><Relationship Id="rId8" Type="http://schemas.openxmlformats.org/officeDocument/2006/relationships/image" Target="../media/image180.png"/><Relationship Id="rId7" Type="http://schemas.openxmlformats.org/officeDocument/2006/relationships/image" Target="../media/image179.png"/><Relationship Id="rId6" Type="http://schemas.openxmlformats.org/officeDocument/2006/relationships/image" Target="../media/image178.png"/><Relationship Id="rId5" Type="http://schemas.openxmlformats.org/officeDocument/2006/relationships/image" Target="../media/image177.png"/><Relationship Id="rId4" Type="http://schemas.openxmlformats.org/officeDocument/2006/relationships/image" Target="../media/image176.png"/><Relationship Id="rId3" Type="http://schemas.openxmlformats.org/officeDocument/2006/relationships/image" Target="../media/image175.png"/><Relationship Id="rId2" Type="http://schemas.openxmlformats.org/officeDocument/2006/relationships/image" Target="../media/image174.png"/><Relationship Id="rId19" Type="http://schemas.openxmlformats.org/officeDocument/2006/relationships/notesSlide" Target="../notesSlides/notesSlide13.xml"/><Relationship Id="rId18" Type="http://schemas.openxmlformats.org/officeDocument/2006/relationships/slideLayout" Target="../slideLayouts/slideLayout2.xml"/><Relationship Id="rId17" Type="http://schemas.openxmlformats.org/officeDocument/2006/relationships/image" Target="../media/image189.png"/><Relationship Id="rId16" Type="http://schemas.openxmlformats.org/officeDocument/2006/relationships/image" Target="../media/image188.png"/><Relationship Id="rId15" Type="http://schemas.openxmlformats.org/officeDocument/2006/relationships/image" Target="../media/image187.png"/><Relationship Id="rId14" Type="http://schemas.openxmlformats.org/officeDocument/2006/relationships/image" Target="../media/image186.png"/><Relationship Id="rId13" Type="http://schemas.openxmlformats.org/officeDocument/2006/relationships/image" Target="../media/image185.png"/><Relationship Id="rId12" Type="http://schemas.openxmlformats.org/officeDocument/2006/relationships/image" Target="../media/image184.png"/><Relationship Id="rId11" Type="http://schemas.openxmlformats.org/officeDocument/2006/relationships/image" Target="../media/image183.png"/><Relationship Id="rId10" Type="http://schemas.openxmlformats.org/officeDocument/2006/relationships/image" Target="../media/image182.png"/><Relationship Id="rId1" Type="http://schemas.openxmlformats.org/officeDocument/2006/relationships/image" Target="../media/image173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30.png"/><Relationship Id="rId7" Type="http://schemas.openxmlformats.org/officeDocument/2006/relationships/image" Target="../media/image23.png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0" Type="http://schemas.openxmlformats.org/officeDocument/2006/relationships/notesSlide" Target="../notesSlides/notesSlide3.xml"/><Relationship Id="rId1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39.png"/><Relationship Id="rId8" Type="http://schemas.openxmlformats.org/officeDocument/2006/relationships/image" Target="../media/image38.png"/><Relationship Id="rId7" Type="http://schemas.openxmlformats.org/officeDocument/2006/relationships/image" Target="../media/image37.png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3" Type="http://schemas.openxmlformats.org/officeDocument/2006/relationships/image" Target="../media/image33.png"/><Relationship Id="rId21" Type="http://schemas.openxmlformats.org/officeDocument/2006/relationships/notesSlide" Target="../notesSlides/notesSlide4.xml"/><Relationship Id="rId20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19" Type="http://schemas.openxmlformats.org/officeDocument/2006/relationships/image" Target="../media/image49.jpeg"/><Relationship Id="rId18" Type="http://schemas.openxmlformats.org/officeDocument/2006/relationships/image" Target="../media/image48.png"/><Relationship Id="rId17" Type="http://schemas.openxmlformats.org/officeDocument/2006/relationships/image" Target="../media/image47.png"/><Relationship Id="rId16" Type="http://schemas.openxmlformats.org/officeDocument/2006/relationships/image" Target="../media/image46.png"/><Relationship Id="rId15" Type="http://schemas.openxmlformats.org/officeDocument/2006/relationships/image" Target="../media/image45.png"/><Relationship Id="rId14" Type="http://schemas.openxmlformats.org/officeDocument/2006/relationships/image" Target="../media/image44.png"/><Relationship Id="rId13" Type="http://schemas.openxmlformats.org/officeDocument/2006/relationships/image" Target="../media/image43.png"/><Relationship Id="rId12" Type="http://schemas.openxmlformats.org/officeDocument/2006/relationships/image" Target="../media/image42.png"/><Relationship Id="rId11" Type="http://schemas.openxmlformats.org/officeDocument/2006/relationships/image" Target="../media/image41.png"/><Relationship Id="rId10" Type="http://schemas.openxmlformats.org/officeDocument/2006/relationships/image" Target="../media/image40.png"/><Relationship Id="rId1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58.png"/><Relationship Id="rId8" Type="http://schemas.openxmlformats.org/officeDocument/2006/relationships/image" Target="../media/image57.png"/><Relationship Id="rId7" Type="http://schemas.openxmlformats.org/officeDocument/2006/relationships/image" Target="../media/image56.png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4" Type="http://schemas.openxmlformats.org/officeDocument/2006/relationships/notesSlide" Target="../notesSlides/notesSlide5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61.png"/><Relationship Id="rId11" Type="http://schemas.openxmlformats.org/officeDocument/2006/relationships/image" Target="../media/image60.png"/><Relationship Id="rId10" Type="http://schemas.openxmlformats.org/officeDocument/2006/relationships/image" Target="../media/image59.png"/><Relationship Id="rId1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69.jpeg"/><Relationship Id="rId8" Type="http://schemas.openxmlformats.org/officeDocument/2006/relationships/image" Target="../media/image68.png"/><Relationship Id="rId7" Type="http://schemas.openxmlformats.org/officeDocument/2006/relationships/image" Target="../media/image67.png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5" Type="http://schemas.openxmlformats.org/officeDocument/2006/relationships/notesSlide" Target="../notesSlides/notesSlide6.xml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73.jpeg"/><Relationship Id="rId12" Type="http://schemas.openxmlformats.org/officeDocument/2006/relationships/image" Target="../media/image72.png"/><Relationship Id="rId11" Type="http://schemas.openxmlformats.org/officeDocument/2006/relationships/image" Target="../media/image71.png"/><Relationship Id="rId10" Type="http://schemas.openxmlformats.org/officeDocument/2006/relationships/image" Target="../media/image70.png"/><Relationship Id="rId1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81.png"/><Relationship Id="rId8" Type="http://schemas.openxmlformats.org/officeDocument/2006/relationships/image" Target="../media/image80.png"/><Relationship Id="rId7" Type="http://schemas.openxmlformats.org/officeDocument/2006/relationships/image" Target="../media/image79.png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46.png"/><Relationship Id="rId3" Type="http://schemas.openxmlformats.org/officeDocument/2006/relationships/image" Target="../media/image76.png"/><Relationship Id="rId24" Type="http://schemas.openxmlformats.org/officeDocument/2006/relationships/notesSlide" Target="../notesSlides/notesSlide7.xml"/><Relationship Id="rId23" Type="http://schemas.openxmlformats.org/officeDocument/2006/relationships/slideLayout" Target="../slideLayouts/slideLayout2.xml"/><Relationship Id="rId22" Type="http://schemas.openxmlformats.org/officeDocument/2006/relationships/image" Target="../media/image94.png"/><Relationship Id="rId21" Type="http://schemas.openxmlformats.org/officeDocument/2006/relationships/image" Target="../media/image93.png"/><Relationship Id="rId20" Type="http://schemas.openxmlformats.org/officeDocument/2006/relationships/image" Target="../media/image92.png"/><Relationship Id="rId2" Type="http://schemas.openxmlformats.org/officeDocument/2006/relationships/image" Target="../media/image75.png"/><Relationship Id="rId19" Type="http://schemas.openxmlformats.org/officeDocument/2006/relationships/image" Target="../media/image91.jpeg"/><Relationship Id="rId18" Type="http://schemas.openxmlformats.org/officeDocument/2006/relationships/image" Target="../media/image90.png"/><Relationship Id="rId17" Type="http://schemas.openxmlformats.org/officeDocument/2006/relationships/image" Target="../media/image89.png"/><Relationship Id="rId16" Type="http://schemas.openxmlformats.org/officeDocument/2006/relationships/image" Target="../media/image88.png"/><Relationship Id="rId15" Type="http://schemas.openxmlformats.org/officeDocument/2006/relationships/image" Target="../media/image87.png"/><Relationship Id="rId14" Type="http://schemas.openxmlformats.org/officeDocument/2006/relationships/image" Target="../media/image86.png"/><Relationship Id="rId13" Type="http://schemas.openxmlformats.org/officeDocument/2006/relationships/image" Target="../media/image85.png"/><Relationship Id="rId12" Type="http://schemas.openxmlformats.org/officeDocument/2006/relationships/image" Target="../media/image84.png"/><Relationship Id="rId11" Type="http://schemas.openxmlformats.org/officeDocument/2006/relationships/image" Target="../media/image83.png"/><Relationship Id="rId10" Type="http://schemas.openxmlformats.org/officeDocument/2006/relationships/image" Target="../media/image82.png"/><Relationship Id="rId1" Type="http://schemas.openxmlformats.org/officeDocument/2006/relationships/image" Target="../media/image74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82.png"/><Relationship Id="rId8" Type="http://schemas.openxmlformats.org/officeDocument/2006/relationships/image" Target="../media/image99.png"/><Relationship Id="rId7" Type="http://schemas.openxmlformats.org/officeDocument/2006/relationships/image" Target="../media/image98.png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97.png"/><Relationship Id="rId3" Type="http://schemas.openxmlformats.org/officeDocument/2006/relationships/image" Target="../media/image96.png"/><Relationship Id="rId22" Type="http://schemas.openxmlformats.org/officeDocument/2006/relationships/notesSlide" Target="../notesSlides/notesSlide8.xml"/><Relationship Id="rId21" Type="http://schemas.openxmlformats.org/officeDocument/2006/relationships/slideLayout" Target="../slideLayouts/slideLayout2.xml"/><Relationship Id="rId20" Type="http://schemas.openxmlformats.org/officeDocument/2006/relationships/image" Target="../media/image94.png"/><Relationship Id="rId2" Type="http://schemas.openxmlformats.org/officeDocument/2006/relationships/image" Target="../media/image95.png"/><Relationship Id="rId19" Type="http://schemas.openxmlformats.org/officeDocument/2006/relationships/image" Target="../media/image104.png"/><Relationship Id="rId18" Type="http://schemas.openxmlformats.org/officeDocument/2006/relationships/image" Target="../media/image92.png"/><Relationship Id="rId17" Type="http://schemas.openxmlformats.org/officeDocument/2006/relationships/image" Target="../media/image103.jpeg"/><Relationship Id="rId16" Type="http://schemas.openxmlformats.org/officeDocument/2006/relationships/image" Target="../media/image102.png"/><Relationship Id="rId15" Type="http://schemas.openxmlformats.org/officeDocument/2006/relationships/image" Target="../media/image101.png"/><Relationship Id="rId14" Type="http://schemas.openxmlformats.org/officeDocument/2006/relationships/image" Target="../media/image87.png"/><Relationship Id="rId13" Type="http://schemas.openxmlformats.org/officeDocument/2006/relationships/image" Target="../media/image100.png"/><Relationship Id="rId12" Type="http://schemas.openxmlformats.org/officeDocument/2006/relationships/image" Target="../media/image85.png"/><Relationship Id="rId11" Type="http://schemas.openxmlformats.org/officeDocument/2006/relationships/image" Target="../media/image84.png"/><Relationship Id="rId10" Type="http://schemas.openxmlformats.org/officeDocument/2006/relationships/image" Target="../media/image83.png"/><Relationship Id="rId1" Type="http://schemas.openxmlformats.org/officeDocument/2006/relationships/image" Target="../media/image74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3.png"/><Relationship Id="rId8" Type="http://schemas.openxmlformats.org/officeDocument/2006/relationships/image" Target="../media/image112.png"/><Relationship Id="rId7" Type="http://schemas.openxmlformats.org/officeDocument/2006/relationships/image" Target="../media/image111.png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8" Type="http://schemas.openxmlformats.org/officeDocument/2006/relationships/notesSlide" Target="../notesSlides/notesSlide9.xml"/><Relationship Id="rId17" Type="http://schemas.openxmlformats.org/officeDocument/2006/relationships/slideLayout" Target="../slideLayouts/slideLayout2.xml"/><Relationship Id="rId16" Type="http://schemas.openxmlformats.org/officeDocument/2006/relationships/image" Target="../media/image119.png"/><Relationship Id="rId15" Type="http://schemas.openxmlformats.org/officeDocument/2006/relationships/image" Target="../media/image118.png"/><Relationship Id="rId14" Type="http://schemas.openxmlformats.org/officeDocument/2006/relationships/image" Target="../media/image117.png"/><Relationship Id="rId13" Type="http://schemas.openxmlformats.org/officeDocument/2006/relationships/image" Target="../media/image89.png"/><Relationship Id="rId12" Type="http://schemas.openxmlformats.org/officeDocument/2006/relationships/image" Target="../media/image116.png"/><Relationship Id="rId11" Type="http://schemas.openxmlformats.org/officeDocument/2006/relationships/image" Target="../media/image115.png"/><Relationship Id="rId10" Type="http://schemas.openxmlformats.org/officeDocument/2006/relationships/image" Target="../media/image114.png"/><Relationship Id="rId1" Type="http://schemas.openxmlformats.org/officeDocument/2006/relationships/image" Target="../media/image10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30000"/>
          </a:blip>
          <a:srcRect l="389" r="389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 rot="2100000">
            <a:off x="1585570" y="-1081735"/>
            <a:ext cx="9029700" cy="9029700"/>
          </a:xfrm>
          <a:prstGeom prst="ellipse">
            <a:avLst/>
          </a:prstGeom>
          <a:noFill/>
          <a:ln w="50800">
            <a:solidFill>
              <a:srgbClr val="9F7AEA"/>
            </a:solidFill>
            <a:prstDash val="solid"/>
          </a:ln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rcRect l="-607" r="-607"/>
          <a:stretch>
            <a:fillRect/>
          </a:stretch>
        </p:blipFill>
        <p:spPr>
          <a:xfrm>
            <a:off x="1218895" y="1071677"/>
            <a:ext cx="390449" cy="342900"/>
          </a:xfrm>
          <a:prstGeom prst="rect">
            <a:avLst/>
          </a:prstGeom>
        </p:spPr>
      </p:pic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/>
          <a:srcRect l="-266" r="-266"/>
          <a:stretch>
            <a:fillRect/>
          </a:stretch>
        </p:blipFill>
        <p:spPr>
          <a:xfrm>
            <a:off x="10039198" y="5188306"/>
            <a:ext cx="323698" cy="286207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828800" y="5572354"/>
            <a:ext cx="228600" cy="228600"/>
          </a:xfrm>
          <a:prstGeom prst="rect">
            <a:avLst/>
          </a:prstGeom>
        </p:spPr>
      </p:pic>
      <p:pic>
        <p:nvPicPr>
          <p:cNvPr id="15" name="Image 7" descr="preencoded.png"/>
          <p:cNvPicPr>
            <a:picLocks noChangeAspect="1"/>
          </p:cNvPicPr>
          <p:nvPr/>
        </p:nvPicPr>
        <p:blipFill>
          <a:blip r:embed="rId5"/>
          <a:srcRect t="-42" b="-42"/>
          <a:stretch>
            <a:fillRect/>
          </a:stretch>
        </p:blipFill>
        <p:spPr>
          <a:xfrm rot="180000">
            <a:off x="10848442" y="400507"/>
            <a:ext cx="1057046" cy="435254"/>
          </a:xfrm>
          <a:prstGeom prst="rect">
            <a:avLst/>
          </a:prstGeom>
        </p:spPr>
      </p:pic>
      <p:sp>
        <p:nvSpPr>
          <p:cNvPr id="16" name="Text 6"/>
          <p:cNvSpPr txBox="1"/>
          <p:nvPr/>
        </p:nvSpPr>
        <p:spPr>
          <a:xfrm>
            <a:off x="11271809" y="457200"/>
            <a:ext cx="55321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78350F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第</a:t>
            </a:r>
            <a:r>
              <a:rPr lang="zh-CN" altLang="en-US" sz="1200" b="1" dirty="0">
                <a:solidFill>
                  <a:srgbClr val="78350F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三</a:t>
            </a:r>
            <a:r>
              <a:rPr lang="en-US" sz="1200" b="1" dirty="0">
                <a:solidFill>
                  <a:srgbClr val="78350F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课</a:t>
            </a:r>
            <a:endParaRPr lang="en-US" sz="1200" dirty="0"/>
          </a:p>
        </p:txBody>
      </p:sp>
      <p:pic>
        <p:nvPicPr>
          <p:cNvPr id="17" name="Image 8" descr="preencoded.png"/>
          <p:cNvPicPr>
            <a:picLocks noChangeAspect="1"/>
          </p:cNvPicPr>
          <p:nvPr/>
        </p:nvPicPr>
        <p:blipFill>
          <a:blip r:embed="rId6"/>
          <a:srcRect t="-4039" b="-4039"/>
          <a:stretch>
            <a:fillRect/>
          </a:stretch>
        </p:blipFill>
        <p:spPr>
          <a:xfrm>
            <a:off x="10997489" y="495605"/>
            <a:ext cx="209398" cy="181051"/>
          </a:xfrm>
          <a:prstGeom prst="rect">
            <a:avLst/>
          </a:prstGeom>
        </p:spPr>
      </p:pic>
      <p:pic>
        <p:nvPicPr>
          <p:cNvPr id="18" name="Image 9" descr="preencoded.png"/>
          <p:cNvPicPr>
            <a:picLocks noChangeAspect="1"/>
          </p:cNvPicPr>
          <p:nvPr/>
        </p:nvPicPr>
        <p:blipFill>
          <a:blip r:embed="rId7"/>
          <a:srcRect l="-343" r="-343"/>
          <a:stretch>
            <a:fillRect/>
          </a:stretch>
        </p:blipFill>
        <p:spPr>
          <a:xfrm>
            <a:off x="6077102" y="4733849"/>
            <a:ext cx="38405" cy="267005"/>
          </a:xfrm>
          <a:prstGeom prst="rect">
            <a:avLst/>
          </a:prstGeom>
        </p:spPr>
      </p:pic>
      <p:pic>
        <p:nvPicPr>
          <p:cNvPr id="19" name="Image 10" descr="preencoded.png"/>
          <p:cNvPicPr>
            <a:picLocks noChangeAspect="1"/>
          </p:cNvPicPr>
          <p:nvPr/>
        </p:nvPicPr>
        <p:blipFill>
          <a:blip r:embed="rId8"/>
          <a:srcRect l="-5" r="-5"/>
          <a:stretch>
            <a:fillRect/>
          </a:stretch>
        </p:blipFill>
        <p:spPr>
          <a:xfrm>
            <a:off x="3787445" y="3172054"/>
            <a:ext cx="4616806" cy="571500"/>
          </a:xfrm>
          <a:prstGeom prst="rect">
            <a:avLst/>
          </a:prstGeom>
        </p:spPr>
      </p:pic>
      <p:sp>
        <p:nvSpPr>
          <p:cNvPr id="20" name="Text 7"/>
          <p:cNvSpPr txBox="1"/>
          <p:nvPr/>
        </p:nvSpPr>
        <p:spPr>
          <a:xfrm>
            <a:off x="4498848" y="3286354"/>
            <a:ext cx="3794760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90" dirty="0">
                <a:solidFill>
                  <a:srgbClr val="78350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</a:t>
            </a:r>
            <a:r>
              <a:rPr lang="zh-CN" altLang="en-US" sz="1800" b="1" kern="0" spc="90" dirty="0">
                <a:solidFill>
                  <a:srgbClr val="78350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让</a:t>
            </a:r>
            <a:r>
              <a:rPr lang="en-US" altLang="zh-CN" sz="1800" b="1" kern="0" spc="90" dirty="0">
                <a:solidFill>
                  <a:srgbClr val="78350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AI</a:t>
            </a:r>
            <a:r>
              <a:rPr lang="zh-CN" altLang="en-US" sz="1800" b="1" kern="0" spc="90" dirty="0">
                <a:solidFill>
                  <a:srgbClr val="78350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帮你了解不同国家的有趣说法</a:t>
            </a:r>
            <a:r>
              <a:rPr lang="en-US" sz="1800" b="1" kern="0" spc="90" dirty="0">
                <a:solidFill>
                  <a:srgbClr val="78350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</a:t>
            </a:r>
            <a:endParaRPr lang="en-US" sz="1800" b="1" kern="0" spc="90" dirty="0">
              <a:solidFill>
                <a:srgbClr val="78350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1" name="Image 11" descr="preencoded.png"/>
          <p:cNvPicPr>
            <a:picLocks noChangeAspect="1"/>
          </p:cNvPicPr>
          <p:nvPr/>
        </p:nvPicPr>
        <p:blipFill>
          <a:blip r:embed="rId9"/>
          <a:srcRect l="-1911" r="-1911"/>
          <a:stretch>
            <a:fillRect/>
          </a:stretch>
        </p:blipFill>
        <p:spPr>
          <a:xfrm>
            <a:off x="4092854" y="3333902"/>
            <a:ext cx="267005" cy="228600"/>
          </a:xfrm>
          <a:prstGeom prst="rect">
            <a:avLst/>
          </a:prstGeom>
        </p:spPr>
      </p:pic>
      <p:sp>
        <p:nvSpPr>
          <p:cNvPr id="22" name="Shape 8"/>
          <p:cNvSpPr/>
          <p:nvPr/>
        </p:nvSpPr>
        <p:spPr>
          <a:xfrm>
            <a:off x="1955902" y="3831336"/>
            <a:ext cx="2438705" cy="2447849"/>
          </a:xfrm>
          <a:prstGeom prst="roundRect">
            <a:avLst>
              <a:gd name="adj" fmla="val 37495"/>
            </a:avLst>
          </a:prstGeom>
          <a:solidFill>
            <a:srgbClr val="BFDBFE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3" name="Image 12" descr="preencoded.png"/>
          <p:cNvPicPr>
            <a:picLocks noChangeAspect="1"/>
          </p:cNvPicPr>
          <p:nvPr/>
        </p:nvPicPr>
        <p:blipFill>
          <a:blip r:embed="rId10"/>
          <a:srcRect l="235" r="235"/>
          <a:stretch>
            <a:fillRect/>
          </a:stretch>
        </p:blipFill>
        <p:spPr>
          <a:xfrm>
            <a:off x="2108606" y="3983126"/>
            <a:ext cx="2133295" cy="2143354"/>
          </a:xfrm>
          <a:prstGeom prst="rect">
            <a:avLst/>
          </a:prstGeom>
        </p:spPr>
      </p:pic>
      <p:pic>
        <p:nvPicPr>
          <p:cNvPr id="24" name="Image 13" descr="preencoded.png"/>
          <p:cNvPicPr>
            <a:picLocks noChangeAspect="1"/>
          </p:cNvPicPr>
          <p:nvPr/>
        </p:nvPicPr>
        <p:blipFill>
          <a:blip r:embed="rId11"/>
          <a:srcRect t="-12" b="-12"/>
          <a:stretch>
            <a:fillRect/>
          </a:stretch>
        </p:blipFill>
        <p:spPr>
          <a:xfrm>
            <a:off x="2269261" y="5819546"/>
            <a:ext cx="1520647" cy="342900"/>
          </a:xfrm>
          <a:prstGeom prst="rect">
            <a:avLst/>
          </a:prstGeom>
        </p:spPr>
      </p:pic>
      <p:sp>
        <p:nvSpPr>
          <p:cNvPr id="25" name="Text 9"/>
          <p:cNvSpPr txBox="1"/>
          <p:nvPr/>
        </p:nvSpPr>
        <p:spPr>
          <a:xfrm>
            <a:off x="2441169" y="5877154"/>
            <a:ext cx="134599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563EB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DeepSeek (学霸)</a:t>
            </a:r>
            <a:endParaRPr lang="en-US" sz="1200" b="1" dirty="0">
              <a:solidFill>
                <a:srgbClr val="2563EB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26" name="Image 14" descr="preencoded.png"/>
          <p:cNvPicPr>
            <a:picLocks noChangeAspect="1"/>
          </p:cNvPicPr>
          <p:nvPr/>
        </p:nvPicPr>
        <p:blipFill>
          <a:blip r:embed="rId12"/>
          <a:srcRect l="-2" r="-2"/>
          <a:stretch>
            <a:fillRect/>
          </a:stretch>
        </p:blipFill>
        <p:spPr>
          <a:xfrm>
            <a:off x="4851806" y="5076749"/>
            <a:ext cx="2488082" cy="1028700"/>
          </a:xfrm>
          <a:prstGeom prst="rect">
            <a:avLst/>
          </a:prstGeom>
        </p:spPr>
      </p:pic>
      <p:sp>
        <p:nvSpPr>
          <p:cNvPr id="27" name="Text 10"/>
          <p:cNvSpPr txBox="1"/>
          <p:nvPr/>
        </p:nvSpPr>
        <p:spPr>
          <a:xfrm>
            <a:off x="4857115" y="5248910"/>
            <a:ext cx="2480310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7C3AED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 </a:t>
            </a:r>
            <a:r>
              <a:rPr lang="zh-CN" altLang="en-US" sz="2200" b="1" dirty="0">
                <a:solidFill>
                  <a:srgbClr val="7C3AED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今天</a:t>
            </a:r>
            <a:endParaRPr lang="zh-CN" altLang="en-US" sz="2200" b="1" dirty="0">
              <a:solidFill>
                <a:srgbClr val="7C3AED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  <a:p>
            <a:pPr marL="0" indent="0" algn="ctr">
              <a:buNone/>
            </a:pPr>
            <a:r>
              <a:rPr lang="en-US" altLang="zh-CN" sz="2200" b="1" dirty="0">
                <a:solidFill>
                  <a:srgbClr val="7C3AED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AI</a:t>
            </a:r>
            <a:r>
              <a:rPr lang="zh-CN" altLang="en-US" sz="2200" b="1" dirty="0">
                <a:solidFill>
                  <a:srgbClr val="7C3AED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是你的</a:t>
            </a:r>
            <a:r>
              <a:rPr lang="en-US" sz="2200" b="1" dirty="0">
                <a:solidFill>
                  <a:srgbClr val="F59E0B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语言导游</a:t>
            </a:r>
            <a:r>
              <a:rPr lang="zh-CN" altLang="en-US" sz="2200" b="1" dirty="0">
                <a:solidFill>
                  <a:srgbClr val="7C3AED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！</a:t>
            </a:r>
            <a:r>
              <a:rPr lang="en-US" sz="2200" b="1" dirty="0">
                <a:solidFill>
                  <a:srgbClr val="7C3AED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 </a:t>
            </a:r>
            <a:endParaRPr lang="en-US" sz="22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28" name="Shape 11"/>
          <p:cNvSpPr/>
          <p:nvPr/>
        </p:nvSpPr>
        <p:spPr>
          <a:xfrm>
            <a:off x="7797089" y="3963924"/>
            <a:ext cx="2438705" cy="2438705"/>
          </a:xfrm>
          <a:prstGeom prst="ellipse">
            <a:avLst/>
          </a:prstGeom>
          <a:solidFill>
            <a:srgbClr val="FBCFE8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9" name="Image 15" descr="preencoded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7949794" y="4116629"/>
            <a:ext cx="2133295" cy="2133295"/>
          </a:xfrm>
          <a:prstGeom prst="rect">
            <a:avLst/>
          </a:prstGeom>
        </p:spPr>
      </p:pic>
      <p:pic>
        <p:nvPicPr>
          <p:cNvPr id="30" name="Image 16" descr="preencoded.png"/>
          <p:cNvPicPr>
            <a:picLocks noChangeAspect="1"/>
          </p:cNvPicPr>
          <p:nvPr/>
        </p:nvPicPr>
        <p:blipFill>
          <a:blip r:embed="rId14"/>
          <a:srcRect l="-8" r="-8"/>
          <a:stretch>
            <a:fillRect/>
          </a:stretch>
        </p:blipFill>
        <p:spPr>
          <a:xfrm>
            <a:off x="7949794" y="6059729"/>
            <a:ext cx="1188720" cy="342900"/>
          </a:xfrm>
          <a:prstGeom prst="rect">
            <a:avLst/>
          </a:prstGeom>
        </p:spPr>
      </p:pic>
      <p:sp>
        <p:nvSpPr>
          <p:cNvPr id="31" name="Text 12"/>
          <p:cNvSpPr txBox="1"/>
          <p:nvPr/>
        </p:nvSpPr>
        <p:spPr>
          <a:xfrm>
            <a:off x="8120786" y="6116422"/>
            <a:ext cx="10744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B2777"/>
                </a:solidFill>
                <a:latin typeface="ZCOOL KuaiLe" pitchFamily="34" charset="0"/>
                <a:ea typeface="ZCOOL KuaiLe" pitchFamily="34" charset="-122"/>
                <a:cs typeface="ZCOOL KuaiLe" pitchFamily="34" charset="-120"/>
              </a:rPr>
              <a:t>千问 (设计师)</a:t>
            </a:r>
            <a:endParaRPr lang="en-US" sz="1200" dirty="0"/>
          </a:p>
        </p:txBody>
      </p:sp>
      <p:sp>
        <p:nvSpPr>
          <p:cNvPr id="32" name="Text 13"/>
          <p:cNvSpPr txBox="1"/>
          <p:nvPr/>
        </p:nvSpPr>
        <p:spPr>
          <a:xfrm>
            <a:off x="3702685" y="1477010"/>
            <a:ext cx="4983480" cy="13906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kern="0" spc="135" dirty="0">
                <a:solidFill>
                  <a:srgbClr val="1E40AF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 AI魔法学院</a:t>
            </a:r>
            <a:endParaRPr lang="en-US" sz="5400" dirty="0">
              <a:latin typeface="汉仪正圆-75W" panose="00020600040101010101" charset="-122"/>
              <a:ea typeface="汉仪正圆-75W" panose="00020600040101010101" charset="-122"/>
            </a:endParaRPr>
          </a:p>
          <a:p>
            <a:pPr marL="0" indent="0" algn="ctr">
              <a:buNone/>
            </a:pPr>
            <a:r>
              <a:rPr lang="en-US" sz="3600" kern="0" spc="135" dirty="0">
                <a:solidFill>
                  <a:srgbClr val="7C3AED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—— </a:t>
            </a:r>
            <a:r>
              <a:rPr lang="en-US" altLang="zh-CN" sz="3600" kern="0" spc="135" dirty="0">
                <a:solidFill>
                  <a:srgbClr val="7C3AED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AI</a:t>
            </a:r>
            <a:r>
              <a:rPr lang="zh-CN" altLang="en-US" sz="3600" kern="0" spc="135" dirty="0">
                <a:solidFill>
                  <a:srgbClr val="7C3AED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带你看世界</a:t>
            </a:r>
            <a:endParaRPr lang="en-US" sz="5400" dirty="0">
              <a:latin typeface="汉仪正圆-75W" panose="00020600040101010101" charset="-122"/>
              <a:ea typeface="汉仪正圆-75W" panose="00020600040101010101" charset="-122"/>
            </a:endParaRPr>
          </a:p>
        </p:txBody>
      </p:sp>
      <p:sp>
        <p:nvSpPr>
          <p:cNvPr id="33" name="Text 14"/>
          <p:cNvSpPr txBox="1"/>
          <p:nvPr/>
        </p:nvSpPr>
        <p:spPr>
          <a:xfrm>
            <a:off x="4719218" y="6439205"/>
            <a:ext cx="3419856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60A5FA">
                    <a:alpha val="60000"/>
                  </a:srgbClr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Powered by CodeCombat &amp; Genspark AI </a:t>
            </a:r>
            <a:endParaRPr lang="en-US" sz="1300" dirty="0"/>
          </a:p>
        </p:txBody>
      </p:sp>
      <p:pic>
        <p:nvPicPr>
          <p:cNvPr id="34" name="Image 17" descr="preencoded.png"/>
          <p:cNvPicPr>
            <a:picLocks noChangeAspect="1"/>
          </p:cNvPicPr>
          <p:nvPr/>
        </p:nvPicPr>
        <p:blipFill>
          <a:blip r:embed="rId15">
            <a:alphaModFix amt="60000"/>
          </a:blip>
          <a:srcRect l="-1064" r="-1064"/>
          <a:stretch>
            <a:fillRect/>
          </a:stretch>
        </p:blipFill>
        <p:spPr>
          <a:xfrm>
            <a:off x="4423867" y="6486754"/>
            <a:ext cx="219456" cy="171907"/>
          </a:xfrm>
          <a:prstGeom prst="rect">
            <a:avLst/>
          </a:prstGeom>
        </p:spPr>
      </p:pic>
      <p:pic>
        <p:nvPicPr>
          <p:cNvPr id="10" name="图片 9" descr="ai-logo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5730" y="148590"/>
            <a:ext cx="1483360" cy="40513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304495" y="304495"/>
            <a:ext cx="6229807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90" dirty="0">
                <a:solidFill>
                  <a:srgbClr val="2563EB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互动环节</a:t>
            </a:r>
            <a:endParaRPr lang="en-US" sz="1800" b="1" kern="0" spc="90" dirty="0">
              <a:solidFill>
                <a:srgbClr val="2563EB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5" name="Text 3"/>
          <p:cNvSpPr txBox="1"/>
          <p:nvPr/>
        </p:nvSpPr>
        <p:spPr>
          <a:xfrm>
            <a:off x="304495" y="647395"/>
            <a:ext cx="6643116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dirty="0">
                <a:solidFill>
                  <a:srgbClr val="1F2937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现在，请你们当语言探险家！✨</a:t>
            </a:r>
            <a:endParaRPr lang="en-US" sz="3600" dirty="0">
              <a:solidFill>
                <a:srgbClr val="1F2937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rcRect l="-15" r="-15"/>
          <a:stretch>
            <a:fillRect/>
          </a:stretch>
        </p:blipFill>
        <p:spPr>
          <a:xfrm>
            <a:off x="9027871" y="437998"/>
            <a:ext cx="2859329" cy="666598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266530" y="580644"/>
            <a:ext cx="381305" cy="381305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rcRect t="-180" b="-180"/>
          <a:stretch>
            <a:fillRect/>
          </a:stretch>
        </p:blipFill>
        <p:spPr>
          <a:xfrm>
            <a:off x="9361627" y="694944"/>
            <a:ext cx="190195" cy="152705"/>
          </a:xfrm>
          <a:prstGeom prst="rect">
            <a:avLst/>
          </a:prstGeom>
        </p:spPr>
      </p:pic>
      <p:sp>
        <p:nvSpPr>
          <p:cNvPr id="9" name="Text 5"/>
          <p:cNvSpPr txBox="1"/>
          <p:nvPr/>
        </p:nvSpPr>
        <p:spPr>
          <a:xfrm>
            <a:off x="9761220" y="562356"/>
            <a:ext cx="204734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操作平台</a:t>
            </a:r>
            <a:endParaRPr lang="en-US" sz="1000" dirty="0"/>
          </a:p>
        </p:txBody>
      </p:sp>
      <p:sp>
        <p:nvSpPr>
          <p:cNvPr id="10" name="Text 6"/>
          <p:cNvSpPr txBox="1"/>
          <p:nvPr/>
        </p:nvSpPr>
        <p:spPr>
          <a:xfrm>
            <a:off x="9761220" y="752551"/>
            <a:ext cx="223113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登录扣哒世界 -&gt; AI入门课程</a:t>
            </a:r>
            <a:endParaRPr lang="en-US" sz="12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rcRect t="-4" b="-4"/>
          <a:stretch>
            <a:fillRect/>
          </a:stretch>
        </p:blipFill>
        <p:spPr>
          <a:xfrm>
            <a:off x="381305" y="1333195"/>
            <a:ext cx="3657600" cy="4369918"/>
          </a:xfrm>
          <a:prstGeom prst="rect">
            <a:avLst/>
          </a:prstGeom>
        </p:spPr>
      </p:pic>
      <p:sp>
        <p:nvSpPr>
          <p:cNvPr id="12" name="Shape 7"/>
          <p:cNvSpPr/>
          <p:nvPr/>
        </p:nvSpPr>
        <p:spPr>
          <a:xfrm>
            <a:off x="3419856" y="1266444"/>
            <a:ext cx="761695" cy="761695"/>
          </a:xfrm>
          <a:prstGeom prst="ellipse">
            <a:avLst/>
          </a:prstGeom>
          <a:solidFill>
            <a:srgbClr val="FFFFFF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3" name="Text 8"/>
          <p:cNvSpPr/>
          <p:nvPr/>
        </p:nvSpPr>
        <p:spPr>
          <a:xfrm>
            <a:off x="3381451" y="1266444"/>
            <a:ext cx="838505" cy="7626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00000">
                    <a:alpha val="5000"/>
                  </a:srgbClr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1</a:t>
            </a:r>
            <a:endParaRPr lang="en-US" sz="4800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09905" y="1638605"/>
            <a:ext cx="457200" cy="457200"/>
          </a:xfrm>
          <a:prstGeom prst="rect">
            <a:avLst/>
          </a:prstGeom>
        </p:spPr>
      </p:pic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24205" y="1752905"/>
            <a:ext cx="228600" cy="228600"/>
          </a:xfrm>
          <a:prstGeom prst="rect">
            <a:avLst/>
          </a:prstGeom>
        </p:spPr>
      </p:pic>
      <p:sp>
        <p:nvSpPr>
          <p:cNvPr id="16" name="Text 9"/>
          <p:cNvSpPr txBox="1"/>
          <p:nvPr/>
        </p:nvSpPr>
        <p:spPr>
          <a:xfrm>
            <a:off x="1181405" y="1638605"/>
            <a:ext cx="127650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第 7 关：学习</a:t>
            </a:r>
            <a:endParaRPr lang="en-US" sz="15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7" name="Text 10"/>
          <p:cNvSpPr txBox="1"/>
          <p:nvPr/>
        </p:nvSpPr>
        <p:spPr>
          <a:xfrm>
            <a:off x="1181405" y="1904695"/>
            <a:ext cx="1296619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D9770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挑战：澳大利亚俚语</a:t>
            </a:r>
            <a:endParaRPr lang="en-US" sz="1000" b="1" dirty="0">
              <a:solidFill>
                <a:srgbClr val="D97706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8" name="Text 11"/>
          <p:cNvSpPr txBox="1"/>
          <p:nvPr/>
        </p:nvSpPr>
        <p:spPr>
          <a:xfrm>
            <a:off x="811073" y="2247595"/>
            <a:ext cx="3190342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问AI常用的澳大利亚俚语 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9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09905" y="2293315"/>
            <a:ext cx="133502" cy="133502"/>
          </a:xfrm>
          <a:prstGeom prst="rect">
            <a:avLst/>
          </a:prstGeom>
        </p:spPr>
      </p:pic>
      <p:sp>
        <p:nvSpPr>
          <p:cNvPr id="20" name="Text 12"/>
          <p:cNvSpPr txBox="1"/>
          <p:nvPr/>
        </p:nvSpPr>
        <p:spPr>
          <a:xfrm>
            <a:off x="811073" y="2578608"/>
            <a:ext cx="3190342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试着问它“mate”的用法对不对 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1" name="Image 6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09905" y="2624328"/>
            <a:ext cx="133502" cy="133502"/>
          </a:xfrm>
          <a:prstGeom prst="rect">
            <a:avLst/>
          </a:prstGeom>
        </p:spPr>
      </p:pic>
      <p:pic>
        <p:nvPicPr>
          <p:cNvPr id="22" name="Image 7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09905" y="2909621"/>
            <a:ext cx="3200400" cy="571500"/>
          </a:xfrm>
          <a:prstGeom prst="rect">
            <a:avLst/>
          </a:prstGeom>
        </p:spPr>
      </p:pic>
      <p:sp>
        <p:nvSpPr>
          <p:cNvPr id="23" name="Text 13"/>
          <p:cNvSpPr txBox="1"/>
          <p:nvPr/>
        </p:nvSpPr>
        <p:spPr>
          <a:xfrm>
            <a:off x="1001268" y="3023921"/>
            <a:ext cx="288493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D97706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 参考提问：</a:t>
            </a:r>
            <a:endParaRPr lang="en-US" sz="900" b="1" dirty="0">
              <a:solidFill>
                <a:srgbClr val="D97706"/>
              </a:solidFill>
              <a:latin typeface="汉仪正圆-45W" panose="00020600040101010101" charset="-122"/>
              <a:ea typeface="汉仪正圆-45W" panose="00020600040101010101" charset="-122"/>
              <a:cs typeface="Courier New" panose="02070309020205020404" pitchFamily="34" charset="-120"/>
            </a:endParaRPr>
          </a:p>
        </p:txBody>
      </p:sp>
      <p:pic>
        <p:nvPicPr>
          <p:cNvPr id="24" name="Image 8" descr="preencoded.png"/>
          <p:cNvPicPr>
            <a:picLocks noChangeAspect="1"/>
          </p:cNvPicPr>
          <p:nvPr/>
        </p:nvPicPr>
        <p:blipFill>
          <a:blip r:embed="rId8"/>
          <a:srcRect l="-1911" r="-1911"/>
          <a:stretch>
            <a:fillRect/>
          </a:stretch>
        </p:blipFill>
        <p:spPr>
          <a:xfrm>
            <a:off x="761695" y="3029407"/>
            <a:ext cx="133502" cy="114300"/>
          </a:xfrm>
          <a:prstGeom prst="rect">
            <a:avLst/>
          </a:prstGeom>
        </p:spPr>
      </p:pic>
      <p:sp>
        <p:nvSpPr>
          <p:cNvPr id="25" name="Text 14"/>
          <p:cNvSpPr txBox="1"/>
          <p:nvPr/>
        </p:nvSpPr>
        <p:spPr>
          <a:xfrm>
            <a:off x="761695" y="3215030"/>
            <a:ext cx="3124505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"请教我三个澳大利亚常用的俚语，并解释意思。"</a:t>
            </a:r>
            <a:endParaRPr lang="en-US" sz="9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Courier New" panose="02070309020205020404" pitchFamily="34" charset="-120"/>
            </a:endParaRPr>
          </a:p>
        </p:txBody>
      </p:sp>
      <p:sp>
        <p:nvSpPr>
          <p:cNvPr id="26" name="Shape 15"/>
          <p:cNvSpPr/>
          <p:nvPr/>
        </p:nvSpPr>
        <p:spPr>
          <a:xfrm>
            <a:off x="609905" y="4702759"/>
            <a:ext cx="3200400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</p:sp>
      <p:pic>
        <p:nvPicPr>
          <p:cNvPr id="27" name="Image 9" descr="preencoded.png"/>
          <p:cNvPicPr>
            <a:picLocks noChangeAspect="1"/>
          </p:cNvPicPr>
          <p:nvPr/>
        </p:nvPicPr>
        <p:blipFill>
          <a:blip r:embed="rId9">
            <a:alphaModFix amt="80000"/>
          </a:blip>
          <a:srcRect l="15000" r="15000"/>
          <a:stretch>
            <a:fillRect/>
          </a:stretch>
        </p:blipFill>
        <p:spPr>
          <a:xfrm>
            <a:off x="1904695" y="4864608"/>
            <a:ext cx="609905" cy="609905"/>
          </a:xfrm>
          <a:prstGeom prst="rect">
            <a:avLst/>
          </a:prstGeom>
        </p:spPr>
      </p:pic>
      <p:pic>
        <p:nvPicPr>
          <p:cNvPr id="28" name="Image 10" descr="preencoded.png"/>
          <p:cNvPicPr>
            <a:picLocks noChangeAspect="1"/>
          </p:cNvPicPr>
          <p:nvPr/>
        </p:nvPicPr>
        <p:blipFill>
          <a:blip r:embed="rId10"/>
          <a:srcRect t="-4" b="-4"/>
          <a:stretch>
            <a:fillRect/>
          </a:stretch>
        </p:blipFill>
        <p:spPr>
          <a:xfrm>
            <a:off x="4267505" y="1333195"/>
            <a:ext cx="3657600" cy="4369918"/>
          </a:xfrm>
          <a:prstGeom prst="rect">
            <a:avLst/>
          </a:prstGeom>
        </p:spPr>
      </p:pic>
      <p:sp>
        <p:nvSpPr>
          <p:cNvPr id="29" name="Shape 16"/>
          <p:cNvSpPr/>
          <p:nvPr/>
        </p:nvSpPr>
        <p:spPr>
          <a:xfrm>
            <a:off x="7306056" y="1266444"/>
            <a:ext cx="761695" cy="761695"/>
          </a:xfrm>
          <a:prstGeom prst="ellipse">
            <a:avLst/>
          </a:prstGeom>
          <a:solidFill>
            <a:srgbClr val="FFFFFF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0" name="Text 17"/>
          <p:cNvSpPr/>
          <p:nvPr/>
        </p:nvSpPr>
        <p:spPr>
          <a:xfrm>
            <a:off x="7267651" y="1266444"/>
            <a:ext cx="838505" cy="7626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00000">
                    <a:alpha val="5000"/>
                  </a:srgbClr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2</a:t>
            </a:r>
            <a:endParaRPr lang="en-US" sz="4800" dirty="0"/>
          </a:p>
        </p:txBody>
      </p:sp>
      <p:pic>
        <p:nvPicPr>
          <p:cNvPr id="31" name="Image 11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4496105" y="1638605"/>
            <a:ext cx="457200" cy="457200"/>
          </a:xfrm>
          <a:prstGeom prst="rect">
            <a:avLst/>
          </a:prstGeom>
        </p:spPr>
      </p:pic>
      <p:pic>
        <p:nvPicPr>
          <p:cNvPr id="32" name="Image 12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4610405" y="1752905"/>
            <a:ext cx="228600" cy="228600"/>
          </a:xfrm>
          <a:prstGeom prst="rect">
            <a:avLst/>
          </a:prstGeom>
        </p:spPr>
      </p:pic>
      <p:sp>
        <p:nvSpPr>
          <p:cNvPr id="33" name="Text 18"/>
          <p:cNvSpPr txBox="1"/>
          <p:nvPr/>
        </p:nvSpPr>
        <p:spPr>
          <a:xfrm>
            <a:off x="5067605" y="1638605"/>
            <a:ext cx="1543507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第 8 关：二创</a:t>
            </a:r>
            <a:endParaRPr lang="en-US" sz="15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4" name="Text 19"/>
          <p:cNvSpPr txBox="1"/>
          <p:nvPr/>
        </p:nvSpPr>
        <p:spPr>
          <a:xfrm>
            <a:off x="5067605" y="1904695"/>
            <a:ext cx="1584655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2563EB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挑战：阿根廷或其他国家</a:t>
            </a:r>
            <a:endParaRPr lang="en-US" sz="1000" b="1" dirty="0">
              <a:solidFill>
                <a:srgbClr val="2563EB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5" name="Text 20"/>
          <p:cNvSpPr txBox="1"/>
          <p:nvPr/>
        </p:nvSpPr>
        <p:spPr>
          <a:xfrm>
            <a:off x="4697273" y="2247595"/>
            <a:ext cx="3190342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让AI教你另一个国家的俚语 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36" name="Image 13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496105" y="2293315"/>
            <a:ext cx="133502" cy="133502"/>
          </a:xfrm>
          <a:prstGeom prst="rect">
            <a:avLst/>
          </a:prstGeom>
        </p:spPr>
      </p:pic>
      <p:sp>
        <p:nvSpPr>
          <p:cNvPr id="37" name="Text 21"/>
          <p:cNvSpPr txBox="1"/>
          <p:nvPr/>
        </p:nvSpPr>
        <p:spPr>
          <a:xfrm>
            <a:off x="4697273" y="2578608"/>
            <a:ext cx="3190342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可以选阿根廷、日本、法国... 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38" name="Image 14" descr="preencoded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4496105" y="2624328"/>
            <a:ext cx="133502" cy="133502"/>
          </a:xfrm>
          <a:prstGeom prst="rect">
            <a:avLst/>
          </a:prstGeom>
        </p:spPr>
      </p:pic>
      <p:pic>
        <p:nvPicPr>
          <p:cNvPr id="39" name="Image 15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4496105" y="2909621"/>
            <a:ext cx="3200400" cy="571500"/>
          </a:xfrm>
          <a:prstGeom prst="rect">
            <a:avLst/>
          </a:prstGeom>
        </p:spPr>
      </p:pic>
      <p:sp>
        <p:nvSpPr>
          <p:cNvPr id="40" name="Text 22"/>
          <p:cNvSpPr txBox="1"/>
          <p:nvPr/>
        </p:nvSpPr>
        <p:spPr>
          <a:xfrm>
            <a:off x="4887468" y="3023921"/>
            <a:ext cx="288493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2563EB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 参考提问：</a:t>
            </a:r>
            <a:endParaRPr lang="en-US" sz="900" b="1" dirty="0">
              <a:solidFill>
                <a:srgbClr val="2563EB"/>
              </a:solidFill>
              <a:latin typeface="汉仪正圆-45W" panose="00020600040101010101" charset="-122"/>
              <a:ea typeface="汉仪正圆-45W" panose="00020600040101010101" charset="-122"/>
              <a:cs typeface="Courier New" panose="02070309020205020404" pitchFamily="34" charset="-120"/>
            </a:endParaRPr>
          </a:p>
        </p:txBody>
      </p:sp>
      <p:pic>
        <p:nvPicPr>
          <p:cNvPr id="41" name="Image 16" descr="preencoded.png"/>
          <p:cNvPicPr>
            <a:picLocks noChangeAspect="1"/>
          </p:cNvPicPr>
          <p:nvPr/>
        </p:nvPicPr>
        <p:blipFill>
          <a:blip r:embed="rId14"/>
          <a:srcRect l="-1911" r="-1911"/>
          <a:stretch>
            <a:fillRect/>
          </a:stretch>
        </p:blipFill>
        <p:spPr>
          <a:xfrm>
            <a:off x="4647895" y="3029407"/>
            <a:ext cx="133502" cy="114300"/>
          </a:xfrm>
          <a:prstGeom prst="rect">
            <a:avLst/>
          </a:prstGeom>
        </p:spPr>
      </p:pic>
      <p:sp>
        <p:nvSpPr>
          <p:cNvPr id="42" name="Text 23"/>
          <p:cNvSpPr txBox="1"/>
          <p:nvPr/>
        </p:nvSpPr>
        <p:spPr>
          <a:xfrm>
            <a:off x="4647895" y="3215030"/>
            <a:ext cx="3124505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"教我三个日本年轻人常用的俚语，要有例句哦。"</a:t>
            </a:r>
            <a:endParaRPr lang="en-US" sz="9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Courier New" panose="02070309020205020404" pitchFamily="34" charset="-120"/>
            </a:endParaRPr>
          </a:p>
        </p:txBody>
      </p:sp>
      <p:sp>
        <p:nvSpPr>
          <p:cNvPr id="43" name="Shape 24"/>
          <p:cNvSpPr/>
          <p:nvPr/>
        </p:nvSpPr>
        <p:spPr>
          <a:xfrm>
            <a:off x="4496105" y="4965192"/>
            <a:ext cx="3200400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</p:sp>
      <p:pic>
        <p:nvPicPr>
          <p:cNvPr id="44" name="Image 17" descr="preencoded.png"/>
          <p:cNvPicPr>
            <a:picLocks noChangeAspect="1"/>
          </p:cNvPicPr>
          <p:nvPr/>
        </p:nvPicPr>
        <p:blipFill>
          <a:blip r:embed="rId15"/>
          <a:srcRect l="-607" r="-607"/>
          <a:stretch>
            <a:fillRect/>
          </a:stretch>
        </p:blipFill>
        <p:spPr>
          <a:xfrm>
            <a:off x="5900623" y="5127041"/>
            <a:ext cx="390449" cy="342900"/>
          </a:xfrm>
          <a:prstGeom prst="rect">
            <a:avLst/>
          </a:prstGeom>
        </p:spPr>
      </p:pic>
      <p:pic>
        <p:nvPicPr>
          <p:cNvPr id="45" name="Image 18" descr="preencoded.png"/>
          <p:cNvPicPr>
            <a:picLocks noChangeAspect="1"/>
          </p:cNvPicPr>
          <p:nvPr/>
        </p:nvPicPr>
        <p:blipFill>
          <a:blip r:embed="rId16"/>
          <a:srcRect t="-4" b="-4"/>
          <a:stretch>
            <a:fillRect/>
          </a:stretch>
        </p:blipFill>
        <p:spPr>
          <a:xfrm>
            <a:off x="8153705" y="1333195"/>
            <a:ext cx="3657600" cy="4369918"/>
          </a:xfrm>
          <a:prstGeom prst="rect">
            <a:avLst/>
          </a:prstGeom>
        </p:spPr>
      </p:pic>
      <p:sp>
        <p:nvSpPr>
          <p:cNvPr id="46" name="Shape 25"/>
          <p:cNvSpPr/>
          <p:nvPr/>
        </p:nvSpPr>
        <p:spPr>
          <a:xfrm>
            <a:off x="11192256" y="1266444"/>
            <a:ext cx="761695" cy="761695"/>
          </a:xfrm>
          <a:prstGeom prst="ellipse">
            <a:avLst/>
          </a:prstGeom>
          <a:solidFill>
            <a:srgbClr val="FFFFFF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7" name="Text 26"/>
          <p:cNvSpPr/>
          <p:nvPr/>
        </p:nvSpPr>
        <p:spPr>
          <a:xfrm>
            <a:off x="11153851" y="1266444"/>
            <a:ext cx="838505" cy="7626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00000">
                    <a:alpha val="5000"/>
                  </a:srgbClr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3</a:t>
            </a:r>
            <a:endParaRPr lang="en-US" sz="4800" dirty="0"/>
          </a:p>
        </p:txBody>
      </p:sp>
      <p:pic>
        <p:nvPicPr>
          <p:cNvPr id="48" name="Image 19" descr="preencoded.pn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8382305" y="1638605"/>
            <a:ext cx="457200" cy="457200"/>
          </a:xfrm>
          <a:prstGeom prst="rect">
            <a:avLst/>
          </a:prstGeom>
        </p:spPr>
      </p:pic>
      <p:pic>
        <p:nvPicPr>
          <p:cNvPr id="49" name="Image 20" descr="preencoded.png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8496605" y="1752905"/>
            <a:ext cx="228600" cy="228600"/>
          </a:xfrm>
          <a:prstGeom prst="rect">
            <a:avLst/>
          </a:prstGeom>
        </p:spPr>
      </p:pic>
      <p:sp>
        <p:nvSpPr>
          <p:cNvPr id="50" name="Text 27"/>
          <p:cNvSpPr txBox="1"/>
          <p:nvPr/>
        </p:nvSpPr>
        <p:spPr>
          <a:xfrm>
            <a:off x="8953805" y="1638605"/>
            <a:ext cx="127650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第 9 关：创作</a:t>
            </a:r>
            <a:endParaRPr lang="en-US" sz="15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51" name="Text 28"/>
          <p:cNvSpPr txBox="1"/>
          <p:nvPr/>
        </p:nvSpPr>
        <p:spPr>
          <a:xfrm>
            <a:off x="8953805" y="1904695"/>
            <a:ext cx="1296619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7C3AED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挑战：你家乡的俚语</a:t>
            </a:r>
            <a:endParaRPr lang="en-US" sz="1000" b="1" dirty="0">
              <a:solidFill>
                <a:srgbClr val="7C3AED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52" name="Text 29"/>
          <p:cNvSpPr txBox="1"/>
          <p:nvPr/>
        </p:nvSpPr>
        <p:spPr>
          <a:xfrm>
            <a:off x="8583473" y="2247595"/>
            <a:ext cx="3190342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让AI学习你家乡的方言/俚语 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53" name="Image 21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382305" y="2293315"/>
            <a:ext cx="133502" cy="133502"/>
          </a:xfrm>
          <a:prstGeom prst="rect">
            <a:avLst/>
          </a:prstGeom>
        </p:spPr>
      </p:pic>
      <p:sp>
        <p:nvSpPr>
          <p:cNvPr id="54" name="Text 30"/>
          <p:cNvSpPr txBox="1"/>
          <p:nvPr/>
        </p:nvSpPr>
        <p:spPr>
          <a:xfrm>
            <a:off x="8555126" y="2578608"/>
            <a:ext cx="3218688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北京、上海、四川、广东... 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55" name="Image 22" descr="preencoded.png"/>
          <p:cNvPicPr>
            <a:picLocks noChangeAspect="1"/>
          </p:cNvPicPr>
          <p:nvPr/>
        </p:nvPicPr>
        <p:blipFill>
          <a:blip r:embed="rId19"/>
          <a:srcRect l="-2512" r="-2512"/>
          <a:stretch>
            <a:fillRect/>
          </a:stretch>
        </p:blipFill>
        <p:spPr>
          <a:xfrm>
            <a:off x="8382305" y="2624328"/>
            <a:ext cx="105156" cy="133502"/>
          </a:xfrm>
          <a:prstGeom prst="rect">
            <a:avLst/>
          </a:prstGeom>
        </p:spPr>
      </p:pic>
      <p:pic>
        <p:nvPicPr>
          <p:cNvPr id="56" name="Image 23" descr="preencoded.png"/>
          <p:cNvPicPr>
            <a:picLocks noChangeAspect="1"/>
          </p:cNvPicPr>
          <p:nvPr/>
        </p:nvPicPr>
        <p:blipFill>
          <a:blip r:embed="rId20"/>
          <a:srcRect t="-21" b="-21"/>
          <a:stretch>
            <a:fillRect/>
          </a:stretch>
        </p:blipFill>
        <p:spPr>
          <a:xfrm>
            <a:off x="8382305" y="2909621"/>
            <a:ext cx="3200400" cy="724205"/>
          </a:xfrm>
          <a:prstGeom prst="rect">
            <a:avLst/>
          </a:prstGeom>
        </p:spPr>
      </p:pic>
      <p:sp>
        <p:nvSpPr>
          <p:cNvPr id="57" name="Text 31"/>
          <p:cNvSpPr txBox="1"/>
          <p:nvPr/>
        </p:nvSpPr>
        <p:spPr>
          <a:xfrm>
            <a:off x="8773668" y="3023921"/>
            <a:ext cx="288493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7C3AED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 参考提问：</a:t>
            </a:r>
            <a:endParaRPr lang="en-US" sz="900" b="1" dirty="0">
              <a:solidFill>
                <a:srgbClr val="7C3AED"/>
              </a:solidFill>
              <a:latin typeface="汉仪正圆-45W" panose="00020600040101010101" charset="-122"/>
              <a:ea typeface="汉仪正圆-45W" panose="00020600040101010101" charset="-122"/>
              <a:cs typeface="Courier New" panose="02070309020205020404" pitchFamily="34" charset="-120"/>
            </a:endParaRPr>
          </a:p>
        </p:txBody>
      </p:sp>
      <p:pic>
        <p:nvPicPr>
          <p:cNvPr id="58" name="Image 24" descr="preencoded.png"/>
          <p:cNvPicPr>
            <a:picLocks noChangeAspect="1"/>
          </p:cNvPicPr>
          <p:nvPr/>
        </p:nvPicPr>
        <p:blipFill>
          <a:blip r:embed="rId21"/>
          <a:srcRect l="-1911" r="-1911"/>
          <a:stretch>
            <a:fillRect/>
          </a:stretch>
        </p:blipFill>
        <p:spPr>
          <a:xfrm>
            <a:off x="8534095" y="3029407"/>
            <a:ext cx="133502" cy="114300"/>
          </a:xfrm>
          <a:prstGeom prst="rect">
            <a:avLst/>
          </a:prstGeom>
        </p:spPr>
      </p:pic>
      <p:sp>
        <p:nvSpPr>
          <p:cNvPr id="59" name="Text 32"/>
          <p:cNvSpPr txBox="1"/>
          <p:nvPr/>
        </p:nvSpPr>
        <p:spPr>
          <a:xfrm>
            <a:off x="8534095" y="3215030"/>
            <a:ext cx="3010205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Courier New" panose="02070309020205020404" pitchFamily="34" charset="-120"/>
              </a:rPr>
              <a:t>"我是重庆人，教我说几句重庆方言吧，要有意思和例句。"</a:t>
            </a:r>
            <a:endParaRPr lang="en-US" sz="9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Courier New" panose="02070309020205020404" pitchFamily="34" charset="-120"/>
            </a:endParaRPr>
          </a:p>
        </p:txBody>
      </p:sp>
      <p:sp>
        <p:nvSpPr>
          <p:cNvPr id="60" name="Shape 33"/>
          <p:cNvSpPr/>
          <p:nvPr/>
        </p:nvSpPr>
        <p:spPr>
          <a:xfrm>
            <a:off x="8382305" y="4965192"/>
            <a:ext cx="3200400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</p:sp>
      <p:pic>
        <p:nvPicPr>
          <p:cNvPr id="61" name="Image 25" descr="preencoded.png"/>
          <p:cNvPicPr>
            <a:picLocks noChangeAspect="1"/>
          </p:cNvPicPr>
          <p:nvPr/>
        </p:nvPicPr>
        <p:blipFill>
          <a:blip r:embed="rId22"/>
          <a:srcRect l="-607" r="-607"/>
          <a:stretch>
            <a:fillRect/>
          </a:stretch>
        </p:blipFill>
        <p:spPr>
          <a:xfrm>
            <a:off x="9786823" y="5127041"/>
            <a:ext cx="390449" cy="342900"/>
          </a:xfrm>
          <a:prstGeom prst="rect">
            <a:avLst/>
          </a:prstGeom>
        </p:spPr>
      </p:pic>
      <p:pic>
        <p:nvPicPr>
          <p:cNvPr id="62" name="Image 26" descr="preencoded.png"/>
          <p:cNvPicPr>
            <a:picLocks noChangeAspect="1"/>
          </p:cNvPicPr>
          <p:nvPr/>
        </p:nvPicPr>
        <p:blipFill>
          <a:blip r:embed="rId23"/>
          <a:srcRect t="-22" b="-22"/>
          <a:stretch>
            <a:fillRect/>
          </a:stretch>
        </p:blipFill>
        <p:spPr>
          <a:xfrm>
            <a:off x="304495" y="5931713"/>
            <a:ext cx="11582705" cy="621792"/>
          </a:xfrm>
          <a:prstGeom prst="rect">
            <a:avLst/>
          </a:prstGeom>
        </p:spPr>
      </p:pic>
      <p:pic>
        <p:nvPicPr>
          <p:cNvPr id="63" name="Image 27" descr="preencoded.png"/>
          <p:cNvPicPr>
            <a:picLocks noChangeAspect="1"/>
          </p:cNvPicPr>
          <p:nvPr/>
        </p:nvPicPr>
        <p:blipFill>
          <a:blip r:embed="rId24"/>
          <a:srcRect l="-607" r="-607"/>
          <a:stretch>
            <a:fillRect/>
          </a:stretch>
        </p:blipFill>
        <p:spPr>
          <a:xfrm>
            <a:off x="4083710" y="6007608"/>
            <a:ext cx="362102" cy="286207"/>
          </a:xfrm>
          <a:prstGeom prst="rect">
            <a:avLst/>
          </a:prstGeom>
        </p:spPr>
      </p:pic>
      <p:sp>
        <p:nvSpPr>
          <p:cNvPr id="64" name="Text 34"/>
          <p:cNvSpPr txBox="1"/>
          <p:nvPr/>
        </p:nvSpPr>
        <p:spPr>
          <a:xfrm>
            <a:off x="4597603" y="6109106"/>
            <a:ext cx="3706063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374151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老师会在后台看到你们的精彩提问，加油！ 🚀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381305" y="381305"/>
            <a:ext cx="5391302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90" dirty="0">
                <a:solidFill>
                  <a:srgbClr val="3B82F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总结与展示</a:t>
            </a:r>
            <a:endParaRPr lang="en-US" sz="1800" b="1" kern="0" spc="90" dirty="0">
              <a:solidFill>
                <a:srgbClr val="3B82F6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5" name="Text 3"/>
          <p:cNvSpPr txBox="1"/>
          <p:nvPr/>
        </p:nvSpPr>
        <p:spPr>
          <a:xfrm>
            <a:off x="381305" y="724205"/>
            <a:ext cx="6139282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dirty="0">
                <a:solidFill>
                  <a:srgbClr val="1F2937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看看谁学的俚语最有趣？🌍</a:t>
            </a:r>
            <a:endParaRPr lang="en-US" sz="3600" dirty="0">
              <a:solidFill>
                <a:srgbClr val="1F2937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8267090" y="533095"/>
            <a:ext cx="3552444" cy="495605"/>
          </a:xfrm>
          <a:prstGeom prst="roundRect">
            <a:avLst>
              <a:gd name="adj" fmla="val 85155"/>
            </a:avLst>
          </a:prstGeom>
          <a:solidFill>
            <a:srgbClr val="FFFBEB"/>
          </a:solidFill>
        </p:spPr>
      </p:sp>
      <p:sp>
        <p:nvSpPr>
          <p:cNvPr id="7" name="Shape 5"/>
          <p:cNvSpPr/>
          <p:nvPr/>
        </p:nvSpPr>
        <p:spPr>
          <a:xfrm>
            <a:off x="8267090" y="533095"/>
            <a:ext cx="38405" cy="495605"/>
          </a:xfrm>
          <a:prstGeom prst="roundRect">
            <a:avLst>
              <a:gd name="adj" fmla="val 1098895"/>
            </a:avLst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8839505" y="647395"/>
            <a:ext cx="2943454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小小语言探险家们的成果展示时间！ </a:t>
            </a:r>
            <a:endParaRPr lang="en-US" sz="13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1"/>
          <a:srcRect t="-842" b="-842"/>
          <a:stretch>
            <a:fillRect/>
          </a:stretch>
        </p:blipFill>
        <p:spPr>
          <a:xfrm>
            <a:off x="8534095" y="706831"/>
            <a:ext cx="190195" cy="171907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381305" y="1410005"/>
            <a:ext cx="4515307" cy="5067605"/>
          </a:xfrm>
          <a:prstGeom prst="roundRect">
            <a:avLst>
              <a:gd name="adj" fmla="val 1367"/>
            </a:avLst>
          </a:prstGeom>
          <a:solidFill>
            <a:srgbClr val="EFF6FF"/>
          </a:solidFill>
          <a:ln w="25400">
            <a:solidFill>
              <a:srgbClr val="DBEAFE"/>
            </a:solidFill>
            <a:prstDash val="solid"/>
          </a:ln>
        </p:spPr>
      </p:sp>
      <p:sp>
        <p:nvSpPr>
          <p:cNvPr id="11" name="Text 8"/>
          <p:cNvSpPr txBox="1"/>
          <p:nvPr/>
        </p:nvSpPr>
        <p:spPr>
          <a:xfrm>
            <a:off x="915314" y="1657807"/>
            <a:ext cx="3924605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E40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请几位同学分享： </a:t>
            </a:r>
            <a:endParaRPr lang="en-US" sz="1800" b="1" dirty="0">
              <a:solidFill>
                <a:srgbClr val="1E40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2"/>
          <a:srcRect l="-133" r="-133"/>
          <a:stretch>
            <a:fillRect/>
          </a:stretch>
        </p:blipFill>
        <p:spPr>
          <a:xfrm>
            <a:off x="629107" y="1695298"/>
            <a:ext cx="171907" cy="228600"/>
          </a:xfrm>
          <a:prstGeom prst="rect">
            <a:avLst/>
          </a:prstGeom>
        </p:spPr>
      </p:pic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3"/>
          <a:srcRect t="-9" b="-9"/>
          <a:stretch>
            <a:fillRect/>
          </a:stretch>
        </p:blipFill>
        <p:spPr>
          <a:xfrm>
            <a:off x="629107" y="2115007"/>
            <a:ext cx="4013302" cy="705002"/>
          </a:xfrm>
          <a:prstGeom prst="rect">
            <a:avLst/>
          </a:prstGeom>
        </p:spPr>
      </p:pic>
      <p:sp>
        <p:nvSpPr>
          <p:cNvPr id="14" name="Shape 9"/>
          <p:cNvSpPr/>
          <p:nvPr/>
        </p:nvSpPr>
        <p:spPr>
          <a:xfrm>
            <a:off x="790956" y="2276856"/>
            <a:ext cx="381305" cy="381305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86054" y="2371954"/>
            <a:ext cx="190195" cy="190195"/>
          </a:xfrm>
          <a:prstGeom prst="rect">
            <a:avLst/>
          </a:prstGeom>
        </p:spPr>
      </p:pic>
      <p:sp>
        <p:nvSpPr>
          <p:cNvPr id="16" name="Text 10"/>
          <p:cNvSpPr txBox="1"/>
          <p:nvPr/>
        </p:nvSpPr>
        <p:spPr>
          <a:xfrm>
            <a:off x="1324051" y="2333549"/>
            <a:ext cx="2293315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1. 你问了哪个国家的俚语？</a:t>
            </a:r>
            <a:endParaRPr lang="en-US" sz="1300" b="1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3"/>
          <a:srcRect t="-9" b="-9"/>
          <a:stretch>
            <a:fillRect/>
          </a:stretch>
        </p:blipFill>
        <p:spPr>
          <a:xfrm>
            <a:off x="629107" y="2971800"/>
            <a:ext cx="4013302" cy="705002"/>
          </a:xfrm>
          <a:prstGeom prst="rect">
            <a:avLst/>
          </a:prstGeom>
        </p:spPr>
      </p:pic>
      <p:sp>
        <p:nvSpPr>
          <p:cNvPr id="18" name="Shape 11"/>
          <p:cNvSpPr/>
          <p:nvPr/>
        </p:nvSpPr>
        <p:spPr>
          <a:xfrm>
            <a:off x="790956" y="3133649"/>
            <a:ext cx="381305" cy="381305"/>
          </a:xfrm>
          <a:prstGeom prst="ellipse">
            <a:avLst/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9" name="Image 5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86054" y="3228746"/>
            <a:ext cx="190195" cy="190195"/>
          </a:xfrm>
          <a:prstGeom prst="rect">
            <a:avLst/>
          </a:prstGeom>
        </p:spPr>
      </p:pic>
      <p:sp>
        <p:nvSpPr>
          <p:cNvPr id="20" name="Text 12"/>
          <p:cNvSpPr txBox="1"/>
          <p:nvPr/>
        </p:nvSpPr>
        <p:spPr>
          <a:xfrm>
            <a:off x="1324051" y="3191256"/>
            <a:ext cx="2109521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2. 学到了哪个有趣的词？</a:t>
            </a:r>
            <a:endParaRPr lang="en-US" sz="1300" b="1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1" name="Image 6" descr="preencoded.png"/>
          <p:cNvPicPr>
            <a:picLocks noChangeAspect="1"/>
          </p:cNvPicPr>
          <p:nvPr/>
        </p:nvPicPr>
        <p:blipFill>
          <a:blip r:embed="rId3"/>
          <a:srcRect t="-9" b="-9"/>
          <a:stretch>
            <a:fillRect/>
          </a:stretch>
        </p:blipFill>
        <p:spPr>
          <a:xfrm>
            <a:off x="629107" y="3829507"/>
            <a:ext cx="4013302" cy="705002"/>
          </a:xfrm>
          <a:prstGeom prst="rect">
            <a:avLst/>
          </a:prstGeom>
        </p:spPr>
      </p:pic>
      <p:sp>
        <p:nvSpPr>
          <p:cNvPr id="22" name="Shape 13"/>
          <p:cNvSpPr/>
          <p:nvPr/>
        </p:nvSpPr>
        <p:spPr>
          <a:xfrm>
            <a:off x="790956" y="3991356"/>
            <a:ext cx="381305" cy="381305"/>
          </a:xfrm>
          <a:prstGeom prst="ellipse">
            <a:avLst/>
          </a:prstGeom>
          <a:solidFill>
            <a:srgbClr val="EDE9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3" name="Image 7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86054" y="4086454"/>
            <a:ext cx="190195" cy="190195"/>
          </a:xfrm>
          <a:prstGeom prst="rect">
            <a:avLst/>
          </a:prstGeom>
        </p:spPr>
      </p:pic>
      <p:sp>
        <p:nvSpPr>
          <p:cNvPr id="24" name="Text 14"/>
          <p:cNvSpPr txBox="1"/>
          <p:nvPr/>
        </p:nvSpPr>
        <p:spPr>
          <a:xfrm>
            <a:off x="1324051" y="4048049"/>
            <a:ext cx="1968703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3. AI给的来源可靠吗？</a:t>
            </a:r>
            <a:endParaRPr lang="en-US" sz="1300" b="1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5" name="Image 8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5937199" y="3333902"/>
            <a:ext cx="1218895" cy="1218895"/>
          </a:xfrm>
          <a:prstGeom prst="rect">
            <a:avLst/>
          </a:prstGeom>
        </p:spPr>
      </p:pic>
      <p:sp>
        <p:nvSpPr>
          <p:cNvPr id="26" name="Shape 15"/>
          <p:cNvSpPr/>
          <p:nvPr/>
        </p:nvSpPr>
        <p:spPr>
          <a:xfrm>
            <a:off x="5327294" y="2966314"/>
            <a:ext cx="1123798" cy="619049"/>
          </a:xfrm>
          <a:prstGeom prst="roundRect">
            <a:avLst>
              <a:gd name="adj" fmla="val 72719"/>
            </a:avLst>
          </a:prstGeom>
          <a:solidFill>
            <a:srgbClr val="FFFFFF"/>
          </a:solidFill>
          <a:ln w="25400">
            <a:solidFill>
              <a:srgbClr val="E5E7EB"/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7" name="Text 16"/>
          <p:cNvSpPr txBox="1"/>
          <p:nvPr/>
        </p:nvSpPr>
        <p:spPr>
          <a:xfrm>
            <a:off x="5425135" y="3099816"/>
            <a:ext cx="92994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2563EB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G'day Mate!</a:t>
            </a:r>
            <a:endParaRPr lang="en-US" sz="1000" b="1" dirty="0">
              <a:solidFill>
                <a:srgbClr val="2563EB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8" name="Text 17"/>
          <p:cNvSpPr txBox="1"/>
          <p:nvPr/>
        </p:nvSpPr>
        <p:spPr>
          <a:xfrm>
            <a:off x="5460797" y="3300070"/>
            <a:ext cx="857707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🇦🇺 澳大利亚</a:t>
            </a:r>
            <a:endParaRPr lang="en-US" sz="900" dirty="0">
              <a:solidFill>
                <a:srgbClr val="9CA3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9" name="Shape 18"/>
          <p:cNvSpPr/>
          <p:nvPr/>
        </p:nvSpPr>
        <p:spPr>
          <a:xfrm>
            <a:off x="6866230" y="3128162"/>
            <a:ext cx="1028700" cy="619049"/>
          </a:xfrm>
          <a:prstGeom prst="roundRect">
            <a:avLst>
              <a:gd name="adj" fmla="val 72719"/>
            </a:avLst>
          </a:prstGeom>
          <a:solidFill>
            <a:srgbClr val="FFFFFF"/>
          </a:solidFill>
          <a:ln w="25400">
            <a:solidFill>
              <a:srgbClr val="E5E7EB"/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sp>
        <p:nvSpPr>
          <p:cNvPr id="30" name="Text 19"/>
          <p:cNvSpPr txBox="1"/>
          <p:nvPr/>
        </p:nvSpPr>
        <p:spPr>
          <a:xfrm>
            <a:off x="6973214" y="3261665"/>
            <a:ext cx="816559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59669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Hola, Che!</a:t>
            </a:r>
            <a:endParaRPr lang="en-US" sz="1000" b="1" dirty="0">
              <a:solidFill>
                <a:srgbClr val="059669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1" name="Text 20"/>
          <p:cNvSpPr txBox="1"/>
          <p:nvPr/>
        </p:nvSpPr>
        <p:spPr>
          <a:xfrm>
            <a:off x="6999732" y="3461918"/>
            <a:ext cx="762610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🇦🇷 阿根廷</a:t>
            </a:r>
            <a:endParaRPr lang="en-US" sz="900" dirty="0">
              <a:solidFill>
                <a:srgbClr val="9CA3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2" name="Shape 21"/>
          <p:cNvSpPr/>
          <p:nvPr/>
        </p:nvSpPr>
        <p:spPr>
          <a:xfrm>
            <a:off x="5205679" y="4117543"/>
            <a:ext cx="875995" cy="619049"/>
          </a:xfrm>
          <a:prstGeom prst="roundRect">
            <a:avLst>
              <a:gd name="adj" fmla="val 72719"/>
            </a:avLst>
          </a:prstGeom>
          <a:solidFill>
            <a:srgbClr val="FFFFFF"/>
          </a:solidFill>
          <a:ln w="25400">
            <a:solidFill>
              <a:srgbClr val="E5E7EB"/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sp>
        <p:nvSpPr>
          <p:cNvPr id="33" name="Text 22"/>
          <p:cNvSpPr txBox="1"/>
          <p:nvPr/>
        </p:nvSpPr>
        <p:spPr>
          <a:xfrm>
            <a:off x="5339182" y="4251046"/>
            <a:ext cx="609905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DC262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吃了没？</a:t>
            </a:r>
            <a:endParaRPr lang="en-US" sz="1000" b="1" dirty="0">
              <a:solidFill>
                <a:srgbClr val="DC2626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4" name="Text 23"/>
          <p:cNvSpPr txBox="1"/>
          <p:nvPr/>
        </p:nvSpPr>
        <p:spPr>
          <a:xfrm>
            <a:off x="5339182" y="4451299"/>
            <a:ext cx="609905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🇨🇳 中国</a:t>
            </a:r>
            <a:endParaRPr lang="en-US" sz="900" dirty="0">
              <a:solidFill>
                <a:srgbClr val="9CA3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35" name="Image 9" descr="preencoded.png"/>
          <p:cNvPicPr>
            <a:picLocks noChangeAspect="1"/>
          </p:cNvPicPr>
          <p:nvPr/>
        </p:nvPicPr>
        <p:blipFill>
          <a:blip r:embed="rId8"/>
          <a:srcRect t="-9" b="-9"/>
          <a:stretch>
            <a:fillRect/>
          </a:stretch>
        </p:blipFill>
        <p:spPr>
          <a:xfrm>
            <a:off x="8203997" y="1410005"/>
            <a:ext cx="3606394" cy="5067605"/>
          </a:xfrm>
          <a:prstGeom prst="rect">
            <a:avLst/>
          </a:prstGeom>
        </p:spPr>
      </p:pic>
      <p:sp>
        <p:nvSpPr>
          <p:cNvPr id="36" name="Shape 24"/>
          <p:cNvSpPr/>
          <p:nvPr/>
        </p:nvSpPr>
        <p:spPr>
          <a:xfrm>
            <a:off x="8432597" y="3252521"/>
            <a:ext cx="3228746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</p:sp>
      <p:sp>
        <p:nvSpPr>
          <p:cNvPr id="37" name="Text 25"/>
          <p:cNvSpPr txBox="1"/>
          <p:nvPr/>
        </p:nvSpPr>
        <p:spPr>
          <a:xfrm>
            <a:off x="8432597" y="2909621"/>
            <a:ext cx="3419856" cy="267919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今天我们学到了：</a:t>
            </a:r>
            <a:endParaRPr lang="en-US" sz="15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38" name="Image 10" descr="preencoded.png"/>
          <p:cNvPicPr>
            <a:picLocks noChangeAspect="1"/>
          </p:cNvPicPr>
          <p:nvPr/>
        </p:nvPicPr>
        <p:blipFill>
          <a:blip r:embed="rId9"/>
          <a:srcRect l="-33" r="-33"/>
          <a:stretch>
            <a:fillRect/>
          </a:stretch>
        </p:blipFill>
        <p:spPr>
          <a:xfrm>
            <a:off x="8432597" y="3500323"/>
            <a:ext cx="171907" cy="152705"/>
          </a:xfrm>
          <a:prstGeom prst="rect">
            <a:avLst/>
          </a:prstGeom>
        </p:spPr>
      </p:pic>
      <p:sp>
        <p:nvSpPr>
          <p:cNvPr id="39" name="Text 26"/>
          <p:cNvSpPr txBox="1"/>
          <p:nvPr/>
        </p:nvSpPr>
        <p:spPr>
          <a:xfrm>
            <a:off x="8680399" y="3414370"/>
            <a:ext cx="201625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俚语是“秘密暗号”</a:t>
            </a:r>
            <a:endParaRPr lang="en-US" sz="12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0" name="Text 27"/>
          <p:cNvSpPr txBox="1"/>
          <p:nvPr/>
        </p:nvSpPr>
        <p:spPr>
          <a:xfrm>
            <a:off x="8680399" y="3642970"/>
            <a:ext cx="201625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它能反映当地人的文化和性格。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41" name="Image 11" descr="preencoded.png"/>
          <p:cNvPicPr>
            <a:picLocks noChangeAspect="1"/>
          </p:cNvPicPr>
          <p:nvPr/>
        </p:nvPicPr>
        <p:blipFill>
          <a:blip r:embed="rId10"/>
          <a:srcRect t="-180" b="-180"/>
          <a:stretch>
            <a:fillRect/>
          </a:stretch>
        </p:blipFill>
        <p:spPr>
          <a:xfrm>
            <a:off x="8432597" y="4071823"/>
            <a:ext cx="190195" cy="152705"/>
          </a:xfrm>
          <a:prstGeom prst="rect">
            <a:avLst/>
          </a:prstGeom>
        </p:spPr>
      </p:pic>
      <p:sp>
        <p:nvSpPr>
          <p:cNvPr id="42" name="Text 28"/>
          <p:cNvSpPr txBox="1"/>
          <p:nvPr/>
        </p:nvSpPr>
        <p:spPr>
          <a:xfrm>
            <a:off x="8699602" y="3985870"/>
            <a:ext cx="230428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AI是语言老师</a:t>
            </a:r>
            <a:endParaRPr lang="en-US" sz="12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3" name="Text 29"/>
          <p:cNvSpPr txBox="1"/>
          <p:nvPr/>
        </p:nvSpPr>
        <p:spPr>
          <a:xfrm>
            <a:off x="8699602" y="4214470"/>
            <a:ext cx="2304288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可以教我们不同国家的说法和例句。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44" name="Image 12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8432597" y="4643323"/>
            <a:ext cx="152705" cy="152705"/>
          </a:xfrm>
          <a:prstGeom prst="rect">
            <a:avLst/>
          </a:prstGeom>
        </p:spPr>
      </p:pic>
      <p:sp>
        <p:nvSpPr>
          <p:cNvPr id="45" name="Text 30"/>
          <p:cNvSpPr txBox="1"/>
          <p:nvPr/>
        </p:nvSpPr>
        <p:spPr>
          <a:xfrm>
            <a:off x="8661197" y="4557370"/>
            <a:ext cx="216072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知识要有来源</a:t>
            </a:r>
            <a:endParaRPr lang="en-US" sz="12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6" name="Text 31"/>
          <p:cNvSpPr txBox="1"/>
          <p:nvPr/>
        </p:nvSpPr>
        <p:spPr>
          <a:xfrm>
            <a:off x="8661197" y="4785970"/>
            <a:ext cx="216072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不能瞎编，有来源的信息才可靠！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47" name="Image 13" descr="preencoded.png"/>
          <p:cNvPicPr>
            <a:picLocks noChangeAspect="1"/>
          </p:cNvPicPr>
          <p:nvPr/>
        </p:nvPicPr>
        <p:blipFill>
          <a:blip r:embed="rId12">
            <a:alphaModFix amt="20000"/>
          </a:blip>
          <a:srcRect l="-27" r="-27"/>
          <a:stretch>
            <a:fillRect/>
          </a:stretch>
        </p:blipFill>
        <p:spPr>
          <a:xfrm>
            <a:off x="11535156" y="6133795"/>
            <a:ext cx="428854" cy="571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20000"/>
          </a:blip>
          <a:srcRect/>
          <a:stretch>
            <a:fillRect/>
          </a:stretch>
        </p:blipFill>
        <p:spPr>
          <a:xfrm>
            <a:off x="381305" y="761695"/>
            <a:ext cx="2438705" cy="243870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20000"/>
          </a:blip>
          <a:srcRect/>
          <a:stretch>
            <a:fillRect/>
          </a:stretch>
        </p:blipFill>
        <p:spPr>
          <a:xfrm>
            <a:off x="9372600" y="761695"/>
            <a:ext cx="2438705" cy="24387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>
            <a:alphaModFix amt="20000"/>
          </a:blip>
          <a:srcRect/>
          <a:stretch>
            <a:fillRect/>
          </a:stretch>
        </p:blipFill>
        <p:spPr>
          <a:xfrm>
            <a:off x="6096305" y="4724705"/>
            <a:ext cx="2438705" cy="2438705"/>
          </a:xfrm>
          <a:prstGeom prst="rect">
            <a:avLst/>
          </a:prstGeom>
        </p:spPr>
      </p:pic>
      <p:sp>
        <p:nvSpPr>
          <p:cNvPr id="7" name="Text 2"/>
          <p:cNvSpPr txBox="1"/>
          <p:nvPr/>
        </p:nvSpPr>
        <p:spPr>
          <a:xfrm>
            <a:off x="286207" y="1028700"/>
            <a:ext cx="1162111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kern="0" spc="75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—— 课后魔法任务清单 ——</a:t>
            </a:r>
            <a:endParaRPr lang="en-US" sz="1500" b="1" kern="0" spc="75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4">
            <a:alphaModFix amt="56000"/>
          </a:blip>
          <a:srcRect/>
          <a:stretch>
            <a:fillRect/>
          </a:stretch>
        </p:blipFill>
        <p:spPr>
          <a:xfrm>
            <a:off x="3494837" y="279806"/>
            <a:ext cx="476402" cy="476402"/>
          </a:xfrm>
          <a:prstGeom prst="rect">
            <a:avLst/>
          </a:prstGeom>
        </p:spPr>
      </p:pic>
      <p:sp>
        <p:nvSpPr>
          <p:cNvPr id="9" name="Text 3"/>
          <p:cNvSpPr txBox="1"/>
          <p:nvPr/>
        </p:nvSpPr>
        <p:spPr>
          <a:xfrm>
            <a:off x="3845966" y="381305"/>
            <a:ext cx="4501591" cy="571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500" kern="0" spc="113" dirty="0">
                <a:solidFill>
                  <a:srgbClr val="5B21B6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回家继续修炼！</a:t>
            </a:r>
            <a:endParaRPr lang="en-US" sz="4500" kern="0" spc="113" dirty="0">
              <a:solidFill>
                <a:srgbClr val="5B21B6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>
            <a:alphaModFix amt="94000"/>
          </a:blip>
          <a:srcRect t="-1722" b="-1722"/>
          <a:stretch>
            <a:fillRect/>
          </a:stretch>
        </p:blipFill>
        <p:spPr>
          <a:xfrm>
            <a:off x="8002829" y="463601"/>
            <a:ext cx="590702" cy="543154"/>
          </a:xfrm>
          <a:prstGeom prst="rect">
            <a:avLst/>
          </a:prstGeom>
        </p:spPr>
      </p:pic>
      <p:pic>
        <p:nvPicPr>
          <p:cNvPr id="11" name="Image 5" descr="preencoded.png"/>
          <p:cNvPicPr>
            <a:picLocks noChangeAspect="1"/>
          </p:cNvPicPr>
          <p:nvPr/>
        </p:nvPicPr>
        <p:blipFill>
          <a:blip r:embed="rId6"/>
          <a:srcRect t="-5" b="-5"/>
          <a:stretch>
            <a:fillRect/>
          </a:stretch>
        </p:blipFill>
        <p:spPr>
          <a:xfrm rot="60000">
            <a:off x="725119" y="1555394"/>
            <a:ext cx="5217566" cy="4394606"/>
          </a:xfrm>
          <a:prstGeom prst="rect">
            <a:avLst/>
          </a:prstGeom>
        </p:spPr>
      </p:pic>
      <p:sp>
        <p:nvSpPr>
          <p:cNvPr id="12" name="Shape 4"/>
          <p:cNvSpPr/>
          <p:nvPr/>
        </p:nvSpPr>
        <p:spPr>
          <a:xfrm>
            <a:off x="1087222" y="2637130"/>
            <a:ext cx="4552798" cy="19202"/>
          </a:xfrm>
          <a:prstGeom prst="rect">
            <a:avLst/>
          </a:prstGeom>
          <a:solidFill>
            <a:srgbClr val="FEF3C7"/>
          </a:solidFill>
          <a:ln w="12700">
            <a:solidFill>
              <a:srgbClr val="FEF3C7">
                <a:alpha val="0"/>
              </a:srgbClr>
            </a:solidFill>
            <a:prstDash val="solid"/>
          </a:ln>
        </p:spPr>
      </p:sp>
      <p:pic>
        <p:nvPicPr>
          <p:cNvPr id="13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089965" y="1865376"/>
            <a:ext cx="542239" cy="542239"/>
          </a:xfrm>
          <a:prstGeom prst="rect">
            <a:avLst/>
          </a:prstGeom>
        </p:spPr>
      </p:pic>
      <p:pic>
        <p:nvPicPr>
          <p:cNvPr id="14" name="Image 7" descr="preencoded.png"/>
          <p:cNvPicPr>
            <a:picLocks noChangeAspect="1"/>
          </p:cNvPicPr>
          <p:nvPr/>
        </p:nvPicPr>
        <p:blipFill>
          <a:blip r:embed="rId8"/>
          <a:srcRect l="-1600" r="-1600"/>
          <a:stretch>
            <a:fillRect/>
          </a:stretch>
        </p:blipFill>
        <p:spPr>
          <a:xfrm>
            <a:off x="1249070" y="1992478"/>
            <a:ext cx="228600" cy="295351"/>
          </a:xfrm>
          <a:prstGeom prst="rect">
            <a:avLst/>
          </a:prstGeom>
        </p:spPr>
      </p:pic>
      <p:sp>
        <p:nvSpPr>
          <p:cNvPr id="15" name="Text 5"/>
          <p:cNvSpPr txBox="1"/>
          <p:nvPr/>
        </p:nvSpPr>
        <p:spPr>
          <a:xfrm>
            <a:off x="1779422" y="1877263"/>
            <a:ext cx="1275588" cy="3721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必做作业</a:t>
            </a:r>
            <a:endParaRPr lang="en-US" sz="2200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16" name="Text 6"/>
          <p:cNvSpPr txBox="1"/>
          <p:nvPr/>
        </p:nvSpPr>
        <p:spPr>
          <a:xfrm>
            <a:off x="1775765" y="2220163"/>
            <a:ext cx="1292047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52" dirty="0">
                <a:solidFill>
                  <a:srgbClr val="D9770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Mission: Teach</a:t>
            </a:r>
            <a:endParaRPr lang="en-US" sz="1000" b="1" kern="0" spc="52" dirty="0">
              <a:solidFill>
                <a:srgbClr val="D97706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7" name="Shape 7"/>
          <p:cNvSpPr/>
          <p:nvPr/>
        </p:nvSpPr>
        <p:spPr>
          <a:xfrm>
            <a:off x="1045159" y="2798978"/>
            <a:ext cx="4572000" cy="2257654"/>
          </a:xfrm>
          <a:prstGeom prst="roundRect">
            <a:avLst>
              <a:gd name="adj" fmla="val 4101"/>
            </a:avLst>
          </a:prstGeom>
          <a:solidFill>
            <a:srgbClr val="FFFBEB"/>
          </a:solidFill>
          <a:ln w="12700">
            <a:solidFill>
              <a:srgbClr val="FEF3C7"/>
            </a:solidFill>
            <a:prstDash val="solid"/>
          </a:ln>
        </p:spPr>
      </p:sp>
      <p:sp>
        <p:nvSpPr>
          <p:cNvPr id="18" name="Text 8"/>
          <p:cNvSpPr txBox="1"/>
          <p:nvPr/>
        </p:nvSpPr>
        <p:spPr>
          <a:xfrm>
            <a:off x="1599286" y="3041294"/>
            <a:ext cx="3852367" cy="6291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要把你今天学到的一个</a:t>
            </a:r>
            <a:r>
              <a:rPr lang="en-US" sz="13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俚语</a:t>
            </a:r>
            <a:r>
              <a:rPr lang="en-US" sz="13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教给爸爸妈妈，让他们猜猜是什么意思。 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19" name="Image 8" descr="preencoded.png"/>
          <p:cNvPicPr>
            <a:picLocks noChangeAspect="1"/>
          </p:cNvPicPr>
          <p:nvPr/>
        </p:nvPicPr>
        <p:blipFill>
          <a:blip r:embed="rId9"/>
          <a:srcRect t="-14" b="-14"/>
          <a:stretch>
            <a:fillRect/>
          </a:stretch>
        </p:blipFill>
        <p:spPr>
          <a:xfrm>
            <a:off x="1287475" y="3750869"/>
            <a:ext cx="4074566" cy="1061618"/>
          </a:xfrm>
          <a:prstGeom prst="rect">
            <a:avLst/>
          </a:prstGeom>
        </p:spPr>
      </p:pic>
      <p:sp>
        <p:nvSpPr>
          <p:cNvPr id="20" name="Text 9"/>
          <p:cNvSpPr txBox="1"/>
          <p:nvPr/>
        </p:nvSpPr>
        <p:spPr>
          <a:xfrm>
            <a:off x="1489558" y="3906317"/>
            <a:ext cx="3915461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比如你可以问：</a:t>
            </a:r>
            <a:endParaRPr lang="en-US" sz="1000" b="1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1" name="Text 10"/>
          <p:cNvSpPr txBox="1"/>
          <p:nvPr/>
        </p:nvSpPr>
        <p:spPr>
          <a:xfrm>
            <a:off x="1480414" y="4134917"/>
            <a:ext cx="3801161" cy="5239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“爸爸，你知道澳大利亚人管‘下午’叫什么吗？提示：是以A开头的哦！”</a:t>
            </a:r>
            <a:endParaRPr lang="en-US" sz="1200" i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2" name="Image 9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313078" y="3100730"/>
            <a:ext cx="181051" cy="181051"/>
          </a:xfrm>
          <a:prstGeom prst="rect">
            <a:avLst/>
          </a:prstGeom>
        </p:spPr>
      </p:pic>
      <p:pic>
        <p:nvPicPr>
          <p:cNvPr id="23" name="Image 10" descr="preencoded.png"/>
          <p:cNvPicPr>
            <a:picLocks noChangeAspect="1"/>
          </p:cNvPicPr>
          <p:nvPr/>
        </p:nvPicPr>
        <p:blipFill>
          <a:blip r:embed="rId11"/>
          <a:srcRect t="-856" b="-856"/>
          <a:stretch>
            <a:fillRect/>
          </a:stretch>
        </p:blipFill>
        <p:spPr>
          <a:xfrm>
            <a:off x="3108046" y="5163617"/>
            <a:ext cx="400507" cy="362102"/>
          </a:xfrm>
          <a:prstGeom prst="rect">
            <a:avLst/>
          </a:prstGeom>
        </p:spPr>
      </p:pic>
      <p:sp>
        <p:nvSpPr>
          <p:cNvPr id="24" name="Shape 11"/>
          <p:cNvSpPr/>
          <p:nvPr/>
        </p:nvSpPr>
        <p:spPr>
          <a:xfrm>
            <a:off x="5506517" y="1495044"/>
            <a:ext cx="590702" cy="590702"/>
          </a:xfrm>
          <a:custGeom>
            <a:avLst/>
            <a:gdLst/>
            <a:ahLst/>
            <a:cxnLst/>
            <a:rect l="l" t="t" r="r" b="b"/>
            <a:pathLst>
              <a:path w="590702" h="590702">
                <a:moveTo>
                  <a:pt x="295351" y="0"/>
                </a:moveTo>
                <a:lnTo>
                  <a:pt x="360328" y="206746"/>
                </a:lnTo>
                <a:lnTo>
                  <a:pt x="578888" y="206746"/>
                </a:lnTo>
                <a:lnTo>
                  <a:pt x="401678" y="336700"/>
                </a:lnTo>
                <a:lnTo>
                  <a:pt x="466655" y="537539"/>
                </a:lnTo>
                <a:lnTo>
                  <a:pt x="295351" y="413492"/>
                </a:lnTo>
                <a:lnTo>
                  <a:pt x="124048" y="537539"/>
                </a:lnTo>
                <a:lnTo>
                  <a:pt x="189025" y="336700"/>
                </a:lnTo>
                <a:lnTo>
                  <a:pt x="11814" y="206746"/>
                </a:lnTo>
                <a:lnTo>
                  <a:pt x="230374" y="206746"/>
                </a:lnTo>
                <a:close/>
              </a:path>
            </a:pathLst>
          </a:custGeom>
          <a:solidFill>
            <a:srgbClr val="FBBF24"/>
          </a:solidFill>
        </p:spPr>
      </p:sp>
      <p:pic>
        <p:nvPicPr>
          <p:cNvPr id="25" name="Image 11" descr="preencoded.png"/>
          <p:cNvPicPr>
            <a:picLocks noChangeAspect="1"/>
          </p:cNvPicPr>
          <p:nvPr/>
        </p:nvPicPr>
        <p:blipFill>
          <a:blip r:embed="rId12"/>
          <a:srcRect t="-5" b="-5"/>
          <a:stretch>
            <a:fillRect/>
          </a:stretch>
        </p:blipFill>
        <p:spPr>
          <a:xfrm rot="21540000">
            <a:off x="6249010" y="1555394"/>
            <a:ext cx="5217566" cy="4394606"/>
          </a:xfrm>
          <a:prstGeom prst="rect">
            <a:avLst/>
          </a:prstGeom>
        </p:spPr>
      </p:pic>
      <p:sp>
        <p:nvSpPr>
          <p:cNvPr id="26" name="Shape 12"/>
          <p:cNvSpPr/>
          <p:nvPr/>
        </p:nvSpPr>
        <p:spPr>
          <a:xfrm>
            <a:off x="6558991" y="2637130"/>
            <a:ext cx="4552798" cy="19202"/>
          </a:xfrm>
          <a:prstGeom prst="rect">
            <a:avLst/>
          </a:prstGeom>
          <a:solidFill>
            <a:srgbClr val="DBEAFE"/>
          </a:solidFill>
          <a:ln w="12700">
            <a:solidFill>
              <a:srgbClr val="DBEAFE">
                <a:alpha val="0"/>
              </a:srgbClr>
            </a:solidFill>
            <a:prstDash val="solid"/>
          </a:ln>
        </p:spPr>
      </p:sp>
      <p:pic>
        <p:nvPicPr>
          <p:cNvPr id="27" name="Image 12" descr="preencoded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6558991" y="1935785"/>
            <a:ext cx="542239" cy="542239"/>
          </a:xfrm>
          <a:prstGeom prst="rect">
            <a:avLst/>
          </a:prstGeom>
        </p:spPr>
      </p:pic>
      <p:pic>
        <p:nvPicPr>
          <p:cNvPr id="28" name="Image 13" descr="preencoded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6680606" y="2056486"/>
            <a:ext cx="304495" cy="304495"/>
          </a:xfrm>
          <a:prstGeom prst="rect">
            <a:avLst/>
          </a:prstGeom>
        </p:spPr>
      </p:pic>
      <p:sp>
        <p:nvSpPr>
          <p:cNvPr id="29" name="Text 13"/>
          <p:cNvSpPr txBox="1"/>
          <p:nvPr/>
        </p:nvSpPr>
        <p:spPr>
          <a:xfrm>
            <a:off x="7244791" y="1912010"/>
            <a:ext cx="1296619" cy="3721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选做挑战</a:t>
            </a:r>
            <a:endParaRPr lang="en-US" sz="2200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30" name="Text 14"/>
          <p:cNvSpPr txBox="1"/>
          <p:nvPr/>
        </p:nvSpPr>
        <p:spPr>
          <a:xfrm>
            <a:off x="7251192" y="2254910"/>
            <a:ext cx="1381658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52" dirty="0">
                <a:solidFill>
                  <a:srgbClr val="2563EB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Mission: Verify</a:t>
            </a:r>
            <a:endParaRPr lang="en-US" sz="1000" b="1" kern="0" spc="52" dirty="0">
              <a:solidFill>
                <a:srgbClr val="2563EB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1" name="Shape 15"/>
          <p:cNvSpPr/>
          <p:nvPr/>
        </p:nvSpPr>
        <p:spPr>
          <a:xfrm>
            <a:off x="6575450" y="2798978"/>
            <a:ext cx="4572000" cy="2257654"/>
          </a:xfrm>
          <a:prstGeom prst="roundRect">
            <a:avLst>
              <a:gd name="adj" fmla="val 4101"/>
            </a:avLst>
          </a:prstGeom>
          <a:solidFill>
            <a:srgbClr val="EFF6FF"/>
          </a:solidFill>
          <a:ln w="12700">
            <a:solidFill>
              <a:srgbClr val="DBEAFE"/>
            </a:solidFill>
            <a:prstDash val="solid"/>
          </a:ln>
        </p:spPr>
      </p:sp>
      <p:sp>
        <p:nvSpPr>
          <p:cNvPr id="32" name="Text 16"/>
          <p:cNvSpPr txBox="1"/>
          <p:nvPr/>
        </p:nvSpPr>
        <p:spPr>
          <a:xfrm>
            <a:off x="7151522" y="3041294"/>
            <a:ext cx="3810305" cy="6291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采访家里的长辈，问问他们小时候有什么有趣的俚语，然后</a:t>
            </a:r>
            <a:r>
              <a:rPr lang="en-US" sz="13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让AI验证一下</a:t>
            </a:r>
            <a:r>
              <a:rPr lang="en-US" sz="13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。 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33" name="Image 14" descr="preencoded.png"/>
          <p:cNvPicPr>
            <a:picLocks noChangeAspect="1"/>
          </p:cNvPicPr>
          <p:nvPr/>
        </p:nvPicPr>
        <p:blipFill>
          <a:blip r:embed="rId15"/>
          <a:srcRect t="-14" b="-14"/>
          <a:stretch>
            <a:fillRect/>
          </a:stretch>
        </p:blipFill>
        <p:spPr>
          <a:xfrm>
            <a:off x="6830568" y="3750869"/>
            <a:ext cx="4074566" cy="1061618"/>
          </a:xfrm>
          <a:prstGeom prst="rect">
            <a:avLst/>
          </a:prstGeom>
        </p:spPr>
      </p:pic>
      <p:sp>
        <p:nvSpPr>
          <p:cNvPr id="34" name="Text 17"/>
          <p:cNvSpPr txBox="1"/>
          <p:nvPr/>
        </p:nvSpPr>
        <p:spPr>
          <a:xfrm>
            <a:off x="7023506" y="3905402"/>
            <a:ext cx="3915461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你可以问AI：</a:t>
            </a:r>
            <a:endParaRPr lang="en-US" sz="1000" b="1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5" name="Text 18"/>
          <p:cNvSpPr txBox="1"/>
          <p:nvPr/>
        </p:nvSpPr>
        <p:spPr>
          <a:xfrm>
            <a:off x="7027164" y="4134002"/>
            <a:ext cx="3801161" cy="5239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“‘盖了帽了’是老北京话吗？它是什么意思？请给我一个来源链接。”</a:t>
            </a:r>
            <a:endParaRPr lang="en-US" sz="1200" i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36" name="Image 15" descr="preencoded.png"/>
          <p:cNvPicPr>
            <a:picLocks noChangeAspect="1"/>
          </p:cNvPicPr>
          <p:nvPr/>
        </p:nvPicPr>
        <p:blipFill>
          <a:blip r:embed="rId16"/>
          <a:srcRect l="-505" r="-505"/>
          <a:stretch>
            <a:fillRect/>
          </a:stretch>
        </p:blipFill>
        <p:spPr>
          <a:xfrm>
            <a:off x="6818681" y="3167482"/>
            <a:ext cx="228600" cy="181051"/>
          </a:xfrm>
          <a:prstGeom prst="rect">
            <a:avLst/>
          </a:prstGeom>
        </p:spPr>
      </p:pic>
      <p:pic>
        <p:nvPicPr>
          <p:cNvPr id="37" name="Image 16" descr="preencoded.pn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8706917" y="5163617"/>
            <a:ext cx="362102" cy="362102"/>
          </a:xfrm>
          <a:prstGeom prst="rect">
            <a:avLst/>
          </a:prstGeom>
        </p:spPr>
      </p:pic>
      <p:sp>
        <p:nvSpPr>
          <p:cNvPr id="38" name="Shape 19"/>
          <p:cNvSpPr/>
          <p:nvPr/>
        </p:nvSpPr>
        <p:spPr>
          <a:xfrm>
            <a:off x="8627364" y="1453896"/>
            <a:ext cx="400507" cy="580644"/>
          </a:xfrm>
          <a:prstGeom prst="roundRect">
            <a:avLst>
              <a:gd name="adj" fmla="val 217439"/>
            </a:avLst>
          </a:prstGeom>
          <a:noFill/>
          <a:ln w="76200">
            <a:solidFill>
              <a:srgbClr val="94A3B8"/>
            </a:solidFill>
            <a:prstDash val="solid"/>
          </a:ln>
        </p:spPr>
      </p:sp>
      <p:sp>
        <p:nvSpPr>
          <p:cNvPr id="39" name="Shape 20"/>
          <p:cNvSpPr/>
          <p:nvPr/>
        </p:nvSpPr>
        <p:spPr>
          <a:xfrm>
            <a:off x="761695" y="6210605"/>
            <a:ext cx="10668305" cy="609905"/>
          </a:xfrm>
          <a:prstGeom prst="roundRect">
            <a:avLst>
              <a:gd name="adj" fmla="val 74962"/>
            </a:avLst>
          </a:prstGeom>
          <a:solidFill>
            <a:srgbClr val="EDE9FE"/>
          </a:solidFill>
          <a:ln w="25400">
            <a:solidFill>
              <a:srgbClr val="C4B5FD"/>
            </a:solidFill>
            <a:prstDash val="solid"/>
          </a:ln>
        </p:spPr>
      </p:sp>
      <p:sp>
        <p:nvSpPr>
          <p:cNvPr id="40" name="Text 21"/>
          <p:cNvSpPr txBox="1"/>
          <p:nvPr/>
        </p:nvSpPr>
        <p:spPr>
          <a:xfrm>
            <a:off x="3008376" y="6420002"/>
            <a:ext cx="1142086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B21B6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温馨小贴士：</a:t>
            </a:r>
            <a:endParaRPr lang="en-US" sz="1500" dirty="0">
              <a:solidFill>
                <a:srgbClr val="5B21B6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41" name="Text 22"/>
          <p:cNvSpPr txBox="1"/>
          <p:nvPr/>
        </p:nvSpPr>
        <p:spPr>
          <a:xfrm>
            <a:off x="4135831" y="6409944"/>
            <a:ext cx="55632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C1D95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下次课我们可以开一个“</a:t>
            </a:r>
            <a:r>
              <a:rPr lang="en-US" sz="1200" b="1" dirty="0">
                <a:solidFill>
                  <a:srgbClr val="4C1D95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世界俚语博览会</a:t>
            </a:r>
            <a:r>
              <a:rPr lang="en-US" sz="1200" dirty="0">
                <a:solidFill>
                  <a:srgbClr val="4C1D95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”，记得带来你发现的有趣说法哦！🌍</a:t>
            </a:r>
            <a:endParaRPr lang="en-US" sz="1200" dirty="0"/>
          </a:p>
        </p:txBody>
      </p:sp>
      <p:sp>
        <p:nvSpPr>
          <p:cNvPr id="42" name="Shape 23"/>
          <p:cNvSpPr/>
          <p:nvPr/>
        </p:nvSpPr>
        <p:spPr>
          <a:xfrm>
            <a:off x="666598" y="6362395"/>
            <a:ext cx="304495" cy="304495"/>
          </a:xfrm>
          <a:prstGeom prst="ellipse">
            <a:avLst/>
          </a:prstGeom>
          <a:solidFill>
            <a:srgbClr val="A78BFA"/>
          </a:solidFill>
          <a:ln w="50800">
            <a:solidFill>
              <a:srgbClr val="FFFFFF"/>
            </a:solidFill>
            <a:prstDash val="solid"/>
          </a:ln>
        </p:spPr>
      </p:sp>
      <p:sp>
        <p:nvSpPr>
          <p:cNvPr id="43" name="Shape 24"/>
          <p:cNvSpPr/>
          <p:nvPr/>
        </p:nvSpPr>
        <p:spPr>
          <a:xfrm>
            <a:off x="11220602" y="6362395"/>
            <a:ext cx="304495" cy="304495"/>
          </a:xfrm>
          <a:prstGeom prst="ellipse">
            <a:avLst/>
          </a:prstGeom>
          <a:solidFill>
            <a:srgbClr val="A78BFA"/>
          </a:solidFill>
          <a:ln w="50800">
            <a:solidFill>
              <a:srgbClr val="FFFFFF"/>
            </a:solidFill>
            <a:prstDash val="solid"/>
          </a:ln>
        </p:spPr>
      </p:sp>
      <p:pic>
        <p:nvPicPr>
          <p:cNvPr id="44" name="Image 17" descr="preencoded.png"/>
          <p:cNvPicPr>
            <a:picLocks noChangeAspect="1"/>
          </p:cNvPicPr>
          <p:nvPr/>
        </p:nvPicPr>
        <p:blipFill>
          <a:blip r:embed="rId18">
            <a:alphaModFix amt="56000"/>
          </a:blip>
          <a:srcRect l="-133" r="-133"/>
          <a:stretch>
            <a:fillRect/>
          </a:stretch>
        </p:blipFill>
        <p:spPr>
          <a:xfrm>
            <a:off x="2683764" y="6400800"/>
            <a:ext cx="171907" cy="2286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6F3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60000"/>
          </a:blip>
          <a:srcRect/>
          <a:stretch>
            <a:fillRect/>
          </a:stretch>
        </p:blipFill>
        <p:spPr>
          <a:xfrm>
            <a:off x="-476402" y="-952805"/>
            <a:ext cx="4286707" cy="4286707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8858707" y="3524098"/>
            <a:ext cx="3810305" cy="381030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7200" y="381305"/>
            <a:ext cx="609905" cy="609905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19049" y="543154"/>
            <a:ext cx="286207" cy="286207"/>
          </a:xfrm>
          <a:prstGeom prst="rect">
            <a:avLst/>
          </a:prstGeom>
        </p:spPr>
      </p:pic>
      <p:sp>
        <p:nvSpPr>
          <p:cNvPr id="8" name="Text 2"/>
          <p:cNvSpPr txBox="1"/>
          <p:nvPr/>
        </p:nvSpPr>
        <p:spPr>
          <a:xfrm>
            <a:off x="1218895" y="304495"/>
            <a:ext cx="6125566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kern="0" spc="180" dirty="0">
                <a:solidFill>
                  <a:srgbClr val="065F46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安全小贴士（再强调一遍）</a:t>
            </a:r>
            <a:endParaRPr lang="en-US" sz="3600" kern="0" spc="180" dirty="0">
              <a:solidFill>
                <a:srgbClr val="065F46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9" name="Text 3"/>
          <p:cNvSpPr txBox="1"/>
          <p:nvPr/>
        </p:nvSpPr>
        <p:spPr>
          <a:xfrm>
            <a:off x="1218895" y="800100"/>
            <a:ext cx="5515661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我们的秘密守护行动 🛡️</a:t>
            </a:r>
            <a:endParaRPr lang="en-US" sz="15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5"/>
          <a:srcRect l="-5" r="-5"/>
          <a:stretch>
            <a:fillRect/>
          </a:stretch>
        </p:blipFill>
        <p:spPr>
          <a:xfrm>
            <a:off x="5139842" y="1218895"/>
            <a:ext cx="6595567" cy="3715207"/>
          </a:xfrm>
          <a:prstGeom prst="rect">
            <a:avLst/>
          </a:prstGeom>
        </p:spPr>
      </p:pic>
      <p:pic>
        <p:nvPicPr>
          <p:cNvPr id="11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368442" y="1561795"/>
            <a:ext cx="228600" cy="228600"/>
          </a:xfrm>
          <a:prstGeom prst="rect">
            <a:avLst/>
          </a:prstGeom>
        </p:spPr>
      </p:pic>
      <p:sp>
        <p:nvSpPr>
          <p:cNvPr id="12" name="Text 4"/>
          <p:cNvSpPr txBox="1"/>
          <p:nvPr/>
        </p:nvSpPr>
        <p:spPr>
          <a:xfrm>
            <a:off x="5711342" y="1524305"/>
            <a:ext cx="1944929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991B1B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永远不要告诉 AI：</a:t>
            </a:r>
            <a:endParaRPr lang="en-US" sz="1800" dirty="0">
              <a:solidFill>
                <a:srgbClr val="991B1B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13" name="Text 5"/>
          <p:cNvSpPr txBox="1"/>
          <p:nvPr/>
        </p:nvSpPr>
        <p:spPr>
          <a:xfrm>
            <a:off x="5368442" y="1904695"/>
            <a:ext cx="6334963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为了保护自己，请千万不要输入以下信息：</a:t>
            </a:r>
            <a:endParaRPr lang="en-US" sz="10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4" name="Shape 6"/>
          <p:cNvSpPr/>
          <p:nvPr/>
        </p:nvSpPr>
        <p:spPr>
          <a:xfrm>
            <a:off x="457200" y="5509260"/>
            <a:ext cx="11277295" cy="1123798"/>
          </a:xfrm>
          <a:prstGeom prst="roundRect">
            <a:avLst>
              <a:gd name="adj" fmla="val 2758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139700" dist="50800" dir="5400000" algn="bl" rotWithShape="0">
              <a:srgbClr val="000000">
                <a:alpha val="5000"/>
              </a:srgbClr>
            </a:outerShdw>
          </a:effectLst>
        </p:spPr>
      </p:sp>
      <p:sp>
        <p:nvSpPr>
          <p:cNvPr id="15" name="Shape 7"/>
          <p:cNvSpPr/>
          <p:nvPr/>
        </p:nvSpPr>
        <p:spPr>
          <a:xfrm>
            <a:off x="5544007" y="5804611"/>
            <a:ext cx="19202" cy="533095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>
                <a:alpha val="0"/>
              </a:srgbClr>
            </a:solidFill>
            <a:prstDash val="solid"/>
          </a:ln>
        </p:spPr>
      </p:sp>
      <p:sp>
        <p:nvSpPr>
          <p:cNvPr id="16" name="Shape 8"/>
          <p:cNvSpPr/>
          <p:nvPr/>
        </p:nvSpPr>
        <p:spPr>
          <a:xfrm>
            <a:off x="743407" y="5840273"/>
            <a:ext cx="457200" cy="457200"/>
          </a:xfrm>
          <a:prstGeom prst="ellipse">
            <a:avLst/>
          </a:prstGeom>
          <a:solidFill>
            <a:srgbClr val="FEF3C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875995" y="5973775"/>
            <a:ext cx="190195" cy="190195"/>
          </a:xfrm>
          <a:prstGeom prst="rect">
            <a:avLst/>
          </a:prstGeom>
        </p:spPr>
      </p:pic>
      <p:sp>
        <p:nvSpPr>
          <p:cNvPr id="18" name="Text 9"/>
          <p:cNvSpPr txBox="1"/>
          <p:nvPr/>
        </p:nvSpPr>
        <p:spPr>
          <a:xfrm>
            <a:off x="1343254" y="6143854"/>
            <a:ext cx="2304288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B5563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带领全班大声齐读口号，加深记忆。</a:t>
            </a:r>
            <a:endParaRPr lang="en-US" sz="1000" dirty="0"/>
          </a:p>
        </p:txBody>
      </p:sp>
      <p:sp>
        <p:nvSpPr>
          <p:cNvPr id="19" name="Shape 10"/>
          <p:cNvSpPr/>
          <p:nvPr/>
        </p:nvSpPr>
        <p:spPr>
          <a:xfrm>
            <a:off x="5846674" y="5840273"/>
            <a:ext cx="457200" cy="457200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0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6003950" y="5973775"/>
            <a:ext cx="142646" cy="190195"/>
          </a:xfrm>
          <a:prstGeom prst="rect">
            <a:avLst/>
          </a:prstGeom>
        </p:spPr>
      </p:pic>
      <p:sp>
        <p:nvSpPr>
          <p:cNvPr id="21" name="Shape 11"/>
          <p:cNvSpPr/>
          <p:nvPr/>
        </p:nvSpPr>
        <p:spPr>
          <a:xfrm>
            <a:off x="1343254" y="5804611"/>
            <a:ext cx="1037844" cy="304495"/>
          </a:xfrm>
          <a:prstGeom prst="roundRect">
            <a:avLst>
              <a:gd name="adj" fmla="val 300300"/>
            </a:avLst>
          </a:prstGeom>
          <a:solidFill>
            <a:srgbClr val="FEF3C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Text 12"/>
          <p:cNvSpPr/>
          <p:nvPr/>
        </p:nvSpPr>
        <p:spPr>
          <a:xfrm>
            <a:off x="1314907" y="5804611"/>
            <a:ext cx="1095451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39700" tIns="50800" rIns="139700" bIns="508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92400E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🎯 教师指引</a:t>
            </a:r>
            <a:endParaRPr lang="en-US" sz="1000" b="1" dirty="0">
              <a:solidFill>
                <a:srgbClr val="92400E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3" name="Shape 13"/>
          <p:cNvSpPr/>
          <p:nvPr/>
        </p:nvSpPr>
        <p:spPr>
          <a:xfrm>
            <a:off x="6446520" y="5651906"/>
            <a:ext cx="1037844" cy="304495"/>
          </a:xfrm>
          <a:prstGeom prst="roundRect">
            <a:avLst>
              <a:gd name="adj" fmla="val 300300"/>
            </a:avLst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4" name="Text 14"/>
          <p:cNvSpPr/>
          <p:nvPr/>
        </p:nvSpPr>
        <p:spPr>
          <a:xfrm>
            <a:off x="6418174" y="5651906"/>
            <a:ext cx="1095451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39700" tIns="50800" rIns="139700" bIns="508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E40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👧🏻 全班齐读</a:t>
            </a:r>
            <a:endParaRPr lang="en-US" sz="1000" b="1" dirty="0">
              <a:solidFill>
                <a:srgbClr val="1E40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5" name="Image 8" descr="preencoded.png"/>
          <p:cNvPicPr>
            <a:picLocks noChangeAspect="1"/>
          </p:cNvPicPr>
          <p:nvPr/>
        </p:nvPicPr>
        <p:blipFill>
          <a:blip r:embed="rId9"/>
          <a:srcRect t="-1" b="-1"/>
          <a:stretch>
            <a:fillRect/>
          </a:stretch>
        </p:blipFill>
        <p:spPr>
          <a:xfrm>
            <a:off x="457200" y="1218895"/>
            <a:ext cx="4396435" cy="3715207"/>
          </a:xfrm>
          <a:prstGeom prst="rect">
            <a:avLst/>
          </a:prstGeom>
        </p:spPr>
      </p:pic>
      <p:sp>
        <p:nvSpPr>
          <p:cNvPr id="26" name="Shape 15"/>
          <p:cNvSpPr/>
          <p:nvPr/>
        </p:nvSpPr>
        <p:spPr>
          <a:xfrm>
            <a:off x="2083918" y="1687068"/>
            <a:ext cx="1143000" cy="1143000"/>
          </a:xfrm>
          <a:prstGeom prst="ellipse">
            <a:avLst/>
          </a:prstGeom>
          <a:solidFill>
            <a:srgbClr val="F0FFF4"/>
          </a:solidFill>
          <a:ln w="50800">
            <a:solidFill>
              <a:srgbClr val="48BB78"/>
            </a:solidFill>
            <a:prstDash val="solid"/>
          </a:ln>
        </p:spPr>
      </p:sp>
      <p:pic>
        <p:nvPicPr>
          <p:cNvPr id="27" name="Image 9" descr="preencoded.png"/>
          <p:cNvPicPr>
            <a:picLocks noChangeAspect="1"/>
          </p:cNvPicPr>
          <p:nvPr/>
        </p:nvPicPr>
        <p:blipFill>
          <a:blip r:embed="rId10"/>
          <a:srcRect t="-16" b="-16"/>
          <a:stretch>
            <a:fillRect/>
          </a:stretch>
        </p:blipFill>
        <p:spPr>
          <a:xfrm>
            <a:off x="2298802" y="1973275"/>
            <a:ext cx="714146" cy="571500"/>
          </a:xfrm>
          <a:prstGeom prst="rect">
            <a:avLst/>
          </a:prstGeom>
        </p:spPr>
      </p:pic>
      <p:sp>
        <p:nvSpPr>
          <p:cNvPr id="28" name="Text 16"/>
          <p:cNvSpPr txBox="1"/>
          <p:nvPr/>
        </p:nvSpPr>
        <p:spPr>
          <a:xfrm>
            <a:off x="2085746" y="3021178"/>
            <a:ext cx="1145743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4785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自我保护</a:t>
            </a:r>
            <a:endParaRPr lang="en-US" sz="2200" dirty="0">
              <a:solidFill>
                <a:srgbClr val="04785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29" name="Text 17"/>
          <p:cNvSpPr txBox="1"/>
          <p:nvPr/>
        </p:nvSpPr>
        <p:spPr>
          <a:xfrm>
            <a:off x="1672438" y="3515868"/>
            <a:ext cx="1974190" cy="3246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在 AI 工坊里玩</a:t>
            </a:r>
            <a:r>
              <a:rPr lang="en-US" sz="1800" b="1" dirty="0">
                <a:solidFill>
                  <a:srgbClr val="059669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很安全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30" name="Text 18"/>
          <p:cNvSpPr txBox="1"/>
          <p:nvPr/>
        </p:nvSpPr>
        <p:spPr>
          <a:xfrm>
            <a:off x="1732788" y="3909060"/>
            <a:ext cx="1852574" cy="5623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但我们也要保护好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ctr">
              <a:buNone/>
            </a:pPr>
            <a:r>
              <a:rPr lang="en-US" sz="13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自己的隐私小秘密！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31" name="Image 10" descr="preencoded.png"/>
          <p:cNvPicPr>
            <a:picLocks noChangeAspect="1"/>
          </p:cNvPicPr>
          <p:nvPr/>
        </p:nvPicPr>
        <p:blipFill>
          <a:blip r:embed="rId11"/>
          <a:srcRect l="-25260" r="-25260"/>
          <a:stretch>
            <a:fillRect/>
          </a:stretch>
        </p:blipFill>
        <p:spPr>
          <a:xfrm>
            <a:off x="601345" y="1104900"/>
            <a:ext cx="1130935" cy="381000"/>
          </a:xfrm>
          <a:prstGeom prst="rect">
            <a:avLst/>
          </a:prstGeom>
        </p:spPr>
      </p:pic>
      <p:sp>
        <p:nvSpPr>
          <p:cNvPr id="32" name="Text 19"/>
          <p:cNvSpPr txBox="1"/>
          <p:nvPr/>
        </p:nvSpPr>
        <p:spPr>
          <a:xfrm rot="20880000">
            <a:off x="748894" y="1104595"/>
            <a:ext cx="756209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78350F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 重要规则 </a:t>
            </a:r>
            <a:endParaRPr lang="en-US" sz="1200" b="1" dirty="0">
              <a:solidFill>
                <a:srgbClr val="78350F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33" name="Image 11" descr="preencoded.png"/>
          <p:cNvPicPr>
            <a:picLocks noChangeAspect="1"/>
          </p:cNvPicPr>
          <p:nvPr/>
        </p:nvPicPr>
        <p:blipFill>
          <a:blip r:embed="rId12"/>
          <a:srcRect l="-2143" r="-2143"/>
          <a:stretch>
            <a:fillRect/>
          </a:stretch>
        </p:blipFill>
        <p:spPr>
          <a:xfrm>
            <a:off x="481889" y="1242670"/>
            <a:ext cx="200254" cy="219456"/>
          </a:xfrm>
          <a:prstGeom prst="rect">
            <a:avLst/>
          </a:prstGeom>
        </p:spPr>
      </p:pic>
      <p:sp>
        <p:nvSpPr>
          <p:cNvPr id="34" name="Shape 20"/>
          <p:cNvSpPr/>
          <p:nvPr/>
        </p:nvSpPr>
        <p:spPr>
          <a:xfrm>
            <a:off x="5368442" y="2361895"/>
            <a:ext cx="1952244" cy="2352751"/>
          </a:xfrm>
          <a:prstGeom prst="roundRect">
            <a:avLst>
              <a:gd name="adj" fmla="val 7311"/>
            </a:avLst>
          </a:prstGeom>
          <a:solidFill>
            <a:srgbClr val="FFF5F5"/>
          </a:solidFill>
          <a:ln w="25400">
            <a:solidFill>
              <a:srgbClr val="FED7D7"/>
            </a:solidFill>
            <a:prstDash val="solid"/>
          </a:ln>
        </p:spPr>
      </p:sp>
      <p:pic>
        <p:nvPicPr>
          <p:cNvPr id="35" name="Image 12" descr="preencoded.png"/>
          <p:cNvPicPr>
            <a:picLocks noChangeAspect="1"/>
          </p:cNvPicPr>
          <p:nvPr/>
        </p:nvPicPr>
        <p:blipFill>
          <a:blip r:embed="rId13">
            <a:alphaModFix amt="70000"/>
          </a:blip>
          <a:srcRect l="-44" r="-44"/>
          <a:stretch>
            <a:fillRect/>
          </a:stretch>
        </p:blipFill>
        <p:spPr>
          <a:xfrm>
            <a:off x="6083503" y="3029407"/>
            <a:ext cx="514807" cy="457200"/>
          </a:xfrm>
          <a:prstGeom prst="rect">
            <a:avLst/>
          </a:prstGeom>
        </p:spPr>
      </p:pic>
      <p:pic>
        <p:nvPicPr>
          <p:cNvPr id="36" name="Image 13" descr="preencoded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5959145" y="3152851"/>
            <a:ext cx="761695" cy="761695"/>
          </a:xfrm>
          <a:prstGeom prst="rect">
            <a:avLst/>
          </a:prstGeom>
        </p:spPr>
      </p:pic>
      <p:sp>
        <p:nvSpPr>
          <p:cNvPr id="37" name="Text 21"/>
          <p:cNvSpPr txBox="1"/>
          <p:nvPr/>
        </p:nvSpPr>
        <p:spPr>
          <a:xfrm>
            <a:off x="5997550" y="3657600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真实姓名</a:t>
            </a:r>
            <a:endParaRPr lang="en-US" sz="1200" b="1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8" name="Text 22"/>
          <p:cNvSpPr txBox="1"/>
          <p:nvPr/>
        </p:nvSpPr>
        <p:spPr>
          <a:xfrm>
            <a:off x="5817413" y="3886200"/>
            <a:ext cx="1049731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✅ 用“小明”代替</a:t>
            </a:r>
            <a:endParaRPr lang="en-US" sz="900" dirty="0">
              <a:solidFill>
                <a:srgbClr val="9CA3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9" name="Shape 23"/>
          <p:cNvSpPr/>
          <p:nvPr/>
        </p:nvSpPr>
        <p:spPr>
          <a:xfrm>
            <a:off x="7465162" y="2361895"/>
            <a:ext cx="1952244" cy="2352751"/>
          </a:xfrm>
          <a:prstGeom prst="roundRect">
            <a:avLst>
              <a:gd name="adj" fmla="val 7311"/>
            </a:avLst>
          </a:prstGeom>
          <a:solidFill>
            <a:srgbClr val="FFF5F5"/>
          </a:solidFill>
          <a:ln w="25400">
            <a:solidFill>
              <a:srgbClr val="FED7D7"/>
            </a:solidFill>
            <a:prstDash val="solid"/>
          </a:ln>
        </p:spPr>
      </p:sp>
      <p:pic>
        <p:nvPicPr>
          <p:cNvPr id="40" name="Image 14" descr="preencoded.png"/>
          <p:cNvPicPr>
            <a:picLocks noChangeAspect="1"/>
          </p:cNvPicPr>
          <p:nvPr/>
        </p:nvPicPr>
        <p:blipFill>
          <a:blip r:embed="rId15">
            <a:alphaModFix amt="70000"/>
          </a:blip>
          <a:srcRect l="-44" r="-44"/>
          <a:stretch>
            <a:fillRect/>
          </a:stretch>
        </p:blipFill>
        <p:spPr>
          <a:xfrm>
            <a:off x="8180222" y="3029407"/>
            <a:ext cx="514807" cy="457200"/>
          </a:xfrm>
          <a:prstGeom prst="rect">
            <a:avLst/>
          </a:prstGeom>
        </p:spPr>
      </p:pic>
      <p:pic>
        <p:nvPicPr>
          <p:cNvPr id="41" name="Image 15" descr="preencoded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8055864" y="3152851"/>
            <a:ext cx="761695" cy="761695"/>
          </a:xfrm>
          <a:prstGeom prst="rect">
            <a:avLst/>
          </a:prstGeom>
        </p:spPr>
      </p:pic>
      <p:sp>
        <p:nvSpPr>
          <p:cNvPr id="42" name="Text 24"/>
          <p:cNvSpPr txBox="1"/>
          <p:nvPr/>
        </p:nvSpPr>
        <p:spPr>
          <a:xfrm>
            <a:off x="8094269" y="3657600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家庭住址</a:t>
            </a:r>
            <a:endParaRPr lang="en-US" sz="1200" b="1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3" name="Text 25"/>
          <p:cNvSpPr txBox="1"/>
          <p:nvPr/>
        </p:nvSpPr>
        <p:spPr>
          <a:xfrm>
            <a:off x="7914132" y="3886200"/>
            <a:ext cx="1049731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✅ 用“我家”代替</a:t>
            </a:r>
            <a:endParaRPr lang="en-US" sz="900" dirty="0">
              <a:solidFill>
                <a:srgbClr val="9CA3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4" name="Shape 26"/>
          <p:cNvSpPr/>
          <p:nvPr/>
        </p:nvSpPr>
        <p:spPr>
          <a:xfrm>
            <a:off x="9561881" y="2361895"/>
            <a:ext cx="1952244" cy="2352751"/>
          </a:xfrm>
          <a:prstGeom prst="roundRect">
            <a:avLst>
              <a:gd name="adj" fmla="val 7311"/>
            </a:avLst>
          </a:prstGeom>
          <a:solidFill>
            <a:srgbClr val="FFF5F5"/>
          </a:solidFill>
          <a:ln w="25400">
            <a:solidFill>
              <a:srgbClr val="FED7D7"/>
            </a:solidFill>
            <a:prstDash val="solid"/>
          </a:ln>
        </p:spPr>
      </p:sp>
      <p:pic>
        <p:nvPicPr>
          <p:cNvPr id="45" name="Image 16" descr="preencoded.png"/>
          <p:cNvPicPr>
            <a:picLocks noChangeAspect="1"/>
          </p:cNvPicPr>
          <p:nvPr/>
        </p:nvPicPr>
        <p:blipFill>
          <a:blip r:embed="rId16">
            <a:alphaModFix amt="70000"/>
          </a:blip>
          <a:srcRect/>
          <a:stretch>
            <a:fillRect/>
          </a:stretch>
        </p:blipFill>
        <p:spPr>
          <a:xfrm>
            <a:off x="10305288" y="3029407"/>
            <a:ext cx="457200" cy="457200"/>
          </a:xfrm>
          <a:prstGeom prst="rect">
            <a:avLst/>
          </a:prstGeom>
        </p:spPr>
      </p:pic>
      <p:pic>
        <p:nvPicPr>
          <p:cNvPr id="46" name="Image 17" descr="preencoded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0152583" y="3152851"/>
            <a:ext cx="761695" cy="761695"/>
          </a:xfrm>
          <a:prstGeom prst="rect">
            <a:avLst/>
          </a:prstGeom>
        </p:spPr>
      </p:pic>
      <p:sp>
        <p:nvSpPr>
          <p:cNvPr id="47" name="Text 27"/>
          <p:cNvSpPr txBox="1"/>
          <p:nvPr/>
        </p:nvSpPr>
        <p:spPr>
          <a:xfrm>
            <a:off x="10190988" y="3657600"/>
            <a:ext cx="6958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电话号码</a:t>
            </a:r>
            <a:endParaRPr lang="en-US" sz="1200" b="1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8" name="Text 28"/>
          <p:cNvSpPr txBox="1"/>
          <p:nvPr/>
        </p:nvSpPr>
        <p:spPr>
          <a:xfrm>
            <a:off x="10068458" y="3886200"/>
            <a:ext cx="93360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✅ 爸妈的也不行</a:t>
            </a:r>
            <a:endParaRPr lang="en-US" sz="900" dirty="0">
              <a:solidFill>
                <a:srgbClr val="9CA3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49" name="Image 18" descr="preencoded.png"/>
          <p:cNvPicPr>
            <a:picLocks noChangeAspect="1"/>
          </p:cNvPicPr>
          <p:nvPr/>
        </p:nvPicPr>
        <p:blipFill>
          <a:blip r:embed="rId17"/>
          <a:srcRect t="-28" b="-28"/>
          <a:stretch>
            <a:fillRect/>
          </a:stretch>
        </p:blipFill>
        <p:spPr>
          <a:xfrm>
            <a:off x="6446520" y="5991225"/>
            <a:ext cx="3928745" cy="495300"/>
          </a:xfrm>
          <a:prstGeom prst="rect">
            <a:avLst/>
          </a:prstGeom>
        </p:spPr>
      </p:pic>
      <p:sp>
        <p:nvSpPr>
          <p:cNvPr id="50" name="Text 29"/>
          <p:cNvSpPr txBox="1"/>
          <p:nvPr/>
        </p:nvSpPr>
        <p:spPr>
          <a:xfrm>
            <a:off x="6656070" y="6105525"/>
            <a:ext cx="368871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E3A8A"/>
                </a:solidFill>
                <a:latin typeface="ZCOOL KuaiLe" pitchFamily="34" charset="0"/>
                <a:ea typeface="ZCOOL KuaiLe" pitchFamily="34" charset="-122"/>
                <a:cs typeface="ZCOOL KuaiLe" pitchFamily="34" charset="-120"/>
              </a:rPr>
              <a:t>“ 🙅‍♂️ 我不说真名， 🙅‍♀️ 我不说地址！”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112203" y="0"/>
            <a:ext cx="5086807" cy="6858000"/>
          </a:xfrm>
          <a:prstGeom prst="rect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905695" y="-761695"/>
            <a:ext cx="3047695" cy="3047695"/>
          </a:xfrm>
          <a:prstGeom prst="ellipse">
            <a:avLst/>
          </a:prstGeom>
          <a:solidFill>
            <a:srgbClr val="BFDBFE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492365" y="4953000"/>
            <a:ext cx="1891030" cy="1904365"/>
          </a:xfrm>
          <a:prstGeom prst="ellipse">
            <a:avLst/>
          </a:prstGeom>
          <a:solidFill>
            <a:srgbClr val="DDD6FE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0"/>
            <a:ext cx="7114946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457200" y="461772"/>
            <a:ext cx="6391656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90" dirty="0">
                <a:solidFill>
                  <a:srgbClr val="3B82F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第三课：AI魔法学院</a:t>
            </a:r>
            <a:r>
              <a:rPr lang="en-US" altLang="zh-CN" sz="1800" b="1" kern="0" spc="90" dirty="0">
                <a:solidFill>
                  <a:srgbClr val="3B82F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—— AI</a:t>
            </a:r>
            <a:r>
              <a:rPr lang="zh-CN" altLang="en-US" sz="1800" b="1" kern="0" spc="90" dirty="0">
                <a:solidFill>
                  <a:srgbClr val="3B82F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带你看世界</a:t>
            </a:r>
            <a:endParaRPr lang="zh-CN" altLang="en-US" sz="1800" b="1" kern="0" spc="90" dirty="0">
              <a:solidFill>
                <a:srgbClr val="3B82F6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1" name="Text 8"/>
          <p:cNvSpPr txBox="1"/>
          <p:nvPr/>
        </p:nvSpPr>
        <p:spPr>
          <a:xfrm>
            <a:off x="457200" y="843077"/>
            <a:ext cx="6505956" cy="7150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500" dirty="0">
                <a:solidFill>
                  <a:srgbClr val="1F2937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回顾与引入</a:t>
            </a:r>
            <a:endParaRPr lang="en-US" sz="4500" dirty="0">
              <a:solidFill>
                <a:srgbClr val="1F2937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1"/>
          <a:srcRect l="-1" r="-1"/>
          <a:stretch>
            <a:fillRect/>
          </a:stretch>
        </p:blipFill>
        <p:spPr>
          <a:xfrm>
            <a:off x="457200" y="1861718"/>
            <a:ext cx="6197803" cy="1485900"/>
          </a:xfrm>
          <a:prstGeom prst="rect">
            <a:avLst/>
          </a:prstGeom>
        </p:spPr>
      </p:pic>
      <p:sp>
        <p:nvSpPr>
          <p:cNvPr id="13" name="Text 9"/>
          <p:cNvSpPr txBox="1"/>
          <p:nvPr/>
        </p:nvSpPr>
        <p:spPr>
          <a:xfrm>
            <a:off x="1104595" y="2090318"/>
            <a:ext cx="5515661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E40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上节课我们学会了…… </a:t>
            </a:r>
            <a:endParaRPr lang="en-US" sz="1800" b="1" dirty="0">
              <a:solidFill>
                <a:srgbClr val="1E40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61695" y="2128723"/>
            <a:ext cx="228600" cy="228600"/>
          </a:xfrm>
          <a:prstGeom prst="rect">
            <a:avLst/>
          </a:prstGeom>
        </p:spPr>
      </p:pic>
      <p:sp>
        <p:nvSpPr>
          <p:cNvPr id="15" name="Text 10"/>
          <p:cNvSpPr txBox="1"/>
          <p:nvPr/>
        </p:nvSpPr>
        <p:spPr>
          <a:xfrm>
            <a:off x="1009498" y="2510028"/>
            <a:ext cx="5610758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用数据训练AI：</a:t>
            </a:r>
            <a:r>
              <a:rPr lang="en-US" sz="13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状态</a:t>
            </a:r>
            <a:r>
              <a:rPr lang="en-US" sz="13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、</a:t>
            </a:r>
            <a:r>
              <a:rPr lang="en-US" sz="13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动作</a:t>
            </a:r>
            <a:r>
              <a:rPr lang="en-US" sz="13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、</a:t>
            </a:r>
            <a:r>
              <a:rPr lang="en-US" sz="13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奖励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61695" y="2547518"/>
            <a:ext cx="171907" cy="171907"/>
          </a:xfrm>
          <a:prstGeom prst="rect">
            <a:avLst/>
          </a:prstGeom>
        </p:spPr>
      </p:pic>
      <p:sp>
        <p:nvSpPr>
          <p:cNvPr id="17" name="Text 11"/>
          <p:cNvSpPr txBox="1"/>
          <p:nvPr/>
        </p:nvSpPr>
        <p:spPr>
          <a:xfrm>
            <a:off x="1057046" y="2852928"/>
            <a:ext cx="5563210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让AI自己学会玩游戏，变得更聪明</a:t>
            </a:r>
            <a:endParaRPr lang="en-US" sz="1300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4"/>
          <a:srcRect l="-1064" r="-1064"/>
          <a:stretch>
            <a:fillRect/>
          </a:stretch>
        </p:blipFill>
        <p:spPr>
          <a:xfrm>
            <a:off x="761695" y="2890418"/>
            <a:ext cx="219456" cy="171907"/>
          </a:xfrm>
          <a:prstGeom prst="rect">
            <a:avLst/>
          </a:prstGeom>
        </p:spPr>
      </p:pic>
      <p:sp>
        <p:nvSpPr>
          <p:cNvPr id="19" name="Text 12"/>
          <p:cNvSpPr txBox="1"/>
          <p:nvPr/>
        </p:nvSpPr>
        <p:spPr>
          <a:xfrm>
            <a:off x="457200" y="3576218"/>
            <a:ext cx="6391656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dirty="0">
                <a:solidFill>
                  <a:srgbClr val="7C3AED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这节课我们要挑战：</a:t>
            </a:r>
            <a:endParaRPr lang="en-US" sz="2200" dirty="0">
              <a:solidFill>
                <a:srgbClr val="7C3AED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20" name="Text 13"/>
          <p:cNvSpPr txBox="1"/>
          <p:nvPr/>
        </p:nvSpPr>
        <p:spPr>
          <a:xfrm>
            <a:off x="457200" y="4529023"/>
            <a:ext cx="6391656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（俚语：当地人常说的有趣的话）</a:t>
            </a:r>
            <a:endParaRPr lang="en-US" sz="1000" i="1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1" name="Image 5" descr="preencoded.png"/>
          <p:cNvPicPr>
            <a:picLocks noChangeAspect="1"/>
          </p:cNvPicPr>
          <p:nvPr/>
        </p:nvPicPr>
        <p:blipFill>
          <a:blip r:embed="rId5"/>
          <a:srcRect l="-12" r="-12"/>
          <a:stretch>
            <a:fillRect/>
          </a:stretch>
        </p:blipFill>
        <p:spPr>
          <a:xfrm>
            <a:off x="457200" y="4947818"/>
            <a:ext cx="6197803" cy="1447495"/>
          </a:xfrm>
          <a:prstGeom prst="rect">
            <a:avLst/>
          </a:prstGeom>
        </p:spPr>
      </p:pic>
      <p:sp>
        <p:nvSpPr>
          <p:cNvPr id="22" name="Text 14"/>
          <p:cNvSpPr txBox="1"/>
          <p:nvPr/>
        </p:nvSpPr>
        <p:spPr>
          <a:xfrm>
            <a:off x="1104595" y="5176418"/>
            <a:ext cx="5515661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92400E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互动提问 </a:t>
            </a:r>
            <a:endParaRPr lang="en-US" sz="1800" b="1" dirty="0">
              <a:solidFill>
                <a:srgbClr val="92400E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3" name="Image 6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761695" y="5214823"/>
            <a:ext cx="228600" cy="228600"/>
          </a:xfrm>
          <a:prstGeom prst="rect">
            <a:avLst/>
          </a:prstGeom>
        </p:spPr>
      </p:pic>
      <p:sp>
        <p:nvSpPr>
          <p:cNvPr id="24" name="Text 15"/>
          <p:cNvSpPr txBox="1"/>
          <p:nvPr/>
        </p:nvSpPr>
        <p:spPr>
          <a:xfrm>
            <a:off x="761695" y="5557723"/>
            <a:ext cx="5858561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你知道“兄弟”用英语怎么说吗？</a:t>
            </a:r>
            <a:endParaRPr lang="en-US" sz="1500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5" name="Text 16"/>
          <p:cNvSpPr txBox="1"/>
          <p:nvPr/>
        </p:nvSpPr>
        <p:spPr>
          <a:xfrm>
            <a:off x="761695" y="5900623"/>
            <a:ext cx="5858561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那</a:t>
            </a:r>
            <a:r>
              <a:rPr lang="en-US" sz="1300" b="1" dirty="0">
                <a:solidFill>
                  <a:srgbClr val="EF4444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澳大利亚人</a:t>
            </a:r>
            <a:r>
              <a:rPr lang="en-US" sz="13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怎么说？ </a:t>
            </a:r>
            <a:r>
              <a:rPr lang="en-US" sz="1000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(悄悄告诉你：他们说 "Mate")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26" name="Shape 17"/>
          <p:cNvSpPr/>
          <p:nvPr/>
        </p:nvSpPr>
        <p:spPr>
          <a:xfrm>
            <a:off x="457200" y="4033418"/>
            <a:ext cx="4677156" cy="418795"/>
          </a:xfrm>
          <a:prstGeom prst="roundRect">
            <a:avLst>
              <a:gd name="adj" fmla="val 79397"/>
            </a:avLst>
          </a:prstGeom>
          <a:solidFill>
            <a:srgbClr val="EDE9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7" name="Text 18"/>
          <p:cNvSpPr txBox="1"/>
          <p:nvPr/>
        </p:nvSpPr>
        <p:spPr>
          <a:xfrm>
            <a:off x="457200" y="4033418"/>
            <a:ext cx="4753051" cy="4197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52400" tIns="76200" rIns="152400" bIns="7620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让AI教我们学外语！但不是普通的单词，而是</a:t>
            </a:r>
            <a:r>
              <a:rPr lang="en-US" sz="15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俚语</a:t>
            </a:r>
            <a:r>
              <a:rPr lang="en-US" sz="15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。 </a:t>
            </a:r>
            <a:endParaRPr lang="en-US" sz="15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29" name="图片 28" descr="Gemini_Generated_Image_6z8jm26z8jm26z8j"/>
          <p:cNvPicPr>
            <a:picLocks noChangeAspect="1"/>
          </p:cNvPicPr>
          <p:nvPr/>
        </p:nvPicPr>
        <p:blipFill>
          <a:blip r:embed="rId7"/>
          <a:srcRect r="66828"/>
          <a:stretch>
            <a:fillRect/>
          </a:stretch>
        </p:blipFill>
        <p:spPr>
          <a:xfrm>
            <a:off x="7115175" y="0"/>
            <a:ext cx="5053965" cy="3111500"/>
          </a:xfrm>
          <a:prstGeom prst="rect">
            <a:avLst/>
          </a:prstGeom>
        </p:spPr>
      </p:pic>
      <p:pic>
        <p:nvPicPr>
          <p:cNvPr id="30" name="图片 29" descr="Gemini_Generated_Image_6z8jm26z8jm26z8j"/>
          <p:cNvPicPr>
            <a:picLocks noChangeAspect="1"/>
          </p:cNvPicPr>
          <p:nvPr/>
        </p:nvPicPr>
        <p:blipFill>
          <a:blip r:embed="rId7"/>
          <a:srcRect l="33801" t="-4102" r="33027" b="4102"/>
          <a:stretch>
            <a:fillRect/>
          </a:stretch>
        </p:blipFill>
        <p:spPr>
          <a:xfrm>
            <a:off x="7112000" y="2090420"/>
            <a:ext cx="5053965" cy="3111500"/>
          </a:xfrm>
          <a:prstGeom prst="rect">
            <a:avLst/>
          </a:prstGeom>
        </p:spPr>
      </p:pic>
      <p:pic>
        <p:nvPicPr>
          <p:cNvPr id="31" name="图片 30" descr="Gemini_Generated_Image_6z8jm26z8jm26z8j"/>
          <p:cNvPicPr>
            <a:picLocks noChangeAspect="1"/>
          </p:cNvPicPr>
          <p:nvPr/>
        </p:nvPicPr>
        <p:blipFill>
          <a:blip r:embed="rId7"/>
          <a:srcRect l="66827" t="1612" r="1" b="-1612"/>
          <a:stretch>
            <a:fillRect/>
          </a:stretch>
        </p:blipFill>
        <p:spPr>
          <a:xfrm>
            <a:off x="7112000" y="4197985"/>
            <a:ext cx="5053965" cy="3111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362102" y="457200"/>
            <a:ext cx="11468405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kern="0" spc="90" dirty="0">
                <a:solidFill>
                  <a:srgbClr val="3B82F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知识点 1</a:t>
            </a:r>
            <a:endParaRPr lang="en-US" sz="1800" b="1" kern="0" spc="90" dirty="0">
              <a:solidFill>
                <a:srgbClr val="3B82F6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5" name="Text 3"/>
          <p:cNvSpPr txBox="1"/>
          <p:nvPr/>
        </p:nvSpPr>
        <p:spPr>
          <a:xfrm>
            <a:off x="304495" y="838505"/>
            <a:ext cx="11582705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1F2937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什么是俚语？🤫</a:t>
            </a:r>
            <a:endParaRPr lang="en-US" sz="3600" dirty="0">
              <a:solidFill>
                <a:srgbClr val="1F2937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1852574" y="1447495"/>
            <a:ext cx="8486546" cy="543154"/>
          </a:xfrm>
          <a:prstGeom prst="roundRect">
            <a:avLst>
              <a:gd name="adj" fmla="val 168350"/>
            </a:avLst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815084" y="1447495"/>
            <a:ext cx="8563356" cy="54315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304800" tIns="114300" rIns="304800" bIns="11430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俚语就是某个地方的人们常用的</a:t>
            </a:r>
            <a:r>
              <a:rPr lang="en-US" sz="1500" b="1" dirty="0">
                <a:solidFill>
                  <a:srgbClr val="2563EB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非正式说法</a:t>
            </a:r>
            <a:r>
              <a:rPr lang="en-US" sz="15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，就像你们同学之间说的“绝绝子”、“YYDS”。 </a:t>
            </a:r>
            <a:endParaRPr lang="en-US" sz="15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09600" y="2290445"/>
            <a:ext cx="3457575" cy="4110355"/>
          </a:xfrm>
          <a:prstGeom prst="roundRect">
            <a:avLst>
              <a:gd name="adj" fmla="val 2332"/>
            </a:avLst>
          </a:prstGeom>
          <a:solidFill>
            <a:srgbClr val="FEF2F2"/>
          </a:solidFill>
        </p:spPr>
      </p:sp>
      <p:sp>
        <p:nvSpPr>
          <p:cNvPr id="9" name="Shape 7"/>
          <p:cNvSpPr/>
          <p:nvPr/>
        </p:nvSpPr>
        <p:spPr>
          <a:xfrm>
            <a:off x="609905" y="2290572"/>
            <a:ext cx="3457346" cy="75895"/>
          </a:xfrm>
          <a:prstGeom prst="roundRect">
            <a:avLst>
              <a:gd name="adj" fmla="val 106210"/>
            </a:avLst>
          </a:prstGeom>
          <a:solidFill>
            <a:srgbClr val="EF4444"/>
          </a:solidFill>
          <a:ln w="12700">
            <a:solidFill>
              <a:srgbClr val="EF444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031797" y="2595982"/>
            <a:ext cx="609905" cy="609905"/>
          </a:xfrm>
          <a:prstGeom prst="ellipse">
            <a:avLst/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1"/>
          <a:srcRect t="-530" b="-530"/>
          <a:stretch>
            <a:fillRect/>
          </a:stretch>
        </p:blipFill>
        <p:spPr>
          <a:xfrm>
            <a:off x="2212848" y="2757830"/>
            <a:ext cx="247802" cy="286207"/>
          </a:xfrm>
          <a:prstGeom prst="rect">
            <a:avLst/>
          </a:prstGeom>
        </p:spPr>
      </p:pic>
      <p:sp>
        <p:nvSpPr>
          <p:cNvPr id="12" name="Text 9"/>
          <p:cNvSpPr txBox="1"/>
          <p:nvPr/>
        </p:nvSpPr>
        <p:spPr>
          <a:xfrm>
            <a:off x="1939290" y="3357880"/>
            <a:ext cx="1170305" cy="30543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中国 🇨🇳</a:t>
            </a:r>
            <a:endParaRPr lang="en-US" sz="18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2"/>
          <a:srcRect l="-14" r="-14"/>
          <a:stretch>
            <a:fillRect/>
          </a:stretch>
        </p:blipFill>
        <p:spPr>
          <a:xfrm>
            <a:off x="838505" y="3738982"/>
            <a:ext cx="2997403" cy="895198"/>
          </a:xfrm>
          <a:prstGeom prst="rect">
            <a:avLst/>
          </a:prstGeom>
        </p:spPr>
      </p:pic>
      <p:sp>
        <p:nvSpPr>
          <p:cNvPr id="14" name="Text 10"/>
          <p:cNvSpPr txBox="1"/>
          <p:nvPr/>
        </p:nvSpPr>
        <p:spPr>
          <a:xfrm>
            <a:off x="905256" y="3900830"/>
            <a:ext cx="2867558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DC2626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吃了吗？</a:t>
            </a:r>
            <a:endParaRPr lang="en-US" sz="2200" dirty="0">
              <a:solidFill>
                <a:srgbClr val="DC2626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15" name="Text 11"/>
          <p:cNvSpPr txBox="1"/>
          <p:nvPr/>
        </p:nvSpPr>
        <p:spPr>
          <a:xfrm>
            <a:off x="905256" y="4281221"/>
            <a:ext cx="2867558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（意思：你好/打招呼）</a:t>
            </a:r>
            <a:endParaRPr lang="en-US" sz="10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4368800" y="2290445"/>
            <a:ext cx="3457575" cy="4110355"/>
          </a:xfrm>
          <a:prstGeom prst="roundRect">
            <a:avLst>
              <a:gd name="adj" fmla="val 2332"/>
            </a:avLst>
          </a:prstGeom>
          <a:solidFill>
            <a:srgbClr val="EFF6FF"/>
          </a:solidFill>
        </p:spPr>
      </p:sp>
      <p:sp>
        <p:nvSpPr>
          <p:cNvPr id="18" name="Shape 13"/>
          <p:cNvSpPr/>
          <p:nvPr/>
        </p:nvSpPr>
        <p:spPr>
          <a:xfrm>
            <a:off x="4369003" y="2290572"/>
            <a:ext cx="3457346" cy="75895"/>
          </a:xfrm>
          <a:prstGeom prst="roundRect">
            <a:avLst>
              <a:gd name="adj" fmla="val 106210"/>
            </a:avLst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5790895" y="2595982"/>
            <a:ext cx="609905" cy="609905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3"/>
          <a:srcRect t="-530" b="-530"/>
          <a:stretch>
            <a:fillRect/>
          </a:stretch>
        </p:blipFill>
        <p:spPr>
          <a:xfrm>
            <a:off x="5971946" y="2757830"/>
            <a:ext cx="247802" cy="286207"/>
          </a:xfrm>
          <a:prstGeom prst="rect">
            <a:avLst/>
          </a:prstGeom>
        </p:spPr>
      </p:pic>
      <p:sp>
        <p:nvSpPr>
          <p:cNvPr id="21" name="Text 15"/>
          <p:cNvSpPr txBox="1"/>
          <p:nvPr/>
        </p:nvSpPr>
        <p:spPr>
          <a:xfrm>
            <a:off x="5698490" y="3357880"/>
            <a:ext cx="1075055" cy="30543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美国 🇺🇸</a:t>
            </a:r>
            <a:endParaRPr lang="en-US" sz="18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4"/>
          <a:srcRect l="-11" r="-11"/>
          <a:stretch>
            <a:fillRect/>
          </a:stretch>
        </p:blipFill>
        <p:spPr>
          <a:xfrm>
            <a:off x="4597603" y="3738982"/>
            <a:ext cx="2997403" cy="895198"/>
          </a:xfrm>
          <a:prstGeom prst="rect">
            <a:avLst/>
          </a:prstGeom>
        </p:spPr>
      </p:pic>
      <p:sp>
        <p:nvSpPr>
          <p:cNvPr id="23" name="Text 16"/>
          <p:cNvSpPr txBox="1"/>
          <p:nvPr/>
        </p:nvSpPr>
        <p:spPr>
          <a:xfrm>
            <a:off x="4705502" y="3900830"/>
            <a:ext cx="2784348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2563EB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What's up?</a:t>
            </a:r>
            <a:endParaRPr lang="en-US" sz="2200" dirty="0">
              <a:solidFill>
                <a:srgbClr val="2563EB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24" name="Text 17"/>
          <p:cNvSpPr txBox="1"/>
          <p:nvPr/>
        </p:nvSpPr>
        <p:spPr>
          <a:xfrm>
            <a:off x="4664354" y="4281221"/>
            <a:ext cx="2867558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（意思：咋样？/你好吗？）</a:t>
            </a:r>
            <a:endParaRPr lang="en-US" sz="10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6" name="Shape 18"/>
          <p:cNvSpPr/>
          <p:nvPr/>
        </p:nvSpPr>
        <p:spPr>
          <a:xfrm>
            <a:off x="8128000" y="2290445"/>
            <a:ext cx="3457575" cy="4110355"/>
          </a:xfrm>
          <a:prstGeom prst="roundRect">
            <a:avLst>
              <a:gd name="adj" fmla="val 2332"/>
            </a:avLst>
          </a:prstGeom>
          <a:solidFill>
            <a:srgbClr val="FFFBEB"/>
          </a:solidFill>
        </p:spPr>
      </p:sp>
      <p:sp>
        <p:nvSpPr>
          <p:cNvPr id="27" name="Shape 19"/>
          <p:cNvSpPr/>
          <p:nvPr/>
        </p:nvSpPr>
        <p:spPr>
          <a:xfrm>
            <a:off x="8128102" y="2290572"/>
            <a:ext cx="3457346" cy="75895"/>
          </a:xfrm>
          <a:prstGeom prst="roundRect">
            <a:avLst>
              <a:gd name="adj" fmla="val 106210"/>
            </a:avLst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28" name="Shape 20"/>
          <p:cNvSpPr/>
          <p:nvPr/>
        </p:nvSpPr>
        <p:spPr>
          <a:xfrm>
            <a:off x="9549994" y="2595982"/>
            <a:ext cx="609905" cy="609905"/>
          </a:xfrm>
          <a:prstGeom prst="ellipse">
            <a:avLst/>
          </a:prstGeom>
          <a:solidFill>
            <a:srgbClr val="FEF3C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9" name="Image 6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9711842" y="2757830"/>
            <a:ext cx="286207" cy="286207"/>
          </a:xfrm>
          <a:prstGeom prst="rect">
            <a:avLst/>
          </a:prstGeom>
        </p:spPr>
      </p:pic>
      <p:sp>
        <p:nvSpPr>
          <p:cNvPr id="30" name="Text 21"/>
          <p:cNvSpPr txBox="1"/>
          <p:nvPr/>
        </p:nvSpPr>
        <p:spPr>
          <a:xfrm>
            <a:off x="9229039" y="3357677"/>
            <a:ext cx="1496873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澳大利亚 🇦🇺</a:t>
            </a:r>
            <a:endParaRPr lang="en-US" sz="18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31" name="Image 7" descr="preencoded.png"/>
          <p:cNvPicPr>
            <a:picLocks noChangeAspect="1"/>
          </p:cNvPicPr>
          <p:nvPr/>
        </p:nvPicPr>
        <p:blipFill>
          <a:blip r:embed="rId6"/>
          <a:srcRect l="-14" r="-14"/>
          <a:stretch>
            <a:fillRect/>
          </a:stretch>
        </p:blipFill>
        <p:spPr>
          <a:xfrm>
            <a:off x="8356702" y="3738982"/>
            <a:ext cx="2997403" cy="895198"/>
          </a:xfrm>
          <a:prstGeom prst="rect">
            <a:avLst/>
          </a:prstGeom>
        </p:spPr>
      </p:pic>
      <p:sp>
        <p:nvSpPr>
          <p:cNvPr id="32" name="Text 22"/>
          <p:cNvSpPr txBox="1"/>
          <p:nvPr/>
        </p:nvSpPr>
        <p:spPr>
          <a:xfrm>
            <a:off x="8464601" y="3900830"/>
            <a:ext cx="2784348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D97706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G'day mate!</a:t>
            </a:r>
            <a:endParaRPr lang="en-US" sz="2200" dirty="0">
              <a:solidFill>
                <a:srgbClr val="D97706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33" name="Text 23"/>
          <p:cNvSpPr txBox="1"/>
          <p:nvPr/>
        </p:nvSpPr>
        <p:spPr>
          <a:xfrm>
            <a:off x="8423453" y="4281221"/>
            <a:ext cx="2867558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（意思：你好，兄弟！）</a:t>
            </a:r>
            <a:endParaRPr lang="en-US" sz="10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38" name="图片 37" descr="Gemini_Generated_Image_6z8jm26z8jm26z8j"/>
          <p:cNvPicPr>
            <a:picLocks noChangeAspect="1"/>
          </p:cNvPicPr>
          <p:nvPr/>
        </p:nvPicPr>
        <p:blipFill>
          <a:blip r:embed="rId7"/>
          <a:srcRect r="66828"/>
          <a:stretch>
            <a:fillRect/>
          </a:stretch>
        </p:blipFill>
        <p:spPr>
          <a:xfrm>
            <a:off x="943610" y="4709795"/>
            <a:ext cx="2657475" cy="1636395"/>
          </a:xfrm>
          <a:prstGeom prst="rect">
            <a:avLst/>
          </a:prstGeom>
        </p:spPr>
      </p:pic>
      <p:pic>
        <p:nvPicPr>
          <p:cNvPr id="39" name="图片 38" descr="Gemini_Generated_Image_6z8jm26z8jm26z8j"/>
          <p:cNvPicPr>
            <a:picLocks noChangeAspect="1"/>
          </p:cNvPicPr>
          <p:nvPr/>
        </p:nvPicPr>
        <p:blipFill>
          <a:blip r:embed="rId7"/>
          <a:srcRect l="33801" t="-4102" r="33027" b="4102"/>
          <a:stretch>
            <a:fillRect/>
          </a:stretch>
        </p:blipFill>
        <p:spPr>
          <a:xfrm>
            <a:off x="4705350" y="4760595"/>
            <a:ext cx="2657475" cy="1636395"/>
          </a:xfrm>
          <a:prstGeom prst="rect">
            <a:avLst/>
          </a:prstGeom>
        </p:spPr>
      </p:pic>
      <p:pic>
        <p:nvPicPr>
          <p:cNvPr id="40" name="图片 39" descr="Gemini_Generated_Image_6z8jm26z8jm26z8j"/>
          <p:cNvPicPr>
            <a:picLocks noChangeAspect="1"/>
          </p:cNvPicPr>
          <p:nvPr/>
        </p:nvPicPr>
        <p:blipFill>
          <a:blip r:embed="rId7"/>
          <a:srcRect l="66827" t="1612" r="1" b="-1612"/>
          <a:stretch>
            <a:fillRect/>
          </a:stretch>
        </p:blipFill>
        <p:spPr>
          <a:xfrm>
            <a:off x="8467090" y="4759960"/>
            <a:ext cx="2657475" cy="1636395"/>
          </a:xfrm>
          <a:prstGeom prst="rect">
            <a:avLst/>
          </a:prstGeom>
        </p:spPr>
      </p:pic>
      <p:sp>
        <p:nvSpPr>
          <p:cNvPr id="41" name="Shape 24"/>
          <p:cNvSpPr/>
          <p:nvPr/>
        </p:nvSpPr>
        <p:spPr>
          <a:xfrm>
            <a:off x="3405175" y="6307328"/>
            <a:ext cx="5257800" cy="495605"/>
          </a:xfrm>
          <a:prstGeom prst="roundRect">
            <a:avLst>
              <a:gd name="adj" fmla="val 56770"/>
            </a:avLst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2" name="Text 25"/>
          <p:cNvSpPr txBox="1"/>
          <p:nvPr/>
        </p:nvSpPr>
        <p:spPr>
          <a:xfrm>
            <a:off x="3614572" y="6421628"/>
            <a:ext cx="523951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小贴士：</a:t>
            </a:r>
            <a:r>
              <a:rPr lang="en-US" sz="13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不同国家有不同俚语，学会它们能让你说话更像当地人！ 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43" name="Image 9" descr="preencoded.png"/>
          <p:cNvPicPr>
            <a:picLocks noChangeAspect="1"/>
          </p:cNvPicPr>
          <p:nvPr/>
        </p:nvPicPr>
        <p:blipFill>
          <a:blip r:embed="rId8"/>
          <a:srcRect l="-1773" r="-1773"/>
          <a:stretch>
            <a:fillRect/>
          </a:stretch>
        </p:blipFill>
        <p:spPr>
          <a:xfrm>
            <a:off x="3405175" y="6470091"/>
            <a:ext cx="133502" cy="17190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381305" y="381305"/>
            <a:ext cx="3762756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90" dirty="0">
                <a:solidFill>
                  <a:srgbClr val="3B82F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知识点 2</a:t>
            </a:r>
            <a:endParaRPr lang="en-US" sz="1800" b="1" kern="0" spc="90" dirty="0">
              <a:solidFill>
                <a:srgbClr val="3B82F6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5" name="Text 3"/>
          <p:cNvSpPr txBox="1"/>
          <p:nvPr/>
        </p:nvSpPr>
        <p:spPr>
          <a:xfrm>
            <a:off x="381305" y="724205"/>
            <a:ext cx="3762756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dirty="0">
                <a:solidFill>
                  <a:srgbClr val="1F2937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AI怎么学语言？📚</a:t>
            </a:r>
            <a:endParaRPr lang="en-US" sz="3600" dirty="0">
              <a:solidFill>
                <a:srgbClr val="1F2937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8115300" y="488645"/>
            <a:ext cx="3705149" cy="495605"/>
          </a:xfrm>
          <a:prstGeom prst="roundRect">
            <a:avLst>
              <a:gd name="adj" fmla="val 85155"/>
            </a:avLst>
          </a:prstGeom>
          <a:solidFill>
            <a:srgbClr val="EFF6FF"/>
          </a:solidFill>
        </p:spPr>
      </p:sp>
      <p:sp>
        <p:nvSpPr>
          <p:cNvPr id="7" name="Shape 5"/>
          <p:cNvSpPr/>
          <p:nvPr/>
        </p:nvSpPr>
        <p:spPr>
          <a:xfrm>
            <a:off x="8115300" y="488645"/>
            <a:ext cx="38405" cy="495605"/>
          </a:xfrm>
          <a:prstGeom prst="roundRect">
            <a:avLst>
              <a:gd name="adj" fmla="val 1098895"/>
            </a:avLst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8667598" y="602945"/>
            <a:ext cx="3114446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就像你学外语需要听、看、查字典一样 </a:t>
            </a:r>
            <a:endParaRPr lang="en-US" sz="13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8381390" y="662381"/>
            <a:ext cx="171907" cy="171907"/>
          </a:xfrm>
          <a:prstGeom prst="rect">
            <a:avLst/>
          </a:prstGeom>
        </p:spPr>
      </p:pic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rcRect t="-15" b="-15"/>
          <a:stretch>
            <a:fillRect/>
          </a:stretch>
        </p:blipFill>
        <p:spPr>
          <a:xfrm>
            <a:off x="381305" y="2686507"/>
            <a:ext cx="5555894" cy="952805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647395" y="2876702"/>
            <a:ext cx="428854" cy="476402"/>
          </a:xfrm>
          <a:prstGeom prst="roundRect">
            <a:avLst>
              <a:gd name="adj" fmla="val 213219"/>
            </a:avLst>
          </a:prstGeom>
          <a:solidFill>
            <a:srgbClr val="EDE9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8"/>
          <p:cNvSpPr txBox="1"/>
          <p:nvPr/>
        </p:nvSpPr>
        <p:spPr>
          <a:xfrm>
            <a:off x="1228954" y="2876702"/>
            <a:ext cx="3458261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1. 数据 (Data)</a:t>
            </a:r>
            <a:endParaRPr lang="en-US" sz="18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3" name="Text 9"/>
          <p:cNvSpPr txBox="1"/>
          <p:nvPr/>
        </p:nvSpPr>
        <p:spPr>
          <a:xfrm>
            <a:off x="1228954" y="3219602"/>
            <a:ext cx="35341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AI需要阅读</a:t>
            </a:r>
            <a:r>
              <a:rPr lang="en-US" sz="1200" b="1" dirty="0">
                <a:solidFill>
                  <a:srgbClr val="7C3AED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大量</a:t>
            </a: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的例句和解释，就像你读很多书。</a:t>
            </a:r>
            <a:endParaRPr lang="en-US" sz="12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rcRect l="-57" r="-57"/>
          <a:stretch>
            <a:fillRect/>
          </a:stretch>
        </p:blipFill>
        <p:spPr>
          <a:xfrm>
            <a:off x="761695" y="2991002"/>
            <a:ext cx="200254" cy="228600"/>
          </a:xfrm>
          <a:prstGeom prst="rect">
            <a:avLst/>
          </a:prstGeom>
        </p:spPr>
      </p:pic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4"/>
          <a:srcRect t="-15" b="-15"/>
          <a:stretch>
            <a:fillRect/>
          </a:stretch>
        </p:blipFill>
        <p:spPr>
          <a:xfrm>
            <a:off x="381305" y="3829507"/>
            <a:ext cx="5555894" cy="952805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647395" y="4019702"/>
            <a:ext cx="514807" cy="476402"/>
          </a:xfrm>
          <a:prstGeom prst="roundRect">
            <a:avLst>
              <a:gd name="adj" fmla="val 191939"/>
            </a:avLst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7" name="Text 11"/>
          <p:cNvSpPr txBox="1"/>
          <p:nvPr/>
        </p:nvSpPr>
        <p:spPr>
          <a:xfrm>
            <a:off x="1314907" y="4019702"/>
            <a:ext cx="3324758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2. 上下文 (Context)</a:t>
            </a:r>
            <a:endParaRPr lang="en-US" sz="18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8" name="Text 12"/>
          <p:cNvSpPr txBox="1"/>
          <p:nvPr/>
        </p:nvSpPr>
        <p:spPr>
          <a:xfrm>
            <a:off x="1314907" y="4362602"/>
            <a:ext cx="34006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理解这个词在</a:t>
            </a:r>
            <a:r>
              <a:rPr lang="en-US" sz="1200" b="1" dirty="0">
                <a:solidFill>
                  <a:srgbClr val="059669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什么情况</a:t>
            </a: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下使用，才不会闹笑话。</a:t>
            </a:r>
            <a:endParaRPr lang="en-US" sz="12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5"/>
          <a:srcRect l="-80" r="-80"/>
          <a:stretch>
            <a:fillRect/>
          </a:stretch>
        </p:blipFill>
        <p:spPr>
          <a:xfrm>
            <a:off x="761695" y="4134002"/>
            <a:ext cx="286207" cy="228600"/>
          </a:xfrm>
          <a:prstGeom prst="rect">
            <a:avLst/>
          </a:prstGeom>
        </p:spPr>
      </p:pic>
      <p:pic>
        <p:nvPicPr>
          <p:cNvPr id="20" name="Image 5" descr="preencoded.png"/>
          <p:cNvPicPr>
            <a:picLocks noChangeAspect="1"/>
          </p:cNvPicPr>
          <p:nvPr/>
        </p:nvPicPr>
        <p:blipFill>
          <a:blip r:embed="rId6"/>
          <a:srcRect t="-15" b="-15"/>
          <a:stretch>
            <a:fillRect/>
          </a:stretch>
        </p:blipFill>
        <p:spPr>
          <a:xfrm>
            <a:off x="381305" y="4972507"/>
            <a:ext cx="5555894" cy="952805"/>
          </a:xfrm>
          <a:prstGeom prst="rect">
            <a:avLst/>
          </a:prstGeom>
        </p:spPr>
      </p:pic>
      <p:sp>
        <p:nvSpPr>
          <p:cNvPr id="21" name="Shape 13"/>
          <p:cNvSpPr/>
          <p:nvPr/>
        </p:nvSpPr>
        <p:spPr>
          <a:xfrm>
            <a:off x="647395" y="5162702"/>
            <a:ext cx="428854" cy="476402"/>
          </a:xfrm>
          <a:prstGeom prst="roundRect">
            <a:avLst>
              <a:gd name="adj" fmla="val 213219"/>
            </a:avLst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Text 14"/>
          <p:cNvSpPr txBox="1"/>
          <p:nvPr/>
        </p:nvSpPr>
        <p:spPr>
          <a:xfrm>
            <a:off x="1228954" y="5162702"/>
            <a:ext cx="3324758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3. 验证 (Verification)</a:t>
            </a:r>
            <a:endParaRPr lang="en-US" sz="18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3" name="Text 15"/>
          <p:cNvSpPr txBox="1"/>
          <p:nvPr/>
        </p:nvSpPr>
        <p:spPr>
          <a:xfrm>
            <a:off x="1228954" y="5505602"/>
            <a:ext cx="34006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确保学的是</a:t>
            </a:r>
            <a:r>
              <a:rPr lang="en-US" sz="1200" b="1" dirty="0">
                <a:solidFill>
                  <a:srgbClr val="DC262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对的</a:t>
            </a: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，不能乱教人，要有来源依据。</a:t>
            </a:r>
            <a:endParaRPr lang="en-US" sz="12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24" name="Image 6" descr="preencoded.png"/>
          <p:cNvPicPr>
            <a:picLocks noChangeAspect="1"/>
          </p:cNvPicPr>
          <p:nvPr/>
        </p:nvPicPr>
        <p:blipFill>
          <a:blip r:embed="rId7"/>
          <a:srcRect l="-57" r="-57"/>
          <a:stretch>
            <a:fillRect/>
          </a:stretch>
        </p:blipFill>
        <p:spPr>
          <a:xfrm>
            <a:off x="761695" y="5277002"/>
            <a:ext cx="200254" cy="228600"/>
          </a:xfrm>
          <a:prstGeom prst="rect">
            <a:avLst/>
          </a:prstGeom>
        </p:spPr>
      </p:pic>
      <p:sp>
        <p:nvSpPr>
          <p:cNvPr id="25" name="Shape 16"/>
          <p:cNvSpPr/>
          <p:nvPr/>
        </p:nvSpPr>
        <p:spPr>
          <a:xfrm>
            <a:off x="6248400" y="1066800"/>
            <a:ext cx="5572125" cy="5579110"/>
          </a:xfrm>
          <a:prstGeom prst="roundRect">
            <a:avLst>
              <a:gd name="adj" fmla="val 898"/>
            </a:avLst>
          </a:prstGeom>
          <a:solidFill>
            <a:srgbClr val="EFF6FF"/>
          </a:solidFill>
          <a:ln w="25400">
            <a:solidFill>
              <a:srgbClr val="DBEAFE"/>
            </a:solidFill>
            <a:prstDash val="solid"/>
          </a:ln>
        </p:spPr>
      </p:sp>
      <p:pic>
        <p:nvPicPr>
          <p:cNvPr id="26" name="Image 7" descr="preencoded.png"/>
          <p:cNvPicPr>
            <a:picLocks noChangeAspect="1"/>
          </p:cNvPicPr>
          <p:nvPr/>
        </p:nvPicPr>
        <p:blipFill>
          <a:blip r:embed="rId8"/>
          <a:srcRect l="-4" r="-4"/>
          <a:stretch>
            <a:fillRect/>
          </a:stretch>
        </p:blipFill>
        <p:spPr>
          <a:xfrm>
            <a:off x="7751953" y="1314907"/>
            <a:ext cx="2562149" cy="342900"/>
          </a:xfrm>
          <a:prstGeom prst="rect">
            <a:avLst/>
          </a:prstGeom>
        </p:spPr>
      </p:pic>
      <p:sp>
        <p:nvSpPr>
          <p:cNvPr id="27" name="Text 17"/>
          <p:cNvSpPr/>
          <p:nvPr/>
        </p:nvSpPr>
        <p:spPr>
          <a:xfrm>
            <a:off x="8262188" y="1314907"/>
            <a:ext cx="2243023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E40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AI大脑是怎么工作的？ </a:t>
            </a:r>
            <a:endParaRPr lang="en-US" sz="1500" b="1" dirty="0">
              <a:solidFill>
                <a:srgbClr val="1E40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8" name="Image 8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7904658" y="1395374"/>
            <a:ext cx="237744" cy="190195"/>
          </a:xfrm>
          <a:prstGeom prst="rect">
            <a:avLst/>
          </a:prstGeom>
        </p:spPr>
      </p:pic>
      <p:sp>
        <p:nvSpPr>
          <p:cNvPr id="29" name="Shape 18"/>
          <p:cNvSpPr/>
          <p:nvPr/>
        </p:nvSpPr>
        <p:spPr>
          <a:xfrm>
            <a:off x="7966837" y="1962302"/>
            <a:ext cx="2133295" cy="2133295"/>
          </a:xfrm>
          <a:prstGeom prst="ellipse">
            <a:avLst/>
          </a:prstGeom>
          <a:solidFill>
            <a:srgbClr val="BFDBFE">
              <a:alpha val="37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0" name="Image 9" descr="preencoded.png"/>
          <p:cNvPicPr>
            <a:picLocks noChangeAspect="1"/>
          </p:cNvPicPr>
          <p:nvPr/>
        </p:nvPicPr>
        <p:blipFill>
          <a:blip r:embed="rId10"/>
          <a:srcRect l="-32" r="-32"/>
          <a:stretch>
            <a:fillRect/>
          </a:stretch>
        </p:blipFill>
        <p:spPr>
          <a:xfrm>
            <a:off x="9328379" y="4324198"/>
            <a:ext cx="1746504" cy="418795"/>
          </a:xfrm>
          <a:prstGeom prst="rect">
            <a:avLst/>
          </a:prstGeom>
        </p:spPr>
      </p:pic>
      <p:sp>
        <p:nvSpPr>
          <p:cNvPr id="31" name="Text 19"/>
          <p:cNvSpPr txBox="1"/>
          <p:nvPr/>
        </p:nvSpPr>
        <p:spPr>
          <a:xfrm>
            <a:off x="9442679" y="4438498"/>
            <a:ext cx="1600200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FFFF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“mate”这个词怎么用？</a:t>
            </a:r>
            <a:endParaRPr lang="en-US" sz="1000" dirty="0">
              <a:solidFill>
                <a:srgbClr val="FFFFF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32" name="Image 10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11189183" y="4343400"/>
            <a:ext cx="381305" cy="381305"/>
          </a:xfrm>
          <a:prstGeom prst="rect">
            <a:avLst/>
          </a:prstGeom>
        </p:spPr>
      </p:pic>
      <p:pic>
        <p:nvPicPr>
          <p:cNvPr id="33" name="Image 11" descr="preencoded.png"/>
          <p:cNvPicPr>
            <a:picLocks noChangeAspect="1"/>
          </p:cNvPicPr>
          <p:nvPr/>
        </p:nvPicPr>
        <p:blipFill>
          <a:blip r:embed="rId12"/>
          <a:srcRect t="-43" b="-43"/>
          <a:stretch>
            <a:fillRect/>
          </a:stretch>
        </p:blipFill>
        <p:spPr>
          <a:xfrm>
            <a:off x="11313541" y="4457700"/>
            <a:ext cx="133502" cy="152705"/>
          </a:xfrm>
          <a:prstGeom prst="rect">
            <a:avLst/>
          </a:prstGeom>
        </p:spPr>
      </p:pic>
      <p:pic>
        <p:nvPicPr>
          <p:cNvPr id="34" name="Image 12" descr="preencoded.png"/>
          <p:cNvPicPr>
            <a:picLocks noChangeAspect="1"/>
          </p:cNvPicPr>
          <p:nvPr/>
        </p:nvPicPr>
        <p:blipFill>
          <a:blip r:embed="rId13"/>
          <a:srcRect l="-36" r="-36"/>
          <a:stretch>
            <a:fillRect/>
          </a:stretch>
        </p:blipFill>
        <p:spPr>
          <a:xfrm>
            <a:off x="8505419" y="4863948"/>
            <a:ext cx="1057046" cy="247802"/>
          </a:xfrm>
          <a:prstGeom prst="rect">
            <a:avLst/>
          </a:prstGeom>
        </p:spPr>
      </p:pic>
      <p:sp>
        <p:nvSpPr>
          <p:cNvPr id="35" name="Text 20"/>
          <p:cNvSpPr/>
          <p:nvPr/>
        </p:nvSpPr>
        <p:spPr>
          <a:xfrm>
            <a:off x="8781567" y="4863948"/>
            <a:ext cx="838505" cy="24780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0A5FA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AI正在搜索... </a:t>
            </a:r>
            <a:endParaRPr lang="en-US" sz="900" dirty="0">
              <a:solidFill>
                <a:srgbClr val="60A5FA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36" name="Image 13" descr="preencoded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8618804" y="4920640"/>
            <a:ext cx="142646" cy="142646"/>
          </a:xfrm>
          <a:prstGeom prst="rect">
            <a:avLst/>
          </a:prstGeom>
        </p:spPr>
      </p:pic>
      <p:pic>
        <p:nvPicPr>
          <p:cNvPr id="37" name="Image 14" descr="preencoded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6496482" y="5264455"/>
            <a:ext cx="381305" cy="381305"/>
          </a:xfrm>
          <a:prstGeom prst="rect">
            <a:avLst/>
          </a:prstGeom>
        </p:spPr>
      </p:pic>
      <p:pic>
        <p:nvPicPr>
          <p:cNvPr id="38" name="Image 15" descr="preencoded.png"/>
          <p:cNvPicPr>
            <a:picLocks noChangeAspect="1"/>
          </p:cNvPicPr>
          <p:nvPr/>
        </p:nvPicPr>
        <p:blipFill>
          <a:blip r:embed="rId16"/>
          <a:srcRect t="-180" b="-180"/>
          <a:stretch>
            <a:fillRect/>
          </a:stretch>
        </p:blipFill>
        <p:spPr>
          <a:xfrm>
            <a:off x="6591579" y="5378755"/>
            <a:ext cx="190195" cy="152705"/>
          </a:xfrm>
          <a:prstGeom prst="rect">
            <a:avLst/>
          </a:prstGeom>
        </p:spPr>
      </p:pic>
      <p:pic>
        <p:nvPicPr>
          <p:cNvPr id="39" name="Image 16" descr="preencoded.png"/>
          <p:cNvPicPr>
            <a:picLocks noChangeAspect="1"/>
          </p:cNvPicPr>
          <p:nvPr/>
        </p:nvPicPr>
        <p:blipFill>
          <a:blip r:embed="rId17"/>
          <a:srcRect t="-22" b="-22"/>
          <a:stretch>
            <a:fillRect/>
          </a:stretch>
        </p:blipFill>
        <p:spPr>
          <a:xfrm>
            <a:off x="6991172" y="5264455"/>
            <a:ext cx="4578401" cy="1314907"/>
          </a:xfrm>
          <a:prstGeom prst="rect">
            <a:avLst/>
          </a:prstGeom>
        </p:spPr>
      </p:pic>
      <p:sp>
        <p:nvSpPr>
          <p:cNvPr id="40" name="Text 21"/>
          <p:cNvSpPr txBox="1"/>
          <p:nvPr/>
        </p:nvSpPr>
        <p:spPr>
          <a:xfrm>
            <a:off x="7153021" y="5426304"/>
            <a:ext cx="4372661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AI回答：</a:t>
            </a:r>
            <a:endParaRPr lang="en-US" sz="10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1" name="Text 22"/>
          <p:cNvSpPr txBox="1"/>
          <p:nvPr/>
        </p:nvSpPr>
        <p:spPr>
          <a:xfrm>
            <a:off x="7153021" y="5654904"/>
            <a:ext cx="4448556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它在澳大利亚常表示“朋友”。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2" name="Shape 23"/>
          <p:cNvSpPr/>
          <p:nvPr/>
        </p:nvSpPr>
        <p:spPr>
          <a:xfrm>
            <a:off x="7153021" y="5920994"/>
            <a:ext cx="4257446" cy="495605"/>
          </a:xfrm>
          <a:prstGeom prst="roundRect">
            <a:avLst>
              <a:gd name="adj" fmla="val 28385"/>
            </a:avLst>
          </a:prstGeom>
          <a:solidFill>
            <a:srgbClr val="F9FAFB"/>
          </a:solidFill>
        </p:spPr>
      </p:sp>
      <p:sp>
        <p:nvSpPr>
          <p:cNvPr id="43" name="Shape 24"/>
          <p:cNvSpPr/>
          <p:nvPr/>
        </p:nvSpPr>
        <p:spPr>
          <a:xfrm>
            <a:off x="7153021" y="5920994"/>
            <a:ext cx="19202" cy="495605"/>
          </a:xfrm>
          <a:prstGeom prst="roundRect">
            <a:avLst>
              <a:gd name="adj" fmla="val 732616"/>
            </a:avLst>
          </a:prstGeom>
          <a:solidFill>
            <a:srgbClr val="60A5FA"/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44" name="Text 25"/>
          <p:cNvSpPr txBox="1"/>
          <p:nvPr/>
        </p:nvSpPr>
        <p:spPr>
          <a:xfrm>
            <a:off x="7249033" y="5997804"/>
            <a:ext cx="4200754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例句：</a:t>
            </a:r>
            <a:r>
              <a:rPr lang="en-US" sz="900" dirty="0">
                <a:solidFill>
                  <a:srgbClr val="6B7280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Thanks, mate! (谢了，兄弟！)</a:t>
            </a:r>
            <a:endParaRPr lang="en-US" sz="900" dirty="0"/>
          </a:p>
        </p:txBody>
      </p:sp>
      <p:sp>
        <p:nvSpPr>
          <p:cNvPr id="45" name="Text 26"/>
          <p:cNvSpPr txBox="1"/>
          <p:nvPr/>
        </p:nvSpPr>
        <p:spPr>
          <a:xfrm>
            <a:off x="7417283" y="6187999"/>
            <a:ext cx="4109314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0A5FA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来源：澳洲俚语词典</a:t>
            </a:r>
            <a:endParaRPr lang="en-US" sz="900" dirty="0"/>
          </a:p>
        </p:txBody>
      </p:sp>
      <p:pic>
        <p:nvPicPr>
          <p:cNvPr id="46" name="Image 17" descr="preencoded.png"/>
          <p:cNvPicPr>
            <a:picLocks noChangeAspect="1"/>
          </p:cNvPicPr>
          <p:nvPr/>
        </p:nvPicPr>
        <p:blipFill>
          <a:blip r:embed="rId18"/>
          <a:srcRect t="-80" b="-80"/>
          <a:stretch>
            <a:fillRect/>
          </a:stretch>
        </p:blipFill>
        <p:spPr>
          <a:xfrm>
            <a:off x="7249033" y="6211773"/>
            <a:ext cx="142646" cy="114300"/>
          </a:xfrm>
          <a:prstGeom prst="rect">
            <a:avLst/>
          </a:prstGeom>
        </p:spPr>
      </p:pic>
      <p:pic>
        <p:nvPicPr>
          <p:cNvPr id="47" name="Image 18" descr="preencoded.png"/>
          <p:cNvPicPr>
            <a:picLocks noChangeAspect="1"/>
          </p:cNvPicPr>
          <p:nvPr/>
        </p:nvPicPr>
        <p:blipFill>
          <a:blip r:embed="rId19"/>
          <a:srcRect l="25000" r="25000"/>
          <a:stretch>
            <a:fillRect/>
          </a:stretch>
        </p:blipFill>
        <p:spPr>
          <a:xfrm>
            <a:off x="7814132" y="1809598"/>
            <a:ext cx="2438705" cy="243870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112203" y="0"/>
            <a:ext cx="5086807" cy="6858000"/>
          </a:xfrm>
          <a:prstGeom prst="rect">
            <a:avLst/>
          </a:prstGeom>
          <a:solidFill>
            <a:srgbClr val="EFF6FF"/>
          </a:solidFill>
        </p:spPr>
      </p:sp>
      <p:sp>
        <p:nvSpPr>
          <p:cNvPr id="5" name="Shape 3"/>
          <p:cNvSpPr/>
          <p:nvPr/>
        </p:nvSpPr>
        <p:spPr>
          <a:xfrm>
            <a:off x="7112203" y="0"/>
            <a:ext cx="9144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>
            <a:alphaModFix amt="30000"/>
          </a:blip>
          <a:srcRect t="-1" b="-1"/>
          <a:stretch>
            <a:fillRect/>
          </a:stretch>
        </p:blipFill>
        <p:spPr>
          <a:xfrm>
            <a:off x="7121347" y="0"/>
            <a:ext cx="5070348" cy="6858000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>
            <a:alphaModFix amt="40000"/>
          </a:blip>
          <a:srcRect/>
          <a:stretch>
            <a:fillRect/>
          </a:stretch>
        </p:blipFill>
        <p:spPr>
          <a:xfrm>
            <a:off x="9372600" y="381305"/>
            <a:ext cx="2438705" cy="2438705"/>
          </a:xfrm>
          <a:prstGeom prst="rect">
            <a:avLst/>
          </a:prstGeom>
        </p:spPr>
      </p:pic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>
            <a:alphaModFix amt="40000"/>
          </a:blip>
          <a:srcRect/>
          <a:stretch>
            <a:fillRect/>
          </a:stretch>
        </p:blipFill>
        <p:spPr>
          <a:xfrm>
            <a:off x="7502652" y="4647895"/>
            <a:ext cx="1828800" cy="1828800"/>
          </a:xfrm>
          <a:prstGeom prst="rect">
            <a:avLst/>
          </a:prstGeom>
        </p:spPr>
      </p:pic>
      <p:sp>
        <p:nvSpPr>
          <p:cNvPr id="9" name="Shape 4"/>
          <p:cNvSpPr/>
          <p:nvPr/>
        </p:nvSpPr>
        <p:spPr>
          <a:xfrm>
            <a:off x="0" y="0"/>
            <a:ext cx="7114946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5"/>
          <p:cNvSpPr txBox="1"/>
          <p:nvPr/>
        </p:nvSpPr>
        <p:spPr>
          <a:xfrm>
            <a:off x="457200" y="426110"/>
            <a:ext cx="6391656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90" dirty="0">
                <a:solidFill>
                  <a:srgbClr val="7C3AED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知识点 3</a:t>
            </a:r>
            <a:endParaRPr lang="en-US" sz="1800" b="1" kern="0" spc="90" dirty="0">
              <a:solidFill>
                <a:srgbClr val="7C3AED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1" name="Text 6"/>
          <p:cNvSpPr txBox="1"/>
          <p:nvPr/>
        </p:nvSpPr>
        <p:spPr>
          <a:xfrm>
            <a:off x="457200" y="807415"/>
            <a:ext cx="6505956" cy="571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dirty="0">
                <a:solidFill>
                  <a:srgbClr val="1F2937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为什么要查“来源”？</a:t>
            </a:r>
            <a:endParaRPr lang="en-US" sz="3600" dirty="0">
              <a:solidFill>
                <a:srgbClr val="1F2937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rcRect t="-9" b="-9"/>
          <a:stretch>
            <a:fillRect/>
          </a:stretch>
        </p:blipFill>
        <p:spPr>
          <a:xfrm>
            <a:off x="457200" y="1607515"/>
            <a:ext cx="6197803" cy="1319479"/>
          </a:xfrm>
          <a:prstGeom prst="rect">
            <a:avLst/>
          </a:prstGeom>
        </p:spPr>
      </p:pic>
      <p:sp>
        <p:nvSpPr>
          <p:cNvPr id="13" name="Text 7"/>
          <p:cNvSpPr txBox="1"/>
          <p:nvPr/>
        </p:nvSpPr>
        <p:spPr>
          <a:xfrm>
            <a:off x="1095451" y="1797710"/>
            <a:ext cx="5487314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5B21B6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 来源 —— AI的知识“身份证” 🆔 </a:t>
            </a:r>
            <a:endParaRPr lang="en-US" sz="1800" b="1" dirty="0">
              <a:solidFill>
                <a:srgbClr val="5B21B6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5"/>
          <a:srcRect t="-45" b="-45"/>
          <a:stretch>
            <a:fillRect/>
          </a:stretch>
        </p:blipFill>
        <p:spPr>
          <a:xfrm>
            <a:off x="724205" y="1836115"/>
            <a:ext cx="256946" cy="228600"/>
          </a:xfrm>
          <a:prstGeom prst="rect">
            <a:avLst/>
          </a:prstGeom>
        </p:spPr>
      </p:pic>
      <p:sp>
        <p:nvSpPr>
          <p:cNvPr id="15" name="Text 8"/>
          <p:cNvSpPr txBox="1"/>
          <p:nvPr/>
        </p:nvSpPr>
        <p:spPr>
          <a:xfrm>
            <a:off x="724205" y="2179015"/>
            <a:ext cx="5820156" cy="5623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如果同学告诉你一件事，你可能会问：“你怎么知道的？” 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l">
              <a:buNone/>
            </a:pPr>
            <a:r>
              <a:rPr lang="en-US" sz="13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来源</a:t>
            </a:r>
            <a:r>
              <a:rPr lang="en-US" sz="13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就是证据，证明这句话不是瞎编的。 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16" name="Shape 9"/>
          <p:cNvSpPr/>
          <p:nvPr/>
        </p:nvSpPr>
        <p:spPr>
          <a:xfrm>
            <a:off x="457200" y="3117190"/>
            <a:ext cx="6200546" cy="1028700"/>
          </a:xfrm>
          <a:prstGeom prst="roundRect">
            <a:avLst>
              <a:gd name="adj" fmla="val 19753"/>
            </a:avLst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7" name="Shape 10"/>
          <p:cNvSpPr/>
          <p:nvPr/>
        </p:nvSpPr>
        <p:spPr>
          <a:xfrm>
            <a:off x="609905" y="3402482"/>
            <a:ext cx="457200" cy="457200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6"/>
          <a:srcRect t="-45" b="-45"/>
          <a:stretch>
            <a:fillRect/>
          </a:stretch>
        </p:blipFill>
        <p:spPr>
          <a:xfrm>
            <a:off x="709574" y="3516782"/>
            <a:ext cx="256946" cy="228600"/>
          </a:xfrm>
          <a:prstGeom prst="rect">
            <a:avLst/>
          </a:prstGeom>
        </p:spPr>
      </p:pic>
      <p:sp>
        <p:nvSpPr>
          <p:cNvPr id="19" name="Text 11"/>
          <p:cNvSpPr txBox="1"/>
          <p:nvPr/>
        </p:nvSpPr>
        <p:spPr>
          <a:xfrm>
            <a:off x="1218895" y="3269894"/>
            <a:ext cx="2386584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生活例子</a:t>
            </a:r>
            <a:endParaRPr lang="en-US" sz="13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0" name="Text 12"/>
          <p:cNvSpPr txBox="1"/>
          <p:nvPr/>
        </p:nvSpPr>
        <p:spPr>
          <a:xfrm>
            <a:off x="1218895" y="3535985"/>
            <a:ext cx="22860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你想知道“恐龙怎么灭绝的” 🦕</a:t>
            </a:r>
            <a:endParaRPr lang="en-US" sz="12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👉 </a:t>
            </a:r>
            <a:r>
              <a:rPr lang="en-US" sz="1200" b="1" dirty="0">
                <a:solidFill>
                  <a:srgbClr val="2563EB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百科全书</a:t>
            </a: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就是来源。</a:t>
            </a:r>
            <a:endParaRPr lang="en-US" sz="12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21" name="Shape 13"/>
          <p:cNvSpPr/>
          <p:nvPr/>
        </p:nvSpPr>
        <p:spPr>
          <a:xfrm>
            <a:off x="457200" y="4298594"/>
            <a:ext cx="6200546" cy="1028700"/>
          </a:xfrm>
          <a:prstGeom prst="roundRect">
            <a:avLst>
              <a:gd name="adj" fmla="val 19753"/>
            </a:avLst>
          </a:prstGeom>
          <a:solidFill>
            <a:srgbClr val="ECFDF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Shape 14"/>
          <p:cNvSpPr/>
          <p:nvPr/>
        </p:nvSpPr>
        <p:spPr>
          <a:xfrm>
            <a:off x="609905" y="4583887"/>
            <a:ext cx="457200" cy="457200"/>
          </a:xfrm>
          <a:prstGeom prst="ellipse">
            <a:avLst/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3" name="Image 6" descr="preencoded.png"/>
          <p:cNvPicPr>
            <a:picLocks noChangeAspect="1"/>
          </p:cNvPicPr>
          <p:nvPr/>
        </p:nvPicPr>
        <p:blipFill>
          <a:blip r:embed="rId7"/>
          <a:srcRect l="-80" r="-80"/>
          <a:stretch>
            <a:fillRect/>
          </a:stretch>
        </p:blipFill>
        <p:spPr>
          <a:xfrm>
            <a:off x="694944" y="4698187"/>
            <a:ext cx="286207" cy="228600"/>
          </a:xfrm>
          <a:prstGeom prst="rect">
            <a:avLst/>
          </a:prstGeom>
        </p:spPr>
      </p:pic>
      <p:sp>
        <p:nvSpPr>
          <p:cNvPr id="24" name="Text 15"/>
          <p:cNvSpPr txBox="1"/>
          <p:nvPr/>
        </p:nvSpPr>
        <p:spPr>
          <a:xfrm>
            <a:off x="1218895" y="4450385"/>
            <a:ext cx="2098548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AI学语言</a:t>
            </a:r>
            <a:endParaRPr lang="en-US" sz="13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5" name="Text 16"/>
          <p:cNvSpPr txBox="1"/>
          <p:nvPr/>
        </p:nvSpPr>
        <p:spPr>
          <a:xfrm>
            <a:off x="1218895" y="4717390"/>
            <a:ext cx="201991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AI告诉你一个词的意思 🗣️</a:t>
            </a:r>
            <a:endParaRPr lang="en-US" sz="12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👉 </a:t>
            </a:r>
            <a:r>
              <a:rPr lang="en-US" sz="1200" b="1" dirty="0">
                <a:solidFill>
                  <a:srgbClr val="059669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网站链接</a:t>
            </a: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证明它是真的。</a:t>
            </a:r>
            <a:endParaRPr lang="en-US" sz="12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26" name="Shape 17"/>
          <p:cNvSpPr/>
          <p:nvPr/>
        </p:nvSpPr>
        <p:spPr>
          <a:xfrm>
            <a:off x="457200" y="5517490"/>
            <a:ext cx="6200546" cy="914400"/>
          </a:xfrm>
          <a:prstGeom prst="roundRect">
            <a:avLst>
              <a:gd name="adj" fmla="val 25000"/>
            </a:avLst>
          </a:prstGeom>
          <a:solidFill>
            <a:srgbClr val="FFFBEB"/>
          </a:solidFill>
          <a:ln w="25400">
            <a:solidFill>
              <a:srgbClr val="FDE68A"/>
            </a:solidFill>
            <a:prstDash val="solid"/>
          </a:ln>
        </p:spPr>
      </p:sp>
      <p:pic>
        <p:nvPicPr>
          <p:cNvPr id="27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705002" y="5832043"/>
            <a:ext cx="286207" cy="286207"/>
          </a:xfrm>
          <a:prstGeom prst="rect">
            <a:avLst/>
          </a:prstGeom>
        </p:spPr>
      </p:pic>
      <p:sp>
        <p:nvSpPr>
          <p:cNvPr id="28" name="Text 18"/>
          <p:cNvSpPr txBox="1"/>
          <p:nvPr/>
        </p:nvSpPr>
        <p:spPr>
          <a:xfrm>
            <a:off x="1143000" y="5688482"/>
            <a:ext cx="3610051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重要性</a:t>
            </a:r>
            <a:endParaRPr lang="en-US" sz="15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9" name="Text 19"/>
          <p:cNvSpPr txBox="1"/>
          <p:nvPr/>
        </p:nvSpPr>
        <p:spPr>
          <a:xfrm>
            <a:off x="1143000" y="5993892"/>
            <a:ext cx="3610051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只有</a:t>
            </a:r>
            <a:r>
              <a:rPr lang="en-US" sz="13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有来源</a:t>
            </a:r>
            <a:r>
              <a:rPr lang="en-US" sz="13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的信息才可靠，AI不能瞎编乱造！ 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30" name="Image 8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120000">
            <a:off x="7607808" y="961034"/>
            <a:ext cx="4098341" cy="4098341"/>
          </a:xfrm>
          <a:prstGeom prst="rect">
            <a:avLst/>
          </a:prstGeom>
        </p:spPr>
      </p:pic>
      <p:pic>
        <p:nvPicPr>
          <p:cNvPr id="31" name="Image 9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rot="120000">
            <a:off x="7765085" y="1118311"/>
            <a:ext cx="3791102" cy="3791102"/>
          </a:xfrm>
          <a:prstGeom prst="rect">
            <a:avLst/>
          </a:prstGeom>
        </p:spPr>
      </p:pic>
      <p:pic>
        <p:nvPicPr>
          <p:cNvPr id="32" name="Image 10" descr="preencoded.png"/>
          <p:cNvPicPr>
            <a:picLocks noChangeAspect="1"/>
          </p:cNvPicPr>
          <p:nvPr/>
        </p:nvPicPr>
        <p:blipFill>
          <a:blip r:embed="rId11"/>
          <a:srcRect l="-25" r="-25"/>
          <a:stretch>
            <a:fillRect/>
          </a:stretch>
        </p:blipFill>
        <p:spPr>
          <a:xfrm>
            <a:off x="8438083" y="5168189"/>
            <a:ext cx="2437790" cy="533095"/>
          </a:xfrm>
          <a:prstGeom prst="rect">
            <a:avLst/>
          </a:prstGeom>
        </p:spPr>
      </p:pic>
      <p:pic>
        <p:nvPicPr>
          <p:cNvPr id="33" name="Image 11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8685886" y="5320894"/>
            <a:ext cx="228600" cy="228600"/>
          </a:xfrm>
          <a:prstGeom prst="rect">
            <a:avLst/>
          </a:prstGeom>
        </p:spPr>
      </p:pic>
      <p:sp>
        <p:nvSpPr>
          <p:cNvPr id="34" name="Text 20"/>
          <p:cNvSpPr txBox="1"/>
          <p:nvPr/>
        </p:nvSpPr>
        <p:spPr>
          <a:xfrm>
            <a:off x="8990381" y="5168189"/>
            <a:ext cx="1704442" cy="5340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4785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来源已验证 Verified</a:t>
            </a:r>
            <a:endParaRPr lang="en-US" sz="1500" dirty="0">
              <a:solidFill>
                <a:srgbClr val="04785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381305" y="381305"/>
            <a:ext cx="4668012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90" dirty="0">
                <a:solidFill>
                  <a:srgbClr val="2563EB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知识点 4</a:t>
            </a:r>
            <a:endParaRPr lang="en-US" sz="1800" b="1" kern="0" spc="90" dirty="0">
              <a:solidFill>
                <a:srgbClr val="2563EB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5" name="Text 3"/>
          <p:cNvSpPr txBox="1"/>
          <p:nvPr/>
        </p:nvSpPr>
        <p:spPr>
          <a:xfrm>
            <a:off x="381305" y="724205"/>
            <a:ext cx="5635447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dirty="0">
                <a:solidFill>
                  <a:srgbClr val="1F2937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俚语里藏着文化秘密 🔍</a:t>
            </a:r>
            <a:endParaRPr lang="en-US" sz="3600" dirty="0">
              <a:solidFill>
                <a:srgbClr val="1F2937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8152790" y="533095"/>
            <a:ext cx="3666744" cy="495605"/>
          </a:xfrm>
          <a:prstGeom prst="roundRect">
            <a:avLst>
              <a:gd name="adj" fmla="val 85155"/>
            </a:avLst>
          </a:prstGeom>
          <a:solidFill>
            <a:srgbClr val="FFFBEB"/>
          </a:solidFill>
        </p:spPr>
      </p:sp>
      <p:sp>
        <p:nvSpPr>
          <p:cNvPr id="7" name="Shape 5"/>
          <p:cNvSpPr/>
          <p:nvPr/>
        </p:nvSpPr>
        <p:spPr>
          <a:xfrm>
            <a:off x="8152790" y="533095"/>
            <a:ext cx="38405" cy="495605"/>
          </a:xfrm>
          <a:prstGeom prst="roundRect">
            <a:avLst>
              <a:gd name="adj" fmla="val 1098895"/>
            </a:avLst>
          </a:prstGeom>
          <a:solidFill>
            <a:srgbClr val="FBBF24"/>
          </a:solidFill>
          <a:ln w="12700">
            <a:solidFill>
              <a:srgbClr val="FBBF24">
                <a:alpha val="0"/>
              </a:srgbClr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8667598" y="647395"/>
            <a:ext cx="3115361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学俚语就像打开一扇了解世界的窗户！ </a:t>
            </a:r>
            <a:endParaRPr lang="en-US" sz="1300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1"/>
          <a:srcRect l="-1773" r="-1773"/>
          <a:stretch>
            <a:fillRect/>
          </a:stretch>
        </p:blipFill>
        <p:spPr>
          <a:xfrm>
            <a:off x="8419795" y="706831"/>
            <a:ext cx="133502" cy="171907"/>
          </a:xfrm>
          <a:prstGeom prst="rect">
            <a:avLst/>
          </a:prstGeom>
        </p:spPr>
      </p:pic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rcRect l="-3" r="-3"/>
          <a:stretch>
            <a:fillRect/>
          </a:stretch>
        </p:blipFill>
        <p:spPr>
          <a:xfrm>
            <a:off x="381305" y="1619402"/>
            <a:ext cx="5524805" cy="1257300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647395" y="1809598"/>
            <a:ext cx="485546" cy="476402"/>
          </a:xfrm>
          <a:prstGeom prst="roundRect">
            <a:avLst>
              <a:gd name="adj" fmla="val 191939"/>
            </a:avLst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rcRect t="-45" b="-45"/>
          <a:stretch>
            <a:fillRect/>
          </a:stretch>
        </p:blipFill>
        <p:spPr>
          <a:xfrm>
            <a:off x="761695" y="1923898"/>
            <a:ext cx="256946" cy="228600"/>
          </a:xfrm>
          <a:prstGeom prst="rect">
            <a:avLst/>
          </a:prstGeom>
        </p:spPr>
      </p:pic>
      <p:sp>
        <p:nvSpPr>
          <p:cNvPr id="13" name="Text 8"/>
          <p:cNvSpPr txBox="1"/>
          <p:nvPr/>
        </p:nvSpPr>
        <p:spPr>
          <a:xfrm>
            <a:off x="1285646" y="1809598"/>
            <a:ext cx="4620463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澳大利亚人很友善</a:t>
            </a:r>
            <a:endParaRPr lang="en-US" sz="18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4" name="Text 9"/>
          <p:cNvSpPr txBox="1"/>
          <p:nvPr/>
        </p:nvSpPr>
        <p:spPr>
          <a:xfrm>
            <a:off x="1285646" y="2190902"/>
            <a:ext cx="4506163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为什么他们叫朋友“mate”？因为澳大利亚人喜欢</a:t>
            </a:r>
            <a:r>
              <a:rPr lang="en-US" sz="1200" b="1" dirty="0">
                <a:solidFill>
                  <a:srgbClr val="2563EB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称兄道弟</a:t>
            </a: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，这反映了他们平等、互助的伙伴精神。 </a:t>
            </a:r>
            <a:endParaRPr lang="en-US" sz="12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4"/>
          <a:srcRect l="-12" r="-12"/>
          <a:stretch>
            <a:fillRect/>
          </a:stretch>
        </p:blipFill>
        <p:spPr>
          <a:xfrm>
            <a:off x="381305" y="3105302"/>
            <a:ext cx="5524805" cy="1676095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647395" y="3295498"/>
            <a:ext cx="485546" cy="476402"/>
          </a:xfrm>
          <a:prstGeom prst="roundRect">
            <a:avLst>
              <a:gd name="adj" fmla="val 191939"/>
            </a:avLst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5"/>
          <a:srcRect t="-45" b="-45"/>
          <a:stretch>
            <a:fillRect/>
          </a:stretch>
        </p:blipFill>
        <p:spPr>
          <a:xfrm>
            <a:off x="761695" y="3409798"/>
            <a:ext cx="256946" cy="228600"/>
          </a:xfrm>
          <a:prstGeom prst="rect">
            <a:avLst/>
          </a:prstGeom>
        </p:spPr>
      </p:pic>
      <p:sp>
        <p:nvSpPr>
          <p:cNvPr id="18" name="Text 11"/>
          <p:cNvSpPr txBox="1"/>
          <p:nvPr/>
        </p:nvSpPr>
        <p:spPr>
          <a:xfrm>
            <a:off x="1285646" y="3295498"/>
            <a:ext cx="4620463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说话喜欢“偷懒”</a:t>
            </a:r>
            <a:endParaRPr lang="en-US" sz="18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9" name="Text 12"/>
          <p:cNvSpPr txBox="1"/>
          <p:nvPr/>
        </p:nvSpPr>
        <p:spPr>
          <a:xfrm>
            <a:off x="1285646" y="3676802"/>
            <a:ext cx="4506163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为什么下午叫“arvo”？因为他们喜欢缩短单词，说话更</a:t>
            </a:r>
            <a:r>
              <a:rPr lang="en-US" sz="1200" b="1" dirty="0">
                <a:solidFill>
                  <a:srgbClr val="059669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随意放松</a:t>
            </a: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。 </a:t>
            </a:r>
            <a:endParaRPr lang="en-US" sz="12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20" name="Shape 13"/>
          <p:cNvSpPr/>
          <p:nvPr/>
        </p:nvSpPr>
        <p:spPr>
          <a:xfrm>
            <a:off x="1285646" y="4248302"/>
            <a:ext cx="4429354" cy="342900"/>
          </a:xfrm>
          <a:prstGeom prst="roundRect">
            <a:avLst>
              <a:gd name="adj" fmla="val 118519"/>
            </a:avLst>
          </a:prstGeom>
          <a:solidFill>
            <a:srgbClr val="F9FA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Text 14"/>
          <p:cNvSpPr txBox="1"/>
          <p:nvPr/>
        </p:nvSpPr>
        <p:spPr>
          <a:xfrm>
            <a:off x="1362456" y="4324198"/>
            <a:ext cx="2189988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59669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Breakfast</a:t>
            </a:r>
            <a:r>
              <a:rPr lang="en-US" sz="10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➡️ Brekkie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22" name="Text 15"/>
          <p:cNvSpPr txBox="1"/>
          <p:nvPr/>
        </p:nvSpPr>
        <p:spPr>
          <a:xfrm>
            <a:off x="3538728" y="4324198"/>
            <a:ext cx="2189988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59669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Afternoon</a:t>
            </a:r>
            <a:r>
              <a:rPr lang="en-US" sz="10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➡️ Arvo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23" name="Image 5" descr="preencoded.png"/>
          <p:cNvPicPr>
            <a:picLocks noChangeAspect="1"/>
          </p:cNvPicPr>
          <p:nvPr/>
        </p:nvPicPr>
        <p:blipFill>
          <a:blip r:embed="rId6"/>
          <a:srcRect l="-3" r="-3"/>
          <a:stretch>
            <a:fillRect/>
          </a:stretch>
        </p:blipFill>
        <p:spPr>
          <a:xfrm>
            <a:off x="381305" y="5009998"/>
            <a:ext cx="5524805" cy="1257300"/>
          </a:xfrm>
          <a:prstGeom prst="rect">
            <a:avLst/>
          </a:prstGeom>
        </p:spPr>
      </p:pic>
      <p:pic>
        <p:nvPicPr>
          <p:cNvPr id="24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761695" y="5315407"/>
            <a:ext cx="228600" cy="228600"/>
          </a:xfrm>
          <a:prstGeom prst="rect">
            <a:avLst/>
          </a:prstGeom>
        </p:spPr>
      </p:pic>
      <p:sp>
        <p:nvSpPr>
          <p:cNvPr id="25" name="Text 16"/>
          <p:cNvSpPr txBox="1"/>
          <p:nvPr/>
        </p:nvSpPr>
        <p:spPr>
          <a:xfrm>
            <a:off x="1257300" y="5201107"/>
            <a:ext cx="4648810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文化小知识</a:t>
            </a:r>
            <a:endParaRPr lang="en-US" sz="18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6" name="Text 17"/>
          <p:cNvSpPr txBox="1"/>
          <p:nvPr/>
        </p:nvSpPr>
        <p:spPr>
          <a:xfrm>
            <a:off x="1257300" y="5581498"/>
            <a:ext cx="4534510" cy="4956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俚语能反映一个地方人的性格和生活习惯。学会它们，你就不再是游客，而是</a:t>
            </a:r>
            <a:r>
              <a:rPr lang="en-US" sz="1200" b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半个当地人</a:t>
            </a:r>
            <a:r>
              <a:rPr lang="en-US" sz="12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啦！ </a:t>
            </a:r>
            <a:endParaRPr lang="en-US" sz="12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27" name="Shape 18"/>
          <p:cNvSpPr/>
          <p:nvPr/>
        </p:nvSpPr>
        <p:spPr>
          <a:xfrm rot="60000">
            <a:off x="6286500" y="1410005"/>
            <a:ext cx="5524805" cy="5067605"/>
          </a:xfrm>
          <a:prstGeom prst="roundRect">
            <a:avLst>
              <a:gd name="adj" fmla="val 1628"/>
            </a:avLst>
          </a:prstGeom>
          <a:solidFill>
            <a:srgbClr val="EFF6FF"/>
          </a:solidFill>
          <a:ln w="25400">
            <a:solidFill>
              <a:srgbClr val="DBEAFE"/>
            </a:solidFill>
            <a:prstDash val="solid"/>
          </a:ln>
        </p:spPr>
      </p:sp>
      <p:pic>
        <p:nvPicPr>
          <p:cNvPr id="28" name="Image 7" descr="preencoded.png"/>
          <p:cNvPicPr>
            <a:picLocks noChangeAspect="1"/>
          </p:cNvPicPr>
          <p:nvPr/>
        </p:nvPicPr>
        <p:blipFill>
          <a:blip r:embed="rId8">
            <a:alphaModFix amt="10000"/>
          </a:blip>
          <a:srcRect l="-13" r="-13"/>
          <a:stretch>
            <a:fillRect/>
          </a:stretch>
        </p:blipFill>
        <p:spPr>
          <a:xfrm>
            <a:off x="8363102" y="3333902"/>
            <a:ext cx="1371600" cy="1218895"/>
          </a:xfrm>
          <a:prstGeom prst="rect">
            <a:avLst/>
          </a:prstGeom>
        </p:spPr>
      </p:pic>
      <p:sp>
        <p:nvSpPr>
          <p:cNvPr id="29" name="Shape 19"/>
          <p:cNvSpPr/>
          <p:nvPr/>
        </p:nvSpPr>
        <p:spPr>
          <a:xfrm rot="21420000">
            <a:off x="6378854" y="1499616"/>
            <a:ext cx="2562149" cy="249539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139700" dist="38100" dir="16200000" algn="bl" rotWithShape="0">
              <a:srgbClr val="000000">
                <a:alpha val="15000"/>
              </a:srgbClr>
            </a:outerShdw>
          </a:effectLst>
        </p:spPr>
      </p:sp>
      <p:sp>
        <p:nvSpPr>
          <p:cNvPr id="31" name="Text 20"/>
          <p:cNvSpPr txBox="1"/>
          <p:nvPr/>
        </p:nvSpPr>
        <p:spPr>
          <a:xfrm>
            <a:off x="6544361" y="3217774"/>
            <a:ext cx="2305202" cy="3913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zh-CN" altLang="en-US" sz="13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澳洲</a:t>
            </a:r>
            <a:r>
              <a:rPr lang="zh-CN" altLang="en-US" sz="13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袋鼠</a:t>
            </a:r>
            <a:endParaRPr lang="zh-CN" altLang="en-US" sz="13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32" name="Shape 21"/>
          <p:cNvSpPr/>
          <p:nvPr/>
        </p:nvSpPr>
        <p:spPr>
          <a:xfrm rot="21420000">
            <a:off x="9312250" y="3751783"/>
            <a:ext cx="2409444" cy="248625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139700" dist="38100" dir="16200000" algn="bl" rotWithShape="0">
              <a:srgbClr val="000000">
                <a:alpha val="15000"/>
              </a:srgbClr>
            </a:outerShdw>
          </a:effectLst>
        </p:spPr>
      </p:sp>
      <p:pic>
        <p:nvPicPr>
          <p:cNvPr id="33" name="Image 9" descr="preencoded.png"/>
          <p:cNvPicPr>
            <a:picLocks noChangeAspect="1"/>
          </p:cNvPicPr>
          <p:nvPr/>
        </p:nvPicPr>
        <p:blipFill>
          <a:blip r:embed="rId9"/>
          <a:srcRect l="6467" r="6467"/>
          <a:stretch>
            <a:fillRect/>
          </a:stretch>
        </p:blipFill>
        <p:spPr>
          <a:xfrm rot="21420000">
            <a:off x="9432036" y="3871570"/>
            <a:ext cx="2143354" cy="1638605"/>
          </a:xfrm>
          <a:prstGeom prst="rect">
            <a:avLst/>
          </a:prstGeom>
        </p:spPr>
      </p:pic>
      <p:sp>
        <p:nvSpPr>
          <p:cNvPr id="34" name="Text 22"/>
          <p:cNvSpPr txBox="1"/>
          <p:nvPr/>
        </p:nvSpPr>
        <p:spPr>
          <a:xfrm>
            <a:off x="9477756" y="5469941"/>
            <a:ext cx="2153412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  <a:sym typeface="+mn-ea"/>
              </a:rPr>
              <a:t>悉尼歌剧院 🇦🇺</a:t>
            </a:r>
            <a:endParaRPr lang="en-US" sz="13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35" name="Image 10" descr="preencoded.png"/>
          <p:cNvPicPr>
            <a:picLocks noChangeAspect="1"/>
          </p:cNvPicPr>
          <p:nvPr/>
        </p:nvPicPr>
        <p:blipFill>
          <a:blip r:embed="rId10"/>
          <a:srcRect t="-263" b="-263"/>
          <a:stretch>
            <a:fillRect/>
          </a:stretch>
        </p:blipFill>
        <p:spPr>
          <a:xfrm>
            <a:off x="10585094" y="3558845"/>
            <a:ext cx="1218895" cy="504749"/>
          </a:xfrm>
          <a:prstGeom prst="rect">
            <a:avLst/>
          </a:prstGeom>
        </p:spPr>
      </p:pic>
      <p:sp>
        <p:nvSpPr>
          <p:cNvPr id="36" name="Text 23"/>
          <p:cNvSpPr txBox="1"/>
          <p:nvPr/>
        </p:nvSpPr>
        <p:spPr>
          <a:xfrm>
            <a:off x="10737494" y="3555035"/>
            <a:ext cx="1276502" cy="5056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E3A8A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G'day mate!</a:t>
            </a:r>
            <a:endParaRPr lang="en-US" sz="1200" dirty="0">
              <a:solidFill>
                <a:srgbClr val="1E3A8A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37" name="Image 11" descr="preencoded.png"/>
          <p:cNvPicPr>
            <a:picLocks noChangeAspect="1"/>
          </p:cNvPicPr>
          <p:nvPr/>
        </p:nvPicPr>
        <p:blipFill>
          <a:blip r:embed="rId11"/>
          <a:srcRect t="-41" b="-41"/>
          <a:stretch>
            <a:fillRect/>
          </a:stretch>
        </p:blipFill>
        <p:spPr>
          <a:xfrm>
            <a:off x="6590995" y="5695798"/>
            <a:ext cx="3047695" cy="629107"/>
          </a:xfrm>
          <a:prstGeom prst="rect">
            <a:avLst/>
          </a:prstGeom>
        </p:spPr>
      </p:pic>
      <p:sp>
        <p:nvSpPr>
          <p:cNvPr id="38" name="Text 24"/>
          <p:cNvSpPr txBox="1"/>
          <p:nvPr/>
        </p:nvSpPr>
        <p:spPr>
          <a:xfrm>
            <a:off x="6935724" y="5820156"/>
            <a:ext cx="2656332" cy="381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在澳洲，甚至不用说“Good day”，只说“G'day”就够了！ </a:t>
            </a:r>
            <a:endParaRPr lang="en-US" sz="1000" i="1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39" name="Image 12" descr="preencoded.png"/>
          <p:cNvPicPr>
            <a:picLocks noChangeAspect="1"/>
          </p:cNvPicPr>
          <p:nvPr/>
        </p:nvPicPr>
        <p:blipFill>
          <a:blip r:embed="rId12"/>
          <a:srcRect t="-1100" b="-1100"/>
          <a:stretch>
            <a:fillRect/>
          </a:stretch>
        </p:blipFill>
        <p:spPr>
          <a:xfrm>
            <a:off x="6715354" y="5855818"/>
            <a:ext cx="114300" cy="133502"/>
          </a:xfrm>
          <a:prstGeom prst="rect">
            <a:avLst/>
          </a:prstGeom>
        </p:spPr>
      </p:pic>
      <p:pic>
        <p:nvPicPr>
          <p:cNvPr id="40" name="图片 39"/>
          <p:cNvPicPr/>
          <p:nvPr/>
        </p:nvPicPr>
        <p:blipFill>
          <a:blip r:embed="rId13"/>
          <a:srcRect l="6896" r="5534" b="7527"/>
          <a:stretch>
            <a:fillRect/>
          </a:stretch>
        </p:blipFill>
        <p:spPr>
          <a:xfrm rot="21420000">
            <a:off x="6431915" y="1581150"/>
            <a:ext cx="2406015" cy="15970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4067251" cy="6858000"/>
          </a:xfrm>
          <a:prstGeom prst="rect">
            <a:avLst/>
          </a:prstGeom>
          <a:solidFill>
            <a:srgbClr val="EFF6FF"/>
          </a:solidFill>
        </p:spPr>
      </p:sp>
      <p:sp>
        <p:nvSpPr>
          <p:cNvPr id="5" name="Shape 3"/>
          <p:cNvSpPr/>
          <p:nvPr/>
        </p:nvSpPr>
        <p:spPr>
          <a:xfrm>
            <a:off x="4058107" y="0"/>
            <a:ext cx="9144" cy="6858000"/>
          </a:xfrm>
          <a:prstGeom prst="rect">
            <a:avLst/>
          </a:prstGeom>
          <a:solidFill>
            <a:srgbClr val="DBEAFE"/>
          </a:solidFill>
          <a:ln w="12700">
            <a:solidFill>
              <a:srgbClr val="DBEAFE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92754" y="-761695"/>
            <a:ext cx="1524305" cy="1524305"/>
          </a:xfrm>
          <a:prstGeom prst="ellipse">
            <a:avLst/>
          </a:prstGeom>
          <a:solidFill>
            <a:srgbClr val="DBEAFE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1305" y="5181905"/>
            <a:ext cx="914400" cy="914400"/>
          </a:xfrm>
          <a:prstGeom prst="ellipse">
            <a:avLst/>
          </a:prstGeom>
          <a:solidFill>
            <a:srgbClr val="FEF3C7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063594" y="0"/>
            <a:ext cx="8134502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1"/>
          <a:srcRect l="-2" r="-2"/>
          <a:stretch>
            <a:fillRect/>
          </a:stretch>
        </p:blipFill>
        <p:spPr>
          <a:xfrm>
            <a:off x="4927702" y="304495"/>
            <a:ext cx="6400800" cy="6248095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4936846" y="1009498"/>
            <a:ext cx="6381598" cy="4839005"/>
          </a:xfrm>
          <a:prstGeom prst="rect">
            <a:avLst/>
          </a:prstGeom>
          <a:solidFill>
            <a:srgbClr val="F9FA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Text 8"/>
          <p:cNvSpPr txBox="1"/>
          <p:nvPr/>
        </p:nvSpPr>
        <p:spPr>
          <a:xfrm>
            <a:off x="5108753" y="1314907"/>
            <a:ext cx="603961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今天 10:00 AM</a:t>
            </a:r>
            <a:endParaRPr lang="en-US" sz="900" dirty="0">
              <a:solidFill>
                <a:srgbClr val="9CA3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2"/>
          <a:srcRect t="-38" b="-38"/>
          <a:stretch>
            <a:fillRect/>
          </a:stretch>
        </p:blipFill>
        <p:spPr>
          <a:xfrm>
            <a:off x="5672938" y="1695298"/>
            <a:ext cx="5035601" cy="629107"/>
          </a:xfrm>
          <a:prstGeom prst="rect">
            <a:avLst/>
          </a:prstGeom>
        </p:spPr>
      </p:pic>
      <p:sp>
        <p:nvSpPr>
          <p:cNvPr id="13" name="Text 9"/>
          <p:cNvSpPr txBox="1"/>
          <p:nvPr/>
        </p:nvSpPr>
        <p:spPr>
          <a:xfrm>
            <a:off x="5825642" y="1809598"/>
            <a:ext cx="4810658" cy="4005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FFFF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你好！我想学几个</a:t>
            </a:r>
            <a:r>
              <a:rPr lang="en-US" sz="1000" b="1" dirty="0">
                <a:solidFill>
                  <a:srgbClr val="FFFFF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澳大利亚的常用俚语</a:t>
            </a:r>
            <a:r>
              <a:rPr lang="en-US" sz="1000" dirty="0">
                <a:solidFill>
                  <a:srgbClr val="FFFFF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。请教我三个词，要有意思、例句，还要告诉我来源。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10785348" y="2018995"/>
            <a:ext cx="304495" cy="304495"/>
          </a:xfrm>
          <a:prstGeom prst="ellipse">
            <a:avLst/>
          </a:prstGeom>
          <a:solidFill>
            <a:srgbClr val="BFDB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/>
          <a:srcRect t="-43" b="-43"/>
          <a:stretch>
            <a:fillRect/>
          </a:stretch>
        </p:blipFill>
        <p:spPr>
          <a:xfrm>
            <a:off x="10871302" y="2095805"/>
            <a:ext cx="133502" cy="152705"/>
          </a:xfrm>
          <a:prstGeom prst="rect">
            <a:avLst/>
          </a:prstGeom>
        </p:spPr>
      </p:pic>
      <p:sp>
        <p:nvSpPr>
          <p:cNvPr id="16" name="Shape 11"/>
          <p:cNvSpPr/>
          <p:nvPr/>
        </p:nvSpPr>
        <p:spPr>
          <a:xfrm>
            <a:off x="5165446" y="2553005"/>
            <a:ext cx="304495" cy="304495"/>
          </a:xfrm>
          <a:prstGeom prst="ellipse">
            <a:avLst/>
          </a:prstGeom>
          <a:solidFill>
            <a:srgbClr val="EDE9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4"/>
          <a:srcRect t="-180" b="-180"/>
          <a:stretch>
            <a:fillRect/>
          </a:stretch>
        </p:blipFill>
        <p:spPr>
          <a:xfrm>
            <a:off x="5223053" y="2628900"/>
            <a:ext cx="190195" cy="152705"/>
          </a:xfrm>
          <a:prstGeom prst="rect">
            <a:avLst/>
          </a:prstGeom>
        </p:spPr>
      </p:pic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5"/>
          <a:srcRect t="-3" b="-3"/>
          <a:stretch>
            <a:fillRect/>
          </a:stretch>
        </p:blipFill>
        <p:spPr>
          <a:xfrm>
            <a:off x="5546750" y="2553005"/>
            <a:ext cx="5035601" cy="3610051"/>
          </a:xfrm>
          <a:prstGeom prst="rect">
            <a:avLst/>
          </a:prstGeom>
        </p:spPr>
      </p:pic>
      <p:sp>
        <p:nvSpPr>
          <p:cNvPr id="19" name="Text 12"/>
          <p:cNvSpPr txBox="1"/>
          <p:nvPr/>
        </p:nvSpPr>
        <p:spPr>
          <a:xfrm>
            <a:off x="5708599" y="2676449"/>
            <a:ext cx="4905756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G'day! 没问题，这三个词在澳大利亚非常地道：</a:t>
            </a:r>
            <a:endParaRPr lang="en-US" sz="1000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0" name="Shape 13"/>
          <p:cNvSpPr/>
          <p:nvPr/>
        </p:nvSpPr>
        <p:spPr>
          <a:xfrm>
            <a:off x="5708599" y="2952598"/>
            <a:ext cx="4714646" cy="875995"/>
          </a:xfrm>
          <a:prstGeom prst="roundRect">
            <a:avLst>
              <a:gd name="adj" fmla="val 9077"/>
            </a:avLst>
          </a:prstGeom>
          <a:solidFill>
            <a:srgbClr val="EFF6FF"/>
          </a:solidFill>
        </p:spPr>
      </p:sp>
      <p:sp>
        <p:nvSpPr>
          <p:cNvPr id="21" name="Shape 14"/>
          <p:cNvSpPr/>
          <p:nvPr/>
        </p:nvSpPr>
        <p:spPr>
          <a:xfrm>
            <a:off x="5708599" y="2952598"/>
            <a:ext cx="38405" cy="875995"/>
          </a:xfrm>
          <a:prstGeom prst="roundRect">
            <a:avLst>
              <a:gd name="adj" fmla="val 207038"/>
            </a:avLst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</p:sp>
      <p:sp>
        <p:nvSpPr>
          <p:cNvPr id="22" name="Text 15"/>
          <p:cNvSpPr txBox="1"/>
          <p:nvPr/>
        </p:nvSpPr>
        <p:spPr>
          <a:xfrm>
            <a:off x="5861304" y="3029407"/>
            <a:ext cx="1009498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D4ED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1. Brekkie</a:t>
            </a:r>
            <a:endParaRPr lang="en-US" sz="1300" b="1" dirty="0">
              <a:solidFill>
                <a:srgbClr val="1D4ED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3" name="Shape 16"/>
          <p:cNvSpPr/>
          <p:nvPr/>
        </p:nvSpPr>
        <p:spPr>
          <a:xfrm>
            <a:off x="9982505" y="3105302"/>
            <a:ext cx="333756" cy="171907"/>
          </a:xfrm>
          <a:prstGeom prst="roundRect">
            <a:avLst>
              <a:gd name="adj" fmla="val 236407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4" name="Text 17"/>
          <p:cNvSpPr txBox="1"/>
          <p:nvPr/>
        </p:nvSpPr>
        <p:spPr>
          <a:xfrm>
            <a:off x="9982505" y="3105302"/>
            <a:ext cx="409651" cy="1719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38100" tIns="0" rIns="3810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名词</a:t>
            </a:r>
            <a:endParaRPr lang="en-US" sz="9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5" name="Text 18"/>
          <p:cNvSpPr txBox="1"/>
          <p:nvPr/>
        </p:nvSpPr>
        <p:spPr>
          <a:xfrm>
            <a:off x="5861304" y="3333902"/>
            <a:ext cx="4562856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意思：</a:t>
            </a:r>
            <a:r>
              <a:rPr lang="en-US" sz="10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早餐 (Breakfast)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26" name="Text 19"/>
          <p:cNvSpPr txBox="1"/>
          <p:nvPr/>
        </p:nvSpPr>
        <p:spPr>
          <a:xfrm>
            <a:off x="5861304" y="3562502"/>
            <a:ext cx="4562856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"Let's grab some </a:t>
            </a:r>
            <a:r>
              <a:rPr lang="en-US" sz="1000" b="1" i="1" dirty="0">
                <a:solidFill>
                  <a:srgbClr val="2563EB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brekkie</a:t>
            </a:r>
            <a:r>
              <a:rPr lang="en-US" sz="1000" i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at 8." (我们8点去吃早饭吧。)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27" name="Shape 20"/>
          <p:cNvSpPr/>
          <p:nvPr/>
        </p:nvSpPr>
        <p:spPr>
          <a:xfrm>
            <a:off x="5708599" y="3905402"/>
            <a:ext cx="4714646" cy="875995"/>
          </a:xfrm>
          <a:prstGeom prst="roundRect">
            <a:avLst>
              <a:gd name="adj" fmla="val 9077"/>
            </a:avLst>
          </a:prstGeom>
          <a:solidFill>
            <a:srgbClr val="EFF6FF"/>
          </a:solidFill>
        </p:spPr>
      </p:sp>
      <p:sp>
        <p:nvSpPr>
          <p:cNvPr id="28" name="Shape 21"/>
          <p:cNvSpPr/>
          <p:nvPr/>
        </p:nvSpPr>
        <p:spPr>
          <a:xfrm>
            <a:off x="5708599" y="3905402"/>
            <a:ext cx="38405" cy="875995"/>
          </a:xfrm>
          <a:prstGeom prst="roundRect">
            <a:avLst>
              <a:gd name="adj" fmla="val 207038"/>
            </a:avLst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</p:sp>
      <p:sp>
        <p:nvSpPr>
          <p:cNvPr id="29" name="Text 22"/>
          <p:cNvSpPr txBox="1"/>
          <p:nvPr/>
        </p:nvSpPr>
        <p:spPr>
          <a:xfrm>
            <a:off x="5861304" y="3981298"/>
            <a:ext cx="703174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D4ED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2. Arvo</a:t>
            </a:r>
            <a:endParaRPr lang="en-US" sz="1300" b="1" dirty="0">
              <a:solidFill>
                <a:srgbClr val="1D4ED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0" name="Shape 23"/>
          <p:cNvSpPr/>
          <p:nvPr/>
        </p:nvSpPr>
        <p:spPr>
          <a:xfrm>
            <a:off x="9982505" y="4058107"/>
            <a:ext cx="333756" cy="171907"/>
          </a:xfrm>
          <a:prstGeom prst="roundRect">
            <a:avLst>
              <a:gd name="adj" fmla="val 236407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31" name="Text 24"/>
          <p:cNvSpPr txBox="1"/>
          <p:nvPr/>
        </p:nvSpPr>
        <p:spPr>
          <a:xfrm>
            <a:off x="9982505" y="4058107"/>
            <a:ext cx="409651" cy="1719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38100" tIns="0" rIns="3810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名词</a:t>
            </a:r>
            <a:endParaRPr lang="en-US" sz="9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2" name="Text 25"/>
          <p:cNvSpPr txBox="1"/>
          <p:nvPr/>
        </p:nvSpPr>
        <p:spPr>
          <a:xfrm>
            <a:off x="5861304" y="4286707"/>
            <a:ext cx="4562856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意思：</a:t>
            </a:r>
            <a:r>
              <a:rPr lang="en-US" sz="10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下午 (Afternoon)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33" name="Text 26"/>
          <p:cNvSpPr txBox="1"/>
          <p:nvPr/>
        </p:nvSpPr>
        <p:spPr>
          <a:xfrm>
            <a:off x="5861304" y="4515307"/>
            <a:ext cx="4562856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"See you this </a:t>
            </a:r>
            <a:r>
              <a:rPr lang="en-US" sz="1000" b="1" i="1" dirty="0">
                <a:solidFill>
                  <a:srgbClr val="2563EB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arvo</a:t>
            </a:r>
            <a:r>
              <a:rPr lang="en-US" sz="1000" i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." (今天下午见。)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34" name="Shape 27"/>
          <p:cNvSpPr/>
          <p:nvPr/>
        </p:nvSpPr>
        <p:spPr>
          <a:xfrm>
            <a:off x="5708599" y="4858207"/>
            <a:ext cx="4714646" cy="875995"/>
          </a:xfrm>
          <a:prstGeom prst="roundRect">
            <a:avLst>
              <a:gd name="adj" fmla="val 9077"/>
            </a:avLst>
          </a:prstGeom>
          <a:solidFill>
            <a:srgbClr val="EFF6FF"/>
          </a:solidFill>
        </p:spPr>
      </p:sp>
      <p:sp>
        <p:nvSpPr>
          <p:cNvPr id="35" name="Shape 28"/>
          <p:cNvSpPr/>
          <p:nvPr/>
        </p:nvSpPr>
        <p:spPr>
          <a:xfrm>
            <a:off x="5708599" y="4858207"/>
            <a:ext cx="38405" cy="875995"/>
          </a:xfrm>
          <a:prstGeom prst="roundRect">
            <a:avLst>
              <a:gd name="adj" fmla="val 207038"/>
            </a:avLst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</p:sp>
      <p:sp>
        <p:nvSpPr>
          <p:cNvPr id="36" name="Text 29"/>
          <p:cNvSpPr txBox="1"/>
          <p:nvPr/>
        </p:nvSpPr>
        <p:spPr>
          <a:xfrm>
            <a:off x="5861304" y="4934102"/>
            <a:ext cx="726034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D4ED8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3. Mate</a:t>
            </a:r>
            <a:endParaRPr lang="en-US" sz="1300" b="1" dirty="0">
              <a:solidFill>
                <a:srgbClr val="1D4ED8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7" name="Shape 30"/>
          <p:cNvSpPr/>
          <p:nvPr/>
        </p:nvSpPr>
        <p:spPr>
          <a:xfrm>
            <a:off x="9982505" y="5009998"/>
            <a:ext cx="333756" cy="171907"/>
          </a:xfrm>
          <a:prstGeom prst="roundRect">
            <a:avLst>
              <a:gd name="adj" fmla="val 236407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38" name="Text 31"/>
          <p:cNvSpPr txBox="1"/>
          <p:nvPr/>
        </p:nvSpPr>
        <p:spPr>
          <a:xfrm>
            <a:off x="9982505" y="5009998"/>
            <a:ext cx="409651" cy="1719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38100" tIns="0" rIns="3810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名词</a:t>
            </a:r>
            <a:endParaRPr lang="en-US" sz="9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9" name="Text 32"/>
          <p:cNvSpPr txBox="1"/>
          <p:nvPr/>
        </p:nvSpPr>
        <p:spPr>
          <a:xfrm>
            <a:off x="5861304" y="5238598"/>
            <a:ext cx="4562856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意思：</a:t>
            </a:r>
            <a:r>
              <a:rPr lang="en-US" sz="10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兄弟/朋友 (Friend)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40" name="Text 33"/>
          <p:cNvSpPr txBox="1"/>
          <p:nvPr/>
        </p:nvSpPr>
        <p:spPr>
          <a:xfrm>
            <a:off x="5861304" y="5467198"/>
            <a:ext cx="4562856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"Thanks, </a:t>
            </a:r>
            <a:r>
              <a:rPr lang="en-US" sz="1000" b="1" i="1" dirty="0">
                <a:solidFill>
                  <a:srgbClr val="2563EB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mate</a:t>
            </a:r>
            <a:r>
              <a:rPr lang="en-US" sz="1000" i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!" (谢了，兄弟！)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41" name="Shape 34"/>
          <p:cNvSpPr/>
          <p:nvPr/>
        </p:nvSpPr>
        <p:spPr>
          <a:xfrm>
            <a:off x="5708599" y="5810098"/>
            <a:ext cx="4714646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</p:sp>
      <p:pic>
        <p:nvPicPr>
          <p:cNvPr id="42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708599" y="5919826"/>
            <a:ext cx="95098" cy="95098"/>
          </a:xfrm>
          <a:prstGeom prst="rect">
            <a:avLst/>
          </a:prstGeom>
        </p:spPr>
      </p:pic>
      <p:sp>
        <p:nvSpPr>
          <p:cNvPr id="43" name="Text 35"/>
          <p:cNvSpPr txBox="1"/>
          <p:nvPr/>
        </p:nvSpPr>
        <p:spPr>
          <a:xfrm>
            <a:off x="5842102" y="5810098"/>
            <a:ext cx="23719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来源验证：澳大利亚国家词典 (AND) &amp; 澳洲旅游局官网</a:t>
            </a:r>
            <a:endParaRPr lang="en-US" sz="8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44" name="Image 6" descr="preencoded.png"/>
          <p:cNvPicPr>
            <a:picLocks noChangeAspect="1"/>
          </p:cNvPicPr>
          <p:nvPr/>
        </p:nvPicPr>
        <p:blipFill>
          <a:blip r:embed="rId7"/>
          <a:srcRect t="-25" b="-25"/>
          <a:stretch>
            <a:fillRect/>
          </a:stretch>
        </p:blipFill>
        <p:spPr>
          <a:xfrm>
            <a:off x="6841541" y="6391656"/>
            <a:ext cx="3867912" cy="428854"/>
          </a:xfrm>
          <a:prstGeom prst="rect">
            <a:avLst/>
          </a:prstGeom>
        </p:spPr>
      </p:pic>
      <p:sp>
        <p:nvSpPr>
          <p:cNvPr id="45" name="Text 36"/>
          <p:cNvSpPr txBox="1"/>
          <p:nvPr/>
        </p:nvSpPr>
        <p:spPr>
          <a:xfrm>
            <a:off x="6993331" y="6505956"/>
            <a:ext cx="3762756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FFFFF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那我可以说 “哎呀，Mate！你干嘛那样？” 来表示惊讶吗？</a:t>
            </a:r>
            <a:endParaRPr lang="en-US" sz="1000" dirty="0"/>
          </a:p>
        </p:txBody>
      </p:sp>
      <p:sp>
        <p:nvSpPr>
          <p:cNvPr id="46" name="Shape 37"/>
          <p:cNvSpPr/>
          <p:nvPr/>
        </p:nvSpPr>
        <p:spPr>
          <a:xfrm>
            <a:off x="10785348" y="6515100"/>
            <a:ext cx="304495" cy="304495"/>
          </a:xfrm>
          <a:prstGeom prst="ellipse">
            <a:avLst/>
          </a:prstGeom>
          <a:solidFill>
            <a:srgbClr val="BFDB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7" name="Image 7" descr="preencoded.png"/>
          <p:cNvPicPr>
            <a:picLocks noChangeAspect="1"/>
          </p:cNvPicPr>
          <p:nvPr/>
        </p:nvPicPr>
        <p:blipFill>
          <a:blip r:embed="rId3"/>
          <a:srcRect t="-43" b="-43"/>
          <a:stretch>
            <a:fillRect/>
          </a:stretch>
        </p:blipFill>
        <p:spPr>
          <a:xfrm>
            <a:off x="10871302" y="6590995"/>
            <a:ext cx="133502" cy="152705"/>
          </a:xfrm>
          <a:prstGeom prst="rect">
            <a:avLst/>
          </a:prstGeom>
        </p:spPr>
      </p:pic>
      <p:sp>
        <p:nvSpPr>
          <p:cNvPr id="48" name="Shape 38"/>
          <p:cNvSpPr/>
          <p:nvPr/>
        </p:nvSpPr>
        <p:spPr>
          <a:xfrm>
            <a:off x="5165446" y="7048195"/>
            <a:ext cx="304495" cy="304495"/>
          </a:xfrm>
          <a:prstGeom prst="ellipse">
            <a:avLst/>
          </a:prstGeom>
          <a:solidFill>
            <a:srgbClr val="EDE9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9" name="Image 8" descr="preencoded.png"/>
          <p:cNvPicPr>
            <a:picLocks noChangeAspect="1"/>
          </p:cNvPicPr>
          <p:nvPr/>
        </p:nvPicPr>
        <p:blipFill>
          <a:blip r:embed="rId4"/>
          <a:srcRect t="-180" b="-180"/>
          <a:stretch>
            <a:fillRect/>
          </a:stretch>
        </p:blipFill>
        <p:spPr>
          <a:xfrm>
            <a:off x="5223053" y="7125005"/>
            <a:ext cx="190195" cy="152705"/>
          </a:xfrm>
          <a:prstGeom prst="rect">
            <a:avLst/>
          </a:prstGeom>
        </p:spPr>
      </p:pic>
      <p:pic>
        <p:nvPicPr>
          <p:cNvPr id="50" name="Image 9" descr="preencoded.png"/>
          <p:cNvPicPr>
            <a:picLocks noChangeAspect="1"/>
          </p:cNvPicPr>
          <p:nvPr/>
        </p:nvPicPr>
        <p:blipFill>
          <a:blip r:embed="rId8"/>
          <a:srcRect t="-14" b="-14"/>
          <a:stretch>
            <a:fillRect/>
          </a:stretch>
        </p:blipFill>
        <p:spPr>
          <a:xfrm>
            <a:off x="5546750" y="7048195"/>
            <a:ext cx="5035601" cy="886054"/>
          </a:xfrm>
          <a:prstGeom prst="rect">
            <a:avLst/>
          </a:prstGeom>
        </p:spPr>
      </p:pic>
      <p:sp>
        <p:nvSpPr>
          <p:cNvPr id="51" name="Text 39"/>
          <p:cNvSpPr txBox="1"/>
          <p:nvPr/>
        </p:nvSpPr>
        <p:spPr>
          <a:xfrm>
            <a:off x="5853074" y="7172554"/>
            <a:ext cx="4761281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59669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判断：非常正确！</a:t>
            </a:r>
            <a:endParaRPr lang="en-US" sz="1000" b="1" dirty="0">
              <a:solidFill>
                <a:srgbClr val="059669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52" name="Image 10" descr="preencoded.png"/>
          <p:cNvPicPr>
            <a:picLocks noChangeAspect="1"/>
          </p:cNvPicPr>
          <p:nvPr/>
        </p:nvPicPr>
        <p:blipFill>
          <a:blip r:embed="rId9"/>
          <a:srcRect t="-1100" b="-1100"/>
          <a:stretch>
            <a:fillRect/>
          </a:stretch>
        </p:blipFill>
        <p:spPr>
          <a:xfrm>
            <a:off x="5708599" y="7208215"/>
            <a:ext cx="114300" cy="133502"/>
          </a:xfrm>
          <a:prstGeom prst="rect">
            <a:avLst/>
          </a:prstGeom>
        </p:spPr>
      </p:pic>
      <p:sp>
        <p:nvSpPr>
          <p:cNvPr id="53" name="Text 40"/>
          <p:cNvSpPr txBox="1"/>
          <p:nvPr/>
        </p:nvSpPr>
        <p:spPr>
          <a:xfrm>
            <a:off x="5708599" y="7410298"/>
            <a:ext cx="4791456" cy="4005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在澳大利亚，</a:t>
            </a:r>
            <a:r>
              <a:rPr lang="en-US" sz="10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Mate</a:t>
            </a:r>
            <a:r>
              <a:rPr lang="en-US" sz="10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的用法很灵活。即使是表达惊讶或轻微不满，加上Mate也会显得比较自然、没那么严肃。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54" name="Shape 41"/>
          <p:cNvSpPr/>
          <p:nvPr/>
        </p:nvSpPr>
        <p:spPr>
          <a:xfrm>
            <a:off x="4936846" y="5848502"/>
            <a:ext cx="6381598" cy="694944"/>
          </a:xfrm>
          <a:prstGeom prst="roundRect">
            <a:avLst>
              <a:gd name="adj" fmla="val 57678"/>
            </a:avLst>
          </a:prstGeom>
          <a:solidFill>
            <a:srgbClr val="FFFFFF"/>
          </a:solidFill>
        </p:spPr>
      </p:sp>
      <p:sp>
        <p:nvSpPr>
          <p:cNvPr id="55" name="Shape 42"/>
          <p:cNvSpPr/>
          <p:nvPr/>
        </p:nvSpPr>
        <p:spPr>
          <a:xfrm>
            <a:off x="4936846" y="5848502"/>
            <a:ext cx="6381598" cy="9144"/>
          </a:xfrm>
          <a:prstGeom prst="roundRect">
            <a:avLst>
              <a:gd name="adj" fmla="val 4383562"/>
            </a:avLst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</p:sp>
      <p:sp>
        <p:nvSpPr>
          <p:cNvPr id="56" name="Shape 43"/>
          <p:cNvSpPr/>
          <p:nvPr/>
        </p:nvSpPr>
        <p:spPr>
          <a:xfrm>
            <a:off x="5051146" y="5971946"/>
            <a:ext cx="6152998" cy="457200"/>
          </a:xfrm>
          <a:prstGeom prst="roundRect">
            <a:avLst>
              <a:gd name="adj" fmla="val 200000"/>
            </a:avLst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7" name="Image 11" descr="preencoded.png"/>
          <p:cNvPicPr>
            <a:picLocks noChangeAspect="1"/>
          </p:cNvPicPr>
          <p:nvPr/>
        </p:nvPicPr>
        <p:blipFill>
          <a:blip r:embed="rId10"/>
          <a:srcRect t="-43" b="-43"/>
          <a:stretch>
            <a:fillRect/>
          </a:stretch>
        </p:blipFill>
        <p:spPr>
          <a:xfrm>
            <a:off x="5203850" y="6124651"/>
            <a:ext cx="133502" cy="152705"/>
          </a:xfrm>
          <a:prstGeom prst="rect">
            <a:avLst/>
          </a:prstGeom>
        </p:spPr>
      </p:pic>
      <p:pic>
        <p:nvPicPr>
          <p:cNvPr id="58" name="Image 12" descr="preencoded.png"/>
          <p:cNvPicPr>
            <a:picLocks noChangeAspect="1"/>
          </p:cNvPicPr>
          <p:nvPr/>
        </p:nvPicPr>
        <p:blipFill>
          <a:blip r:embed="rId11"/>
          <a:srcRect t="-100" b="-100"/>
          <a:stretch>
            <a:fillRect/>
          </a:stretch>
        </p:blipFill>
        <p:spPr>
          <a:xfrm>
            <a:off x="10518343" y="6124651"/>
            <a:ext cx="114300" cy="152705"/>
          </a:xfrm>
          <a:prstGeom prst="rect">
            <a:avLst/>
          </a:prstGeom>
        </p:spPr>
      </p:pic>
      <p:pic>
        <p:nvPicPr>
          <p:cNvPr id="59" name="Image 13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0746943" y="6048756"/>
            <a:ext cx="304495" cy="304495"/>
          </a:xfrm>
          <a:prstGeom prst="rect">
            <a:avLst/>
          </a:prstGeom>
        </p:spPr>
      </p:pic>
      <p:pic>
        <p:nvPicPr>
          <p:cNvPr id="60" name="Image 14" descr="preencoded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0842041" y="6143854"/>
            <a:ext cx="114300" cy="114300"/>
          </a:xfrm>
          <a:prstGeom prst="rect">
            <a:avLst/>
          </a:prstGeom>
        </p:spPr>
      </p:pic>
      <p:pic>
        <p:nvPicPr>
          <p:cNvPr id="61" name="Image 15" descr="preencoded.png"/>
          <p:cNvPicPr>
            <a:picLocks noChangeAspect="1"/>
          </p:cNvPicPr>
          <p:nvPr/>
        </p:nvPicPr>
        <p:blipFill>
          <a:blip r:embed="rId14"/>
          <a:srcRect l="-1064" r="-1064"/>
          <a:stretch>
            <a:fillRect/>
          </a:stretch>
        </p:blipFill>
        <p:spPr>
          <a:xfrm>
            <a:off x="457200" y="428854"/>
            <a:ext cx="219456" cy="171907"/>
          </a:xfrm>
          <a:prstGeom prst="rect">
            <a:avLst/>
          </a:prstGeom>
        </p:spPr>
      </p:pic>
      <p:sp>
        <p:nvSpPr>
          <p:cNvPr id="62" name="Text 44"/>
          <p:cNvSpPr txBox="1"/>
          <p:nvPr/>
        </p:nvSpPr>
        <p:spPr>
          <a:xfrm>
            <a:off x="304495" y="952805"/>
            <a:ext cx="3577133" cy="1286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dirty="0">
                <a:solidFill>
                  <a:srgbClr val="1E3A8A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 第一关：</a:t>
            </a:r>
            <a:endParaRPr lang="en-US" sz="27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l">
              <a:buNone/>
            </a:pPr>
            <a:r>
              <a:rPr lang="en-US" sz="2700" dirty="0">
                <a:solidFill>
                  <a:srgbClr val="1E3A8A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 让AI教我们</a:t>
            </a:r>
            <a:endParaRPr lang="en-US" sz="27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l">
              <a:buNone/>
            </a:pPr>
            <a:r>
              <a:rPr lang="en-US" sz="2700" dirty="0">
                <a:solidFill>
                  <a:srgbClr val="2563EB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澳大利亚俚语</a:t>
            </a:r>
            <a:r>
              <a:rPr lang="en-US" sz="2700" dirty="0">
                <a:solidFill>
                  <a:srgbClr val="1E3A8A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 🇦🇺 </a:t>
            </a:r>
            <a:endParaRPr lang="en-US" sz="27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63" name="Text 45"/>
          <p:cNvSpPr txBox="1"/>
          <p:nvPr/>
        </p:nvSpPr>
        <p:spPr>
          <a:xfrm>
            <a:off x="304495" y="2391156"/>
            <a:ext cx="3525012" cy="5623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在这一关，老师会扮演学生，向AI提问。我们要观察AI是如何：</a:t>
            </a:r>
            <a:endParaRPr lang="en-US" sz="13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64" name="Image 16" descr="preencoded.png"/>
          <p:cNvPicPr>
            <a:picLocks noChangeAspect="1"/>
          </p:cNvPicPr>
          <p:nvPr/>
        </p:nvPicPr>
        <p:blipFill>
          <a:blip r:embed="rId15"/>
          <a:srcRect l="-25" r="-25"/>
          <a:stretch>
            <a:fillRect/>
          </a:stretch>
        </p:blipFill>
        <p:spPr>
          <a:xfrm>
            <a:off x="304495" y="3252521"/>
            <a:ext cx="3444545" cy="533095"/>
          </a:xfrm>
          <a:prstGeom prst="rect">
            <a:avLst/>
          </a:prstGeom>
        </p:spPr>
      </p:pic>
      <p:sp>
        <p:nvSpPr>
          <p:cNvPr id="65" name="Shape 46"/>
          <p:cNvSpPr/>
          <p:nvPr/>
        </p:nvSpPr>
        <p:spPr>
          <a:xfrm>
            <a:off x="418795" y="3366821"/>
            <a:ext cx="304495" cy="304495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6" name="Text 47"/>
          <p:cNvSpPr/>
          <p:nvPr/>
        </p:nvSpPr>
        <p:spPr>
          <a:xfrm>
            <a:off x="381305" y="3366821"/>
            <a:ext cx="381305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3B82F6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1</a:t>
            </a:r>
            <a:endParaRPr lang="en-US" sz="1200" dirty="0"/>
          </a:p>
        </p:txBody>
      </p:sp>
      <p:sp>
        <p:nvSpPr>
          <p:cNvPr id="67" name="Text 48"/>
          <p:cNvSpPr txBox="1"/>
          <p:nvPr/>
        </p:nvSpPr>
        <p:spPr>
          <a:xfrm>
            <a:off x="838505" y="3405226"/>
            <a:ext cx="10003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给出俚语单词</a:t>
            </a:r>
            <a:endParaRPr lang="en-US" sz="1200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68" name="Image 17" descr="preencoded.png"/>
          <p:cNvPicPr>
            <a:picLocks noChangeAspect="1"/>
          </p:cNvPicPr>
          <p:nvPr/>
        </p:nvPicPr>
        <p:blipFill>
          <a:blip r:embed="rId15"/>
          <a:srcRect l="-25" r="-25"/>
          <a:stretch>
            <a:fillRect/>
          </a:stretch>
        </p:blipFill>
        <p:spPr>
          <a:xfrm>
            <a:off x="304495" y="3938321"/>
            <a:ext cx="3444545" cy="533095"/>
          </a:xfrm>
          <a:prstGeom prst="rect">
            <a:avLst/>
          </a:prstGeom>
        </p:spPr>
      </p:pic>
      <p:sp>
        <p:nvSpPr>
          <p:cNvPr id="69" name="Shape 49"/>
          <p:cNvSpPr/>
          <p:nvPr/>
        </p:nvSpPr>
        <p:spPr>
          <a:xfrm>
            <a:off x="418795" y="4052621"/>
            <a:ext cx="304495" cy="304495"/>
          </a:xfrm>
          <a:prstGeom prst="ellipse">
            <a:avLst/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0" name="Text 50"/>
          <p:cNvSpPr/>
          <p:nvPr/>
        </p:nvSpPr>
        <p:spPr>
          <a:xfrm>
            <a:off x="381305" y="4052621"/>
            <a:ext cx="381305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0B981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2</a:t>
            </a:r>
            <a:endParaRPr lang="en-US" sz="1200" dirty="0"/>
          </a:p>
        </p:txBody>
      </p:sp>
      <p:sp>
        <p:nvSpPr>
          <p:cNvPr id="71" name="Text 51"/>
          <p:cNvSpPr txBox="1"/>
          <p:nvPr/>
        </p:nvSpPr>
        <p:spPr>
          <a:xfrm>
            <a:off x="838505" y="4091026"/>
            <a:ext cx="10003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提供地道例句</a:t>
            </a:r>
            <a:endParaRPr lang="en-US" sz="1200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72" name="Image 18" descr="preencoded.png"/>
          <p:cNvPicPr>
            <a:picLocks noChangeAspect="1"/>
          </p:cNvPicPr>
          <p:nvPr/>
        </p:nvPicPr>
        <p:blipFill>
          <a:blip r:embed="rId15"/>
          <a:srcRect l="-25" r="-25"/>
          <a:stretch>
            <a:fillRect/>
          </a:stretch>
        </p:blipFill>
        <p:spPr>
          <a:xfrm>
            <a:off x="304495" y="4624121"/>
            <a:ext cx="3444545" cy="533095"/>
          </a:xfrm>
          <a:prstGeom prst="rect">
            <a:avLst/>
          </a:prstGeom>
        </p:spPr>
      </p:pic>
      <p:sp>
        <p:nvSpPr>
          <p:cNvPr id="73" name="Shape 52"/>
          <p:cNvSpPr/>
          <p:nvPr/>
        </p:nvSpPr>
        <p:spPr>
          <a:xfrm>
            <a:off x="418795" y="4738421"/>
            <a:ext cx="304495" cy="304495"/>
          </a:xfrm>
          <a:prstGeom prst="ellipse">
            <a:avLst/>
          </a:prstGeom>
          <a:solidFill>
            <a:srgbClr val="EDE9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4" name="Text 53"/>
          <p:cNvSpPr/>
          <p:nvPr/>
        </p:nvSpPr>
        <p:spPr>
          <a:xfrm>
            <a:off x="381305" y="4738421"/>
            <a:ext cx="381305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8B5CF6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3</a:t>
            </a:r>
            <a:endParaRPr lang="en-US" sz="1200" dirty="0"/>
          </a:p>
        </p:txBody>
      </p:sp>
      <p:sp>
        <p:nvSpPr>
          <p:cNvPr id="75" name="Text 54"/>
          <p:cNvSpPr txBox="1"/>
          <p:nvPr/>
        </p:nvSpPr>
        <p:spPr>
          <a:xfrm>
            <a:off x="838505" y="4776826"/>
            <a:ext cx="122438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标注知识来源 </a:t>
            </a:r>
            <a:endParaRPr lang="en-US" sz="1200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76" name="Image 19" descr="preencoded.png"/>
          <p:cNvPicPr>
            <a:picLocks noChangeAspect="1"/>
          </p:cNvPicPr>
          <p:nvPr/>
        </p:nvPicPr>
        <p:blipFill>
          <a:blip r:embed="rId16"/>
          <a:srcRect l="-93" r="-93"/>
          <a:stretch>
            <a:fillRect/>
          </a:stretch>
        </p:blipFill>
        <p:spPr>
          <a:xfrm>
            <a:off x="304495" y="304495"/>
            <a:ext cx="1981505" cy="418795"/>
          </a:xfrm>
          <a:prstGeom prst="rect">
            <a:avLst/>
          </a:prstGeom>
        </p:spPr>
      </p:pic>
      <p:sp>
        <p:nvSpPr>
          <p:cNvPr id="77" name="Text 55"/>
          <p:cNvSpPr/>
          <p:nvPr/>
        </p:nvSpPr>
        <p:spPr>
          <a:xfrm>
            <a:off x="752551" y="304495"/>
            <a:ext cx="1609344" cy="4197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第 7 关：学习模式 </a:t>
            </a:r>
            <a:endParaRPr lang="en-US" sz="1300" dirty="0"/>
          </a:p>
        </p:txBody>
      </p:sp>
      <p:pic>
        <p:nvPicPr>
          <p:cNvPr id="78" name="Image 20" descr="preencoded.png"/>
          <p:cNvPicPr>
            <a:picLocks noChangeAspect="1"/>
          </p:cNvPicPr>
          <p:nvPr/>
        </p:nvPicPr>
        <p:blipFill>
          <a:blip r:embed="rId17"/>
          <a:srcRect t="-80" b="-80"/>
          <a:stretch>
            <a:fillRect/>
          </a:stretch>
        </p:blipFill>
        <p:spPr>
          <a:xfrm>
            <a:off x="1825142" y="4858207"/>
            <a:ext cx="142646" cy="114300"/>
          </a:xfrm>
          <a:prstGeom prst="rect">
            <a:avLst/>
          </a:prstGeom>
        </p:spPr>
      </p:pic>
      <p:pic>
        <p:nvPicPr>
          <p:cNvPr id="79" name="Image 21" descr="preencoded.png"/>
          <p:cNvPicPr>
            <a:picLocks noChangeAspect="1"/>
          </p:cNvPicPr>
          <p:nvPr/>
        </p:nvPicPr>
        <p:blipFill>
          <a:blip r:embed="rId18"/>
          <a:srcRect t="-2" b="-2"/>
          <a:stretch>
            <a:fillRect/>
          </a:stretch>
        </p:blipFill>
        <p:spPr>
          <a:xfrm rot="120000">
            <a:off x="1036930" y="5158130"/>
            <a:ext cx="2034540" cy="1630375"/>
          </a:xfrm>
          <a:prstGeom prst="rect">
            <a:avLst/>
          </a:prstGeom>
        </p:spPr>
      </p:pic>
      <p:pic>
        <p:nvPicPr>
          <p:cNvPr id="80" name="Image 22" descr="preencoded.png"/>
          <p:cNvPicPr>
            <a:picLocks noChangeAspect="1"/>
          </p:cNvPicPr>
          <p:nvPr/>
        </p:nvPicPr>
        <p:blipFill>
          <a:blip r:embed="rId19"/>
          <a:srcRect t="2116"/>
          <a:stretch>
            <a:fillRect/>
          </a:stretch>
        </p:blipFill>
        <p:spPr>
          <a:xfrm rot="120000">
            <a:off x="1095451" y="5202936"/>
            <a:ext cx="1876349" cy="1285646"/>
          </a:xfrm>
          <a:prstGeom prst="rect">
            <a:avLst/>
          </a:prstGeom>
        </p:spPr>
      </p:pic>
      <p:sp>
        <p:nvSpPr>
          <p:cNvPr id="81" name="Text 56"/>
          <p:cNvSpPr txBox="1"/>
          <p:nvPr/>
        </p:nvSpPr>
        <p:spPr>
          <a:xfrm>
            <a:off x="1051560" y="6459322"/>
            <a:ext cx="191201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6B7280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Let's go, Mate!</a:t>
            </a:r>
            <a:endParaRPr lang="en-US" sz="900" dirty="0"/>
          </a:p>
        </p:txBody>
      </p:sp>
      <p:pic>
        <p:nvPicPr>
          <p:cNvPr id="82" name="Image 23" descr="preencoded.png"/>
          <p:cNvPicPr>
            <a:picLocks noChangeAspect="1"/>
          </p:cNvPicPr>
          <p:nvPr/>
        </p:nvPicPr>
        <p:blipFill>
          <a:blip r:embed="rId20"/>
          <a:srcRect l="-26" r="-26"/>
          <a:stretch>
            <a:fillRect/>
          </a:stretch>
        </p:blipFill>
        <p:spPr>
          <a:xfrm>
            <a:off x="4936846" y="314554"/>
            <a:ext cx="6381598" cy="694944"/>
          </a:xfrm>
          <a:prstGeom prst="rect">
            <a:avLst/>
          </a:prstGeom>
        </p:spPr>
      </p:pic>
      <p:sp>
        <p:nvSpPr>
          <p:cNvPr id="83" name="Shape 57"/>
          <p:cNvSpPr/>
          <p:nvPr/>
        </p:nvSpPr>
        <p:spPr>
          <a:xfrm>
            <a:off x="5089550" y="466344"/>
            <a:ext cx="381305" cy="381305"/>
          </a:xfrm>
          <a:prstGeom prst="ellipse">
            <a:avLst/>
          </a:prstGeom>
          <a:solidFill>
            <a:srgbClr val="EDE9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84" name="Image 24" descr="preencoded.png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5160874" y="562356"/>
            <a:ext cx="237744" cy="190195"/>
          </a:xfrm>
          <a:prstGeom prst="rect">
            <a:avLst/>
          </a:prstGeom>
        </p:spPr>
      </p:pic>
      <p:sp>
        <p:nvSpPr>
          <p:cNvPr id="85" name="Text 58"/>
          <p:cNvSpPr txBox="1"/>
          <p:nvPr/>
        </p:nvSpPr>
        <p:spPr>
          <a:xfrm>
            <a:off x="5584241" y="466344"/>
            <a:ext cx="121432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2937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AI 语言助教</a:t>
            </a:r>
            <a:endParaRPr lang="en-US" sz="1200" dirty="0"/>
          </a:p>
        </p:txBody>
      </p:sp>
      <p:sp>
        <p:nvSpPr>
          <p:cNvPr id="86" name="Text 59"/>
          <p:cNvSpPr txBox="1"/>
          <p:nvPr/>
        </p:nvSpPr>
        <p:spPr>
          <a:xfrm>
            <a:off x="5584241" y="694944"/>
            <a:ext cx="1214323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10B98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在线 - 知识库已连接</a:t>
            </a:r>
            <a:endParaRPr lang="en-US" sz="900" dirty="0">
              <a:solidFill>
                <a:srgbClr val="10B98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87" name="Image 25" descr="preencoded.png"/>
          <p:cNvPicPr>
            <a:picLocks noChangeAspect="1"/>
          </p:cNvPicPr>
          <p:nvPr/>
        </p:nvPicPr>
        <p:blipFill>
          <a:blip r:embed="rId22"/>
          <a:srcRect l="-299" r="-299"/>
          <a:stretch>
            <a:fillRect/>
          </a:stretch>
        </p:blipFill>
        <p:spPr>
          <a:xfrm>
            <a:off x="11128248" y="590702"/>
            <a:ext cx="38405" cy="15270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4067251" cy="6858000"/>
          </a:xfrm>
          <a:prstGeom prst="rect">
            <a:avLst/>
          </a:prstGeom>
          <a:solidFill>
            <a:srgbClr val="EFF6FF"/>
          </a:solidFill>
        </p:spPr>
      </p:sp>
      <p:sp>
        <p:nvSpPr>
          <p:cNvPr id="5" name="Shape 3"/>
          <p:cNvSpPr/>
          <p:nvPr/>
        </p:nvSpPr>
        <p:spPr>
          <a:xfrm>
            <a:off x="4058107" y="0"/>
            <a:ext cx="9144" cy="6858000"/>
          </a:xfrm>
          <a:prstGeom prst="rect">
            <a:avLst/>
          </a:prstGeom>
          <a:solidFill>
            <a:srgbClr val="DBEAFE"/>
          </a:solidFill>
          <a:ln w="12700">
            <a:solidFill>
              <a:srgbClr val="DBEAFE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92754" y="-761695"/>
            <a:ext cx="1524305" cy="1524305"/>
          </a:xfrm>
          <a:prstGeom prst="ellipse">
            <a:avLst/>
          </a:prstGeom>
          <a:solidFill>
            <a:srgbClr val="BFDBFE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1305" y="5181905"/>
            <a:ext cx="914400" cy="914400"/>
          </a:xfrm>
          <a:prstGeom prst="ellipse">
            <a:avLst/>
          </a:prstGeom>
          <a:solidFill>
            <a:srgbClr val="FDE68A">
              <a:alpha val="4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063594" y="0"/>
            <a:ext cx="8134502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1"/>
          <a:srcRect l="-2" r="-2"/>
          <a:stretch>
            <a:fillRect/>
          </a:stretch>
        </p:blipFill>
        <p:spPr>
          <a:xfrm>
            <a:off x="4927702" y="304495"/>
            <a:ext cx="6400800" cy="6248095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4936846" y="1009498"/>
            <a:ext cx="6381598" cy="4839005"/>
          </a:xfrm>
          <a:prstGeom prst="rect">
            <a:avLst/>
          </a:prstGeom>
          <a:solidFill>
            <a:srgbClr val="F9FA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Text 8"/>
          <p:cNvSpPr txBox="1"/>
          <p:nvPr/>
        </p:nvSpPr>
        <p:spPr>
          <a:xfrm>
            <a:off x="5108753" y="1314907"/>
            <a:ext cx="6039612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今天 10:05 AM</a:t>
            </a:r>
            <a:endParaRPr lang="en-US" sz="900" dirty="0">
              <a:solidFill>
                <a:srgbClr val="9CA3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2"/>
          <a:srcRect t="-38" b="-38"/>
          <a:stretch>
            <a:fillRect/>
          </a:stretch>
        </p:blipFill>
        <p:spPr>
          <a:xfrm>
            <a:off x="5672938" y="1695298"/>
            <a:ext cx="5035601" cy="629107"/>
          </a:xfrm>
          <a:prstGeom prst="rect">
            <a:avLst/>
          </a:prstGeom>
        </p:spPr>
      </p:pic>
      <p:sp>
        <p:nvSpPr>
          <p:cNvPr id="13" name="Text 9"/>
          <p:cNvSpPr txBox="1"/>
          <p:nvPr/>
        </p:nvSpPr>
        <p:spPr>
          <a:xfrm>
            <a:off x="5825642" y="1809598"/>
            <a:ext cx="4810658" cy="4005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FFFF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请教我</a:t>
            </a:r>
            <a:r>
              <a:rPr lang="en-US" sz="1000" b="1" dirty="0">
                <a:solidFill>
                  <a:srgbClr val="FFFFF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阿根廷常用的西班牙语俚语</a:t>
            </a:r>
            <a:r>
              <a:rPr lang="en-US" sz="1000" dirty="0">
                <a:solidFill>
                  <a:srgbClr val="FFFFF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。给我三个词，包括意思、例句，并告诉我来源。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rcRect t="-43" b="-43"/>
          <a:stretch>
            <a:fillRect/>
          </a:stretch>
        </p:blipFill>
        <p:spPr>
          <a:xfrm>
            <a:off x="10871302" y="2095805"/>
            <a:ext cx="133502" cy="152705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5165446" y="2553005"/>
            <a:ext cx="304495" cy="304495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4"/>
          <a:srcRect t="-180" b="-180"/>
          <a:stretch>
            <a:fillRect/>
          </a:stretch>
        </p:blipFill>
        <p:spPr>
          <a:xfrm>
            <a:off x="5223053" y="2628900"/>
            <a:ext cx="190195" cy="152705"/>
          </a:xfrm>
          <a:prstGeom prst="rect">
            <a:avLst/>
          </a:prstGeom>
        </p:spPr>
      </p:pic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5"/>
          <a:srcRect t="-3" b="-3"/>
          <a:stretch>
            <a:fillRect/>
          </a:stretch>
        </p:blipFill>
        <p:spPr>
          <a:xfrm>
            <a:off x="5546750" y="2553005"/>
            <a:ext cx="5035601" cy="3610051"/>
          </a:xfrm>
          <a:prstGeom prst="rect">
            <a:avLst/>
          </a:prstGeom>
        </p:spPr>
      </p:pic>
      <p:sp>
        <p:nvSpPr>
          <p:cNvPr id="18" name="Text 11"/>
          <p:cNvSpPr txBox="1"/>
          <p:nvPr/>
        </p:nvSpPr>
        <p:spPr>
          <a:xfrm>
            <a:off x="5708599" y="2676449"/>
            <a:ext cx="4905756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没问题！阿根廷人说话非常热情随意，这三个词是当地的“高频词”：</a:t>
            </a:r>
            <a:endParaRPr lang="en-US" sz="1000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9" name="Shape 12"/>
          <p:cNvSpPr/>
          <p:nvPr/>
        </p:nvSpPr>
        <p:spPr>
          <a:xfrm>
            <a:off x="5708599" y="2952598"/>
            <a:ext cx="4714646" cy="875995"/>
          </a:xfrm>
          <a:prstGeom prst="roundRect">
            <a:avLst>
              <a:gd name="adj" fmla="val 9077"/>
            </a:avLst>
          </a:prstGeom>
          <a:solidFill>
            <a:srgbClr val="E0F2FE"/>
          </a:solidFill>
        </p:spPr>
      </p:sp>
      <p:sp>
        <p:nvSpPr>
          <p:cNvPr id="20" name="Shape 13"/>
          <p:cNvSpPr/>
          <p:nvPr/>
        </p:nvSpPr>
        <p:spPr>
          <a:xfrm>
            <a:off x="5708599" y="2952598"/>
            <a:ext cx="38405" cy="875995"/>
          </a:xfrm>
          <a:prstGeom prst="roundRect">
            <a:avLst>
              <a:gd name="adj" fmla="val 207038"/>
            </a:avLst>
          </a:prstGeom>
          <a:solidFill>
            <a:srgbClr val="0EA5E9"/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21" name="Text 14"/>
          <p:cNvSpPr txBox="1"/>
          <p:nvPr/>
        </p:nvSpPr>
        <p:spPr>
          <a:xfrm>
            <a:off x="5861304" y="3029407"/>
            <a:ext cx="623621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2563EB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1. Che</a:t>
            </a:r>
            <a:endParaRPr lang="en-US" sz="1300" b="1" dirty="0">
              <a:solidFill>
                <a:srgbClr val="2563EB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2" name="Shape 15"/>
          <p:cNvSpPr/>
          <p:nvPr/>
        </p:nvSpPr>
        <p:spPr>
          <a:xfrm>
            <a:off x="9868205" y="3105302"/>
            <a:ext cx="448056" cy="171907"/>
          </a:xfrm>
          <a:prstGeom prst="roundRect">
            <a:avLst>
              <a:gd name="adj" fmla="val 236407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3" name="Text 16"/>
          <p:cNvSpPr txBox="1"/>
          <p:nvPr/>
        </p:nvSpPr>
        <p:spPr>
          <a:xfrm>
            <a:off x="9868205" y="3105302"/>
            <a:ext cx="523951" cy="1719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38100" tIns="0" rIns="3810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感叹词</a:t>
            </a:r>
            <a:endParaRPr lang="en-US" sz="9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4" name="Text 17"/>
          <p:cNvSpPr txBox="1"/>
          <p:nvPr/>
        </p:nvSpPr>
        <p:spPr>
          <a:xfrm>
            <a:off x="5861304" y="3333902"/>
            <a:ext cx="4562856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意思：</a:t>
            </a:r>
            <a:r>
              <a:rPr lang="en-US" sz="10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喂、伙计 (Hey / Buddy)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25" name="Text 18"/>
          <p:cNvSpPr txBox="1"/>
          <p:nvPr/>
        </p:nvSpPr>
        <p:spPr>
          <a:xfrm>
            <a:off x="5861304" y="3562502"/>
            <a:ext cx="4562856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"</a:t>
            </a:r>
            <a:r>
              <a:rPr lang="en-US" sz="1000" b="1" i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Che</a:t>
            </a:r>
            <a:r>
              <a:rPr lang="en-US" sz="1000" i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, ¿venís?" (喂，你来吗？)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26" name="Shape 19"/>
          <p:cNvSpPr/>
          <p:nvPr/>
        </p:nvSpPr>
        <p:spPr>
          <a:xfrm>
            <a:off x="5708599" y="3905402"/>
            <a:ext cx="4714646" cy="875995"/>
          </a:xfrm>
          <a:prstGeom prst="roundRect">
            <a:avLst>
              <a:gd name="adj" fmla="val 9077"/>
            </a:avLst>
          </a:prstGeom>
          <a:solidFill>
            <a:srgbClr val="E0F2FE"/>
          </a:solidFill>
        </p:spPr>
      </p:sp>
      <p:sp>
        <p:nvSpPr>
          <p:cNvPr id="27" name="Shape 20"/>
          <p:cNvSpPr/>
          <p:nvPr/>
        </p:nvSpPr>
        <p:spPr>
          <a:xfrm>
            <a:off x="5708599" y="3905402"/>
            <a:ext cx="38405" cy="875995"/>
          </a:xfrm>
          <a:prstGeom prst="roundRect">
            <a:avLst>
              <a:gd name="adj" fmla="val 207038"/>
            </a:avLst>
          </a:prstGeom>
          <a:solidFill>
            <a:srgbClr val="0EA5E9"/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28" name="Text 21"/>
          <p:cNvSpPr txBox="1"/>
          <p:nvPr/>
        </p:nvSpPr>
        <p:spPr>
          <a:xfrm>
            <a:off x="5861304" y="3981298"/>
            <a:ext cx="963778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2563EB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2. Boludo</a:t>
            </a:r>
            <a:endParaRPr lang="en-US" sz="1300" b="1" dirty="0">
              <a:solidFill>
                <a:srgbClr val="2563EB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9" name="Shape 22"/>
          <p:cNvSpPr/>
          <p:nvPr/>
        </p:nvSpPr>
        <p:spPr>
          <a:xfrm>
            <a:off x="9594799" y="4058107"/>
            <a:ext cx="714146" cy="171907"/>
          </a:xfrm>
          <a:prstGeom prst="roundRect">
            <a:avLst>
              <a:gd name="adj" fmla="val 236407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30" name="Text 23"/>
          <p:cNvSpPr txBox="1"/>
          <p:nvPr/>
        </p:nvSpPr>
        <p:spPr>
          <a:xfrm>
            <a:off x="9594799" y="4058107"/>
            <a:ext cx="790956" cy="1719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38100" tIns="0" rIns="3810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名词/形容词</a:t>
            </a:r>
            <a:endParaRPr lang="en-US" sz="9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1" name="Text 24"/>
          <p:cNvSpPr txBox="1"/>
          <p:nvPr/>
        </p:nvSpPr>
        <p:spPr>
          <a:xfrm>
            <a:off x="5861304" y="4286707"/>
            <a:ext cx="4638751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意思：</a:t>
            </a:r>
            <a:r>
              <a:rPr lang="en-US" sz="10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哥们儿 (朋友间戏称，正式场合慎用)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32" name="Text 25"/>
          <p:cNvSpPr txBox="1"/>
          <p:nvPr/>
        </p:nvSpPr>
        <p:spPr>
          <a:xfrm>
            <a:off x="5861304" y="4515307"/>
            <a:ext cx="4562856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"Dale, </a:t>
            </a:r>
            <a:r>
              <a:rPr lang="en-US" sz="1000" b="1" i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boludo</a:t>
            </a:r>
            <a:r>
              <a:rPr lang="en-US" sz="1000" i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, vamos." (快点，哥们儿，走吧。)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33" name="Shape 26"/>
          <p:cNvSpPr/>
          <p:nvPr/>
        </p:nvSpPr>
        <p:spPr>
          <a:xfrm>
            <a:off x="5708599" y="4858207"/>
            <a:ext cx="4714646" cy="875995"/>
          </a:xfrm>
          <a:prstGeom prst="roundRect">
            <a:avLst>
              <a:gd name="adj" fmla="val 9077"/>
            </a:avLst>
          </a:prstGeom>
          <a:solidFill>
            <a:srgbClr val="E0F2FE"/>
          </a:solidFill>
        </p:spPr>
      </p:sp>
      <p:sp>
        <p:nvSpPr>
          <p:cNvPr id="34" name="Shape 27"/>
          <p:cNvSpPr/>
          <p:nvPr/>
        </p:nvSpPr>
        <p:spPr>
          <a:xfrm>
            <a:off x="5708599" y="4858207"/>
            <a:ext cx="38405" cy="875995"/>
          </a:xfrm>
          <a:prstGeom prst="roundRect">
            <a:avLst>
              <a:gd name="adj" fmla="val 207038"/>
            </a:avLst>
          </a:prstGeom>
          <a:solidFill>
            <a:srgbClr val="0EA5E9"/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35" name="Text 28"/>
          <p:cNvSpPr txBox="1"/>
          <p:nvPr/>
        </p:nvSpPr>
        <p:spPr>
          <a:xfrm>
            <a:off x="5861304" y="4934102"/>
            <a:ext cx="952805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2563EB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3. Laburo</a:t>
            </a:r>
            <a:endParaRPr lang="en-US" sz="1300" b="1" dirty="0">
              <a:solidFill>
                <a:srgbClr val="2563EB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6" name="Shape 29"/>
          <p:cNvSpPr/>
          <p:nvPr/>
        </p:nvSpPr>
        <p:spPr>
          <a:xfrm>
            <a:off x="9982505" y="5009998"/>
            <a:ext cx="333756" cy="171907"/>
          </a:xfrm>
          <a:prstGeom prst="roundRect">
            <a:avLst>
              <a:gd name="adj" fmla="val 236407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37" name="Text 30"/>
          <p:cNvSpPr txBox="1"/>
          <p:nvPr/>
        </p:nvSpPr>
        <p:spPr>
          <a:xfrm>
            <a:off x="9982505" y="5009998"/>
            <a:ext cx="409651" cy="1719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38100" tIns="0" rIns="3810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名词</a:t>
            </a:r>
            <a:endParaRPr lang="en-US" sz="9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8" name="Text 31"/>
          <p:cNvSpPr txBox="1"/>
          <p:nvPr/>
        </p:nvSpPr>
        <p:spPr>
          <a:xfrm>
            <a:off x="5861304" y="5238598"/>
            <a:ext cx="4562856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意思：</a:t>
            </a:r>
            <a:r>
              <a:rPr lang="en-US" sz="10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工作 (Work)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39" name="Text 32"/>
          <p:cNvSpPr txBox="1"/>
          <p:nvPr/>
        </p:nvSpPr>
        <p:spPr>
          <a:xfrm>
            <a:off x="5861304" y="5467198"/>
            <a:ext cx="4562856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"Tengo mucho </a:t>
            </a:r>
            <a:r>
              <a:rPr lang="en-US" sz="1000" b="1" i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laburo</a:t>
            </a:r>
            <a:r>
              <a:rPr lang="en-US" sz="1000" i="1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hoy." (我今天工作好多。)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40" name="Shape 33"/>
          <p:cNvSpPr/>
          <p:nvPr/>
        </p:nvSpPr>
        <p:spPr>
          <a:xfrm>
            <a:off x="5708599" y="5810098"/>
            <a:ext cx="4714646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</p:sp>
      <p:pic>
        <p:nvPicPr>
          <p:cNvPr id="41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708599" y="5919826"/>
            <a:ext cx="95098" cy="95098"/>
          </a:xfrm>
          <a:prstGeom prst="rect">
            <a:avLst/>
          </a:prstGeom>
        </p:spPr>
      </p:pic>
      <p:sp>
        <p:nvSpPr>
          <p:cNvPr id="42" name="Text 34"/>
          <p:cNvSpPr txBox="1"/>
          <p:nvPr/>
        </p:nvSpPr>
        <p:spPr>
          <a:xfrm>
            <a:off x="5842102" y="5810098"/>
            <a:ext cx="190195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来源验证：阿根廷西语词典 &amp; 本地新闻媒体</a:t>
            </a:r>
            <a:endParaRPr lang="en-US" sz="8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43" name="Image 6" descr="preencoded.png"/>
          <p:cNvPicPr>
            <a:picLocks noChangeAspect="1"/>
          </p:cNvPicPr>
          <p:nvPr/>
        </p:nvPicPr>
        <p:blipFill>
          <a:blip r:embed="rId7"/>
          <a:srcRect t="-29" b="-29"/>
          <a:stretch>
            <a:fillRect/>
          </a:stretch>
        </p:blipFill>
        <p:spPr>
          <a:xfrm>
            <a:off x="7870241" y="6391656"/>
            <a:ext cx="2838298" cy="428854"/>
          </a:xfrm>
          <a:prstGeom prst="rect">
            <a:avLst/>
          </a:prstGeom>
        </p:spPr>
      </p:pic>
      <p:sp>
        <p:nvSpPr>
          <p:cNvPr id="44" name="Text 35"/>
          <p:cNvSpPr txBox="1"/>
          <p:nvPr/>
        </p:nvSpPr>
        <p:spPr>
          <a:xfrm>
            <a:off x="8022946" y="6505956"/>
            <a:ext cx="2724912" cy="2002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FFFFF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感觉和刚才的澳大利亚英语风格很不样呢！</a:t>
            </a:r>
            <a:endParaRPr lang="en-US" sz="1000" dirty="0"/>
          </a:p>
        </p:txBody>
      </p:sp>
      <p:pic>
        <p:nvPicPr>
          <p:cNvPr id="45" name="Image 7" descr="preencoded.png"/>
          <p:cNvPicPr>
            <a:picLocks noChangeAspect="1"/>
          </p:cNvPicPr>
          <p:nvPr/>
        </p:nvPicPr>
        <p:blipFill>
          <a:blip r:embed="rId3"/>
          <a:srcRect t="-43" b="-43"/>
          <a:stretch>
            <a:fillRect/>
          </a:stretch>
        </p:blipFill>
        <p:spPr>
          <a:xfrm>
            <a:off x="10871302" y="6590995"/>
            <a:ext cx="133502" cy="152705"/>
          </a:xfrm>
          <a:prstGeom prst="rect">
            <a:avLst/>
          </a:prstGeom>
        </p:spPr>
      </p:pic>
      <p:sp>
        <p:nvSpPr>
          <p:cNvPr id="46" name="Shape 36"/>
          <p:cNvSpPr/>
          <p:nvPr/>
        </p:nvSpPr>
        <p:spPr>
          <a:xfrm>
            <a:off x="5165446" y="7048195"/>
            <a:ext cx="304495" cy="304495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7" name="Image 8" descr="preencoded.png"/>
          <p:cNvPicPr>
            <a:picLocks noChangeAspect="1"/>
          </p:cNvPicPr>
          <p:nvPr/>
        </p:nvPicPr>
        <p:blipFill>
          <a:blip r:embed="rId4"/>
          <a:srcRect t="-180" b="-180"/>
          <a:stretch>
            <a:fillRect/>
          </a:stretch>
        </p:blipFill>
        <p:spPr>
          <a:xfrm>
            <a:off x="5223053" y="7125005"/>
            <a:ext cx="190195" cy="152705"/>
          </a:xfrm>
          <a:prstGeom prst="rect">
            <a:avLst/>
          </a:prstGeom>
        </p:spPr>
      </p:pic>
      <p:pic>
        <p:nvPicPr>
          <p:cNvPr id="48" name="Image 9" descr="preencoded.png"/>
          <p:cNvPicPr>
            <a:picLocks noChangeAspect="1"/>
          </p:cNvPicPr>
          <p:nvPr/>
        </p:nvPicPr>
        <p:blipFill>
          <a:blip r:embed="rId8"/>
          <a:srcRect t="-1" b="-1"/>
          <a:stretch>
            <a:fillRect/>
          </a:stretch>
        </p:blipFill>
        <p:spPr>
          <a:xfrm>
            <a:off x="5546750" y="7048195"/>
            <a:ext cx="3044952" cy="1047902"/>
          </a:xfrm>
          <a:prstGeom prst="rect">
            <a:avLst/>
          </a:prstGeom>
        </p:spPr>
      </p:pic>
      <p:sp>
        <p:nvSpPr>
          <p:cNvPr id="49" name="Text 37"/>
          <p:cNvSpPr txBox="1"/>
          <p:nvPr/>
        </p:nvSpPr>
        <p:spPr>
          <a:xfrm>
            <a:off x="5708599" y="7172554"/>
            <a:ext cx="2800807" cy="800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没错！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l">
              <a:buNone/>
            </a:pPr>
            <a:r>
              <a:rPr lang="en-US" sz="10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🇦🇺 </a:t>
            </a:r>
            <a:r>
              <a:rPr lang="en-US" sz="10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澳洲俚语</a:t>
            </a:r>
            <a:r>
              <a:rPr lang="en-US" sz="10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偏轻松、友善 (Laid-back)；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l">
              <a:buNone/>
            </a:pPr>
            <a:r>
              <a:rPr lang="en-US" sz="10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🇦🇷 </a:t>
            </a:r>
            <a:r>
              <a:rPr lang="en-US" sz="10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阿根廷俚语</a:t>
            </a:r>
            <a:r>
              <a:rPr lang="en-US" sz="10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则更热情、随意 (Passionate)。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l">
              <a:buNone/>
            </a:pPr>
            <a:r>
              <a:rPr lang="en-US" sz="10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语言就是文化的镜子！</a:t>
            </a:r>
            <a:endParaRPr lang="en-US" sz="10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50" name="Shape 38"/>
          <p:cNvSpPr/>
          <p:nvPr/>
        </p:nvSpPr>
        <p:spPr>
          <a:xfrm>
            <a:off x="4936846" y="5848502"/>
            <a:ext cx="6381598" cy="694944"/>
          </a:xfrm>
          <a:prstGeom prst="roundRect">
            <a:avLst>
              <a:gd name="adj" fmla="val 57678"/>
            </a:avLst>
          </a:prstGeom>
          <a:solidFill>
            <a:srgbClr val="FFFFFF"/>
          </a:solidFill>
        </p:spPr>
      </p:sp>
      <p:sp>
        <p:nvSpPr>
          <p:cNvPr id="51" name="Shape 39"/>
          <p:cNvSpPr/>
          <p:nvPr/>
        </p:nvSpPr>
        <p:spPr>
          <a:xfrm>
            <a:off x="4936846" y="5848502"/>
            <a:ext cx="6381598" cy="9144"/>
          </a:xfrm>
          <a:prstGeom prst="roundRect">
            <a:avLst>
              <a:gd name="adj" fmla="val 4383562"/>
            </a:avLst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</p:sp>
      <p:sp>
        <p:nvSpPr>
          <p:cNvPr id="52" name="Shape 40"/>
          <p:cNvSpPr/>
          <p:nvPr/>
        </p:nvSpPr>
        <p:spPr>
          <a:xfrm>
            <a:off x="5051146" y="5971946"/>
            <a:ext cx="6152998" cy="457200"/>
          </a:xfrm>
          <a:prstGeom prst="roundRect">
            <a:avLst>
              <a:gd name="adj" fmla="val 200000"/>
            </a:avLst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3" name="Image 10" descr="preencoded.png"/>
          <p:cNvPicPr>
            <a:picLocks noChangeAspect="1"/>
          </p:cNvPicPr>
          <p:nvPr/>
        </p:nvPicPr>
        <p:blipFill>
          <a:blip r:embed="rId9"/>
          <a:srcRect t="-43" b="-43"/>
          <a:stretch>
            <a:fillRect/>
          </a:stretch>
        </p:blipFill>
        <p:spPr>
          <a:xfrm>
            <a:off x="5203850" y="6124651"/>
            <a:ext cx="133502" cy="152705"/>
          </a:xfrm>
          <a:prstGeom prst="rect">
            <a:avLst/>
          </a:prstGeom>
        </p:spPr>
      </p:pic>
      <p:pic>
        <p:nvPicPr>
          <p:cNvPr id="54" name="Image 11" descr="preencoded.png"/>
          <p:cNvPicPr>
            <a:picLocks noChangeAspect="1"/>
          </p:cNvPicPr>
          <p:nvPr/>
        </p:nvPicPr>
        <p:blipFill>
          <a:blip r:embed="rId10"/>
          <a:srcRect t="-100" b="-100"/>
          <a:stretch>
            <a:fillRect/>
          </a:stretch>
        </p:blipFill>
        <p:spPr>
          <a:xfrm>
            <a:off x="10518343" y="6124651"/>
            <a:ext cx="114300" cy="152705"/>
          </a:xfrm>
          <a:prstGeom prst="rect">
            <a:avLst/>
          </a:prstGeom>
        </p:spPr>
      </p:pic>
      <p:pic>
        <p:nvPicPr>
          <p:cNvPr id="55" name="Image 12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10746943" y="6048756"/>
            <a:ext cx="304495" cy="304495"/>
          </a:xfrm>
          <a:prstGeom prst="rect">
            <a:avLst/>
          </a:prstGeom>
        </p:spPr>
      </p:pic>
      <p:pic>
        <p:nvPicPr>
          <p:cNvPr id="56" name="Image 13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0842041" y="6143854"/>
            <a:ext cx="114300" cy="114300"/>
          </a:xfrm>
          <a:prstGeom prst="rect">
            <a:avLst/>
          </a:prstGeom>
        </p:spPr>
      </p:pic>
      <p:pic>
        <p:nvPicPr>
          <p:cNvPr id="57" name="Image 14" descr="preencoded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457200" y="428854"/>
            <a:ext cx="171907" cy="171907"/>
          </a:xfrm>
          <a:prstGeom prst="rect">
            <a:avLst/>
          </a:prstGeom>
        </p:spPr>
      </p:pic>
      <p:sp>
        <p:nvSpPr>
          <p:cNvPr id="58" name="Text 41"/>
          <p:cNvSpPr txBox="1"/>
          <p:nvPr/>
        </p:nvSpPr>
        <p:spPr>
          <a:xfrm>
            <a:off x="304495" y="952805"/>
            <a:ext cx="3577133" cy="12865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dirty="0">
                <a:solidFill>
                  <a:srgbClr val="1E3A8A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 第二关：</a:t>
            </a:r>
            <a:endParaRPr lang="en-US" sz="27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l">
              <a:buNone/>
            </a:pPr>
            <a:r>
              <a:rPr lang="en-US" sz="2700" dirty="0">
                <a:solidFill>
                  <a:srgbClr val="1E3A8A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 换个国家，</a:t>
            </a:r>
            <a:endParaRPr lang="en-US" sz="2700" dirty="0">
              <a:latin typeface="汉仪正圆-45W" panose="00020600040101010101" charset="-122"/>
              <a:ea typeface="汉仪正圆-45W" panose="00020600040101010101" charset="-122"/>
            </a:endParaRPr>
          </a:p>
          <a:p>
            <a:pPr marL="0" indent="0" algn="l">
              <a:buNone/>
            </a:pPr>
            <a:r>
              <a:rPr lang="en-US" sz="2700" dirty="0">
                <a:solidFill>
                  <a:srgbClr val="3B82F6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学阿根廷俚语</a:t>
            </a:r>
            <a:r>
              <a:rPr lang="en-US" sz="2700" dirty="0">
                <a:solidFill>
                  <a:srgbClr val="1E3A8A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 🇦🇷 </a:t>
            </a:r>
            <a:endParaRPr lang="en-US" sz="27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sp>
        <p:nvSpPr>
          <p:cNvPr id="59" name="Text 42"/>
          <p:cNvSpPr txBox="1"/>
          <p:nvPr/>
        </p:nvSpPr>
        <p:spPr>
          <a:xfrm>
            <a:off x="304495" y="2391156"/>
            <a:ext cx="3525012" cy="5623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在这一关，我们要学会用Prompt（提示词）让AI教我们新知识。</a:t>
            </a:r>
            <a:endParaRPr lang="en-US" sz="13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60" name="Image 15" descr="preencoded.png"/>
          <p:cNvPicPr>
            <a:picLocks noChangeAspect="1"/>
          </p:cNvPicPr>
          <p:nvPr/>
        </p:nvPicPr>
        <p:blipFill>
          <a:blip r:embed="rId14"/>
          <a:srcRect l="-25" r="-25"/>
          <a:stretch>
            <a:fillRect/>
          </a:stretch>
        </p:blipFill>
        <p:spPr>
          <a:xfrm>
            <a:off x="304495" y="3252521"/>
            <a:ext cx="3444545" cy="533095"/>
          </a:xfrm>
          <a:prstGeom prst="rect">
            <a:avLst/>
          </a:prstGeom>
        </p:spPr>
      </p:pic>
      <p:sp>
        <p:nvSpPr>
          <p:cNvPr id="61" name="Shape 43"/>
          <p:cNvSpPr/>
          <p:nvPr/>
        </p:nvSpPr>
        <p:spPr>
          <a:xfrm>
            <a:off x="418795" y="3366821"/>
            <a:ext cx="304495" cy="304495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2" name="Text 44"/>
          <p:cNvSpPr/>
          <p:nvPr/>
        </p:nvSpPr>
        <p:spPr>
          <a:xfrm>
            <a:off x="381305" y="3366821"/>
            <a:ext cx="381305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3B82F6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1</a:t>
            </a:r>
            <a:endParaRPr lang="en-US" sz="1200" dirty="0"/>
          </a:p>
        </p:txBody>
      </p:sp>
      <p:sp>
        <p:nvSpPr>
          <p:cNvPr id="63" name="Text 45"/>
          <p:cNvSpPr txBox="1"/>
          <p:nvPr/>
        </p:nvSpPr>
        <p:spPr>
          <a:xfrm>
            <a:off x="838505" y="3405226"/>
            <a:ext cx="1327709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指定国家：阿根廷</a:t>
            </a:r>
            <a:endParaRPr lang="en-US" sz="1200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64" name="Image 16" descr="preencoded.png"/>
          <p:cNvPicPr>
            <a:picLocks noChangeAspect="1"/>
          </p:cNvPicPr>
          <p:nvPr/>
        </p:nvPicPr>
        <p:blipFill>
          <a:blip r:embed="rId14"/>
          <a:srcRect l="-25" r="-25"/>
          <a:stretch>
            <a:fillRect/>
          </a:stretch>
        </p:blipFill>
        <p:spPr>
          <a:xfrm>
            <a:off x="304495" y="3938321"/>
            <a:ext cx="3444545" cy="533095"/>
          </a:xfrm>
          <a:prstGeom prst="rect">
            <a:avLst/>
          </a:prstGeom>
        </p:spPr>
      </p:pic>
      <p:sp>
        <p:nvSpPr>
          <p:cNvPr id="65" name="Shape 46"/>
          <p:cNvSpPr/>
          <p:nvPr/>
        </p:nvSpPr>
        <p:spPr>
          <a:xfrm>
            <a:off x="418795" y="4052621"/>
            <a:ext cx="304495" cy="304495"/>
          </a:xfrm>
          <a:prstGeom prst="ellipse">
            <a:avLst/>
          </a:prstGeom>
          <a:solidFill>
            <a:srgbClr val="FEF3C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6" name="Text 47"/>
          <p:cNvSpPr/>
          <p:nvPr/>
        </p:nvSpPr>
        <p:spPr>
          <a:xfrm>
            <a:off x="381305" y="4052621"/>
            <a:ext cx="381305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97706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2</a:t>
            </a:r>
            <a:endParaRPr lang="en-US" sz="1200" dirty="0"/>
          </a:p>
        </p:txBody>
      </p:sp>
      <p:sp>
        <p:nvSpPr>
          <p:cNvPr id="67" name="Text 48"/>
          <p:cNvSpPr txBox="1"/>
          <p:nvPr/>
        </p:nvSpPr>
        <p:spPr>
          <a:xfrm>
            <a:off x="838505" y="4091026"/>
            <a:ext cx="1342339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要求：意思 + 例句</a:t>
            </a:r>
            <a:endParaRPr lang="en-US" sz="1200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68" name="Image 17" descr="preencoded.png"/>
          <p:cNvPicPr>
            <a:picLocks noChangeAspect="1"/>
          </p:cNvPicPr>
          <p:nvPr/>
        </p:nvPicPr>
        <p:blipFill>
          <a:blip r:embed="rId14"/>
          <a:srcRect l="-25" r="-25"/>
          <a:stretch>
            <a:fillRect/>
          </a:stretch>
        </p:blipFill>
        <p:spPr>
          <a:xfrm>
            <a:off x="304495" y="4624121"/>
            <a:ext cx="3444545" cy="533095"/>
          </a:xfrm>
          <a:prstGeom prst="rect">
            <a:avLst/>
          </a:prstGeom>
        </p:spPr>
      </p:pic>
      <p:sp>
        <p:nvSpPr>
          <p:cNvPr id="69" name="Shape 49"/>
          <p:cNvSpPr/>
          <p:nvPr/>
        </p:nvSpPr>
        <p:spPr>
          <a:xfrm>
            <a:off x="418795" y="4738421"/>
            <a:ext cx="304495" cy="304495"/>
          </a:xfrm>
          <a:prstGeom prst="ellipse">
            <a:avLst/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0" name="Text 50"/>
          <p:cNvSpPr/>
          <p:nvPr/>
        </p:nvSpPr>
        <p:spPr>
          <a:xfrm>
            <a:off x="381305" y="4738421"/>
            <a:ext cx="381305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F4444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3</a:t>
            </a:r>
            <a:endParaRPr lang="en-US" sz="1200" dirty="0"/>
          </a:p>
        </p:txBody>
      </p:sp>
      <p:sp>
        <p:nvSpPr>
          <p:cNvPr id="71" name="Text 51"/>
          <p:cNvSpPr txBox="1"/>
          <p:nvPr/>
        </p:nvSpPr>
        <p:spPr>
          <a:xfrm>
            <a:off x="838505" y="4776826"/>
            <a:ext cx="172821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感受热情奔放的文化 💃</a:t>
            </a:r>
            <a:endParaRPr lang="en-US" sz="1200" dirty="0">
              <a:solidFill>
                <a:srgbClr val="37415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72" name="Image 18" descr="preencoded.png"/>
          <p:cNvPicPr>
            <a:picLocks noChangeAspect="1"/>
          </p:cNvPicPr>
          <p:nvPr/>
        </p:nvPicPr>
        <p:blipFill>
          <a:blip r:embed="rId15"/>
          <a:srcRect l="-96" r="-96"/>
          <a:stretch>
            <a:fillRect/>
          </a:stretch>
        </p:blipFill>
        <p:spPr>
          <a:xfrm>
            <a:off x="304495" y="304495"/>
            <a:ext cx="1933956" cy="418795"/>
          </a:xfrm>
          <a:prstGeom prst="rect">
            <a:avLst/>
          </a:prstGeom>
        </p:spPr>
      </p:pic>
      <p:sp>
        <p:nvSpPr>
          <p:cNvPr id="73" name="Text 52"/>
          <p:cNvSpPr/>
          <p:nvPr/>
        </p:nvSpPr>
        <p:spPr>
          <a:xfrm>
            <a:off x="705002" y="304495"/>
            <a:ext cx="1609344" cy="4197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 第 8 关：二创模式 </a:t>
            </a:r>
            <a:endParaRPr lang="en-US" sz="1300" dirty="0"/>
          </a:p>
        </p:txBody>
      </p:sp>
      <p:pic>
        <p:nvPicPr>
          <p:cNvPr id="74" name="Image 19" descr="preencoded.png"/>
          <p:cNvPicPr>
            <a:picLocks noChangeAspect="1"/>
          </p:cNvPicPr>
          <p:nvPr/>
        </p:nvPicPr>
        <p:blipFill>
          <a:blip r:embed="rId16"/>
          <a:srcRect l="-2" r="-2"/>
          <a:stretch>
            <a:fillRect/>
          </a:stretch>
        </p:blipFill>
        <p:spPr>
          <a:xfrm rot="21540000">
            <a:off x="884225" y="5158130"/>
            <a:ext cx="2315261" cy="1753819"/>
          </a:xfrm>
          <a:prstGeom prst="rect">
            <a:avLst/>
          </a:prstGeom>
        </p:spPr>
      </p:pic>
      <p:pic>
        <p:nvPicPr>
          <p:cNvPr id="75" name="Image 20" descr="preencoded.png"/>
          <p:cNvPicPr>
            <a:picLocks noChangeAspect="1"/>
          </p:cNvPicPr>
          <p:nvPr/>
        </p:nvPicPr>
        <p:blipFill>
          <a:blip r:embed="rId17"/>
          <a:srcRect b="7865"/>
          <a:stretch>
            <a:fillRect/>
          </a:stretch>
        </p:blipFill>
        <p:spPr>
          <a:xfrm rot="21540000">
            <a:off x="947318" y="5215738"/>
            <a:ext cx="2162556" cy="1410005"/>
          </a:xfrm>
          <a:prstGeom prst="rect">
            <a:avLst/>
          </a:prstGeom>
        </p:spPr>
      </p:pic>
      <p:sp>
        <p:nvSpPr>
          <p:cNvPr id="76" name="Text 53"/>
          <p:cNvSpPr txBox="1"/>
          <p:nvPr/>
        </p:nvSpPr>
        <p:spPr>
          <a:xfrm>
            <a:off x="929030" y="6624828"/>
            <a:ext cx="2229307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6B7280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¡Vamos! (走起!)</a:t>
            </a:r>
            <a:endParaRPr lang="en-US" sz="900" dirty="0"/>
          </a:p>
        </p:txBody>
      </p:sp>
      <p:pic>
        <p:nvPicPr>
          <p:cNvPr id="77" name="Image 21" descr="preencoded.png"/>
          <p:cNvPicPr>
            <a:picLocks noChangeAspect="1"/>
          </p:cNvPicPr>
          <p:nvPr/>
        </p:nvPicPr>
        <p:blipFill>
          <a:blip r:embed="rId18"/>
          <a:srcRect l="-26" r="-26"/>
          <a:stretch>
            <a:fillRect/>
          </a:stretch>
        </p:blipFill>
        <p:spPr>
          <a:xfrm>
            <a:off x="4936846" y="314554"/>
            <a:ext cx="6381598" cy="694944"/>
          </a:xfrm>
          <a:prstGeom prst="rect">
            <a:avLst/>
          </a:prstGeom>
        </p:spPr>
      </p:pic>
      <p:sp>
        <p:nvSpPr>
          <p:cNvPr id="78" name="Shape 54"/>
          <p:cNvSpPr/>
          <p:nvPr/>
        </p:nvSpPr>
        <p:spPr>
          <a:xfrm>
            <a:off x="5089550" y="466344"/>
            <a:ext cx="381305" cy="381305"/>
          </a:xfrm>
          <a:prstGeom prst="ellipse">
            <a:avLst/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79" name="Image 22" descr="preencoded.png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5160874" y="562356"/>
            <a:ext cx="237744" cy="190195"/>
          </a:xfrm>
          <a:prstGeom prst="rect">
            <a:avLst/>
          </a:prstGeom>
        </p:spPr>
      </p:pic>
      <p:sp>
        <p:nvSpPr>
          <p:cNvPr id="80" name="Text 55"/>
          <p:cNvSpPr txBox="1"/>
          <p:nvPr/>
        </p:nvSpPr>
        <p:spPr>
          <a:xfrm>
            <a:off x="5584241" y="466344"/>
            <a:ext cx="121432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2937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AI 语言助教</a:t>
            </a:r>
            <a:endParaRPr lang="en-US" sz="1200" dirty="0"/>
          </a:p>
        </p:txBody>
      </p:sp>
      <p:sp>
        <p:nvSpPr>
          <p:cNvPr id="81" name="Text 56"/>
          <p:cNvSpPr txBox="1"/>
          <p:nvPr/>
        </p:nvSpPr>
        <p:spPr>
          <a:xfrm>
            <a:off x="5584241" y="694944"/>
            <a:ext cx="1214323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10B98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在线 - 知识库已连接</a:t>
            </a:r>
            <a:endParaRPr lang="en-US" sz="900" dirty="0">
              <a:solidFill>
                <a:srgbClr val="10B981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82" name="Image 23" descr="preencoded.png"/>
          <p:cNvPicPr>
            <a:picLocks noChangeAspect="1"/>
          </p:cNvPicPr>
          <p:nvPr/>
        </p:nvPicPr>
        <p:blipFill>
          <a:blip r:embed="rId20"/>
          <a:srcRect l="-299" r="-299"/>
          <a:stretch>
            <a:fillRect/>
          </a:stretch>
        </p:blipFill>
        <p:spPr>
          <a:xfrm>
            <a:off x="11128248" y="590702"/>
            <a:ext cx="38405" cy="15270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112203" y="0"/>
            <a:ext cx="5086807" cy="6858000"/>
          </a:xfrm>
          <a:prstGeom prst="rect">
            <a:avLst/>
          </a:prstGeom>
          <a:solidFill>
            <a:srgbClr val="EFF6FF"/>
          </a:solidFill>
        </p:spPr>
      </p:sp>
      <p:sp>
        <p:nvSpPr>
          <p:cNvPr id="5" name="Shape 3"/>
          <p:cNvSpPr/>
          <p:nvPr/>
        </p:nvSpPr>
        <p:spPr>
          <a:xfrm>
            <a:off x="7112203" y="0"/>
            <a:ext cx="9144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>
            <a:alphaModFix amt="80000"/>
          </a:blip>
          <a:srcRect l="6455" r="6455"/>
          <a:stretch>
            <a:fillRect/>
          </a:stretch>
        </p:blipFill>
        <p:spPr>
          <a:xfrm>
            <a:off x="7121347" y="0"/>
            <a:ext cx="5076749" cy="68580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121347" y="0"/>
            <a:ext cx="5076749" cy="6858000"/>
          </a:xfrm>
          <a:prstGeom prst="rect">
            <a:avLst/>
          </a:prstGeom>
          <a:solidFill>
            <a:srgbClr val="1E3A8A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rcRect t="-45" b="-45"/>
          <a:stretch>
            <a:fillRect/>
          </a:stretch>
        </p:blipFill>
        <p:spPr>
          <a:xfrm>
            <a:off x="10906354" y="1742796"/>
            <a:ext cx="256946" cy="342900"/>
          </a:xfrm>
          <a:prstGeom prst="rect">
            <a:avLst/>
          </a:prstGeom>
        </p:spPr>
      </p:pic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rcRect l="-1220" r="-1220"/>
          <a:stretch>
            <a:fillRect/>
          </a:stretch>
        </p:blipFill>
        <p:spPr>
          <a:xfrm>
            <a:off x="10844174" y="2124100"/>
            <a:ext cx="390449" cy="228600"/>
          </a:xfrm>
          <a:prstGeom prst="rect">
            <a:avLst/>
          </a:prstGeom>
        </p:spPr>
      </p:pic>
      <p:sp>
        <p:nvSpPr>
          <p:cNvPr id="10" name="Text 5"/>
          <p:cNvSpPr txBox="1"/>
          <p:nvPr/>
        </p:nvSpPr>
        <p:spPr>
          <a:xfrm>
            <a:off x="10807979" y="2126005"/>
            <a:ext cx="4480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北京</a:t>
            </a:r>
            <a:endParaRPr lang="en-US" sz="9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rcRect t="-45" b="-45"/>
          <a:stretch>
            <a:fillRect/>
          </a:stretch>
        </p:blipFill>
        <p:spPr>
          <a:xfrm>
            <a:off x="11591366" y="2783383"/>
            <a:ext cx="256946" cy="342900"/>
          </a:xfrm>
          <a:prstGeom prst="rect">
            <a:avLst/>
          </a:prstGeom>
        </p:spPr>
      </p:pic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3"/>
          <a:srcRect l="-1220" r="-1220"/>
          <a:stretch>
            <a:fillRect/>
          </a:stretch>
        </p:blipFill>
        <p:spPr>
          <a:xfrm>
            <a:off x="11530101" y="3163773"/>
            <a:ext cx="390449" cy="228600"/>
          </a:xfrm>
          <a:prstGeom prst="rect">
            <a:avLst/>
          </a:prstGeom>
        </p:spPr>
      </p:pic>
      <p:sp>
        <p:nvSpPr>
          <p:cNvPr id="13" name="Text 6"/>
          <p:cNvSpPr txBox="1"/>
          <p:nvPr/>
        </p:nvSpPr>
        <p:spPr>
          <a:xfrm>
            <a:off x="11493906" y="3165678"/>
            <a:ext cx="4480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上海</a:t>
            </a:r>
            <a:endParaRPr lang="en-US" sz="9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5"/>
          <a:srcRect l="-22" r="-22"/>
          <a:stretch>
            <a:fillRect/>
          </a:stretch>
        </p:blipFill>
        <p:spPr>
          <a:xfrm>
            <a:off x="10068992" y="3277692"/>
            <a:ext cx="533095" cy="304495"/>
          </a:xfrm>
          <a:prstGeom prst="rect">
            <a:avLst/>
          </a:prstGeom>
        </p:spPr>
      </p:pic>
      <p:sp>
        <p:nvSpPr>
          <p:cNvPr id="15" name="Text 7"/>
          <p:cNvSpPr txBox="1"/>
          <p:nvPr/>
        </p:nvSpPr>
        <p:spPr>
          <a:xfrm>
            <a:off x="10032797" y="3279597"/>
            <a:ext cx="590702" cy="305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重庆</a:t>
            </a:r>
            <a:endParaRPr lang="en-US" sz="1000" b="1" dirty="0">
              <a:solidFill>
                <a:srgbClr val="FFFFF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16" name="Shape 8"/>
          <p:cNvSpPr/>
          <p:nvPr/>
        </p:nvSpPr>
        <p:spPr>
          <a:xfrm>
            <a:off x="10164089" y="2783002"/>
            <a:ext cx="342900" cy="457200"/>
          </a:xfrm>
          <a:prstGeom prst="roundRect">
            <a:avLst>
              <a:gd name="adj" fmla="val 266667"/>
            </a:avLst>
          </a:prstGeom>
          <a:solidFill>
            <a:srgbClr val="FBBF24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0164089" y="2783002"/>
            <a:ext cx="342900" cy="457200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7"/>
          <a:srcRect t="-45" b="-45"/>
          <a:stretch>
            <a:fillRect/>
          </a:stretch>
        </p:blipFill>
        <p:spPr>
          <a:xfrm>
            <a:off x="10813110" y="3884270"/>
            <a:ext cx="256946" cy="342900"/>
          </a:xfrm>
          <a:prstGeom prst="rect">
            <a:avLst/>
          </a:prstGeom>
        </p:spPr>
      </p:pic>
      <p:pic>
        <p:nvPicPr>
          <p:cNvPr id="19" name="Image 8" descr="preencoded.png"/>
          <p:cNvPicPr>
            <a:picLocks noChangeAspect="1"/>
          </p:cNvPicPr>
          <p:nvPr/>
        </p:nvPicPr>
        <p:blipFill>
          <a:blip r:embed="rId3"/>
          <a:srcRect l="-1220" r="-1220"/>
          <a:stretch>
            <a:fillRect/>
          </a:stretch>
        </p:blipFill>
        <p:spPr>
          <a:xfrm>
            <a:off x="10750931" y="4265574"/>
            <a:ext cx="390449" cy="228600"/>
          </a:xfrm>
          <a:prstGeom prst="rect">
            <a:avLst/>
          </a:prstGeom>
        </p:spPr>
      </p:pic>
      <p:sp>
        <p:nvSpPr>
          <p:cNvPr id="20" name="Text 9"/>
          <p:cNvSpPr txBox="1"/>
          <p:nvPr/>
        </p:nvSpPr>
        <p:spPr>
          <a:xfrm>
            <a:off x="10714736" y="4267479"/>
            <a:ext cx="448056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广州</a:t>
            </a:r>
            <a:endParaRPr lang="en-US" sz="900" b="1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21" name="Shape 10"/>
          <p:cNvSpPr/>
          <p:nvPr/>
        </p:nvSpPr>
        <p:spPr>
          <a:xfrm>
            <a:off x="8633765" y="6038698"/>
            <a:ext cx="2048256" cy="514807"/>
          </a:xfrm>
          <a:prstGeom prst="roundRect">
            <a:avLst>
              <a:gd name="adj" fmla="val 78942"/>
            </a:avLst>
          </a:prstGeom>
          <a:noFill/>
          <a:ln w="12700">
            <a:solidFill>
              <a:srgbClr val="DDD6FE"/>
            </a:solidFill>
            <a:prstDash val="solid"/>
          </a:ln>
        </p:spPr>
      </p:sp>
      <p:sp>
        <p:nvSpPr>
          <p:cNvPr id="22" name="Text 11"/>
          <p:cNvSpPr txBox="1"/>
          <p:nvPr/>
        </p:nvSpPr>
        <p:spPr>
          <a:xfrm>
            <a:off x="9214409" y="6163056"/>
            <a:ext cx="1355141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6D28D9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 点亮你的家乡！ </a:t>
            </a:r>
            <a:endParaRPr lang="en-US" sz="1500" dirty="0">
              <a:solidFill>
                <a:srgbClr val="6D28D9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pic>
        <p:nvPicPr>
          <p:cNvPr id="23" name="Image 9" descr="preencoded.png"/>
          <p:cNvPicPr>
            <a:picLocks noChangeAspect="1"/>
          </p:cNvPicPr>
          <p:nvPr/>
        </p:nvPicPr>
        <p:blipFill>
          <a:blip r:embed="rId8"/>
          <a:srcRect l="-1282" r="-1282"/>
          <a:stretch>
            <a:fillRect/>
          </a:stretch>
        </p:blipFill>
        <p:spPr>
          <a:xfrm>
            <a:off x="8871509" y="6205118"/>
            <a:ext cx="219456" cy="190195"/>
          </a:xfrm>
          <a:prstGeom prst="rect">
            <a:avLst/>
          </a:prstGeom>
        </p:spPr>
      </p:pic>
      <p:sp>
        <p:nvSpPr>
          <p:cNvPr id="24" name="Shape 12"/>
          <p:cNvSpPr/>
          <p:nvPr/>
        </p:nvSpPr>
        <p:spPr>
          <a:xfrm>
            <a:off x="0" y="0"/>
            <a:ext cx="7114946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5" name="Text 13"/>
          <p:cNvSpPr txBox="1"/>
          <p:nvPr/>
        </p:nvSpPr>
        <p:spPr>
          <a:xfrm>
            <a:off x="657454" y="381305"/>
            <a:ext cx="626821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kern="0" spc="75" dirty="0">
                <a:solidFill>
                  <a:srgbClr val="7C3AED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第三课：AI魔法学院 </a:t>
            </a:r>
            <a:endParaRPr lang="en-US" sz="1500" b="1" kern="0" spc="75" dirty="0">
              <a:solidFill>
                <a:srgbClr val="7C3AED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26" name="Image 10" descr="preencoded.png"/>
          <p:cNvPicPr>
            <a:picLocks noChangeAspect="1"/>
          </p:cNvPicPr>
          <p:nvPr/>
        </p:nvPicPr>
        <p:blipFill>
          <a:blip r:embed="rId9"/>
          <a:srcRect l="-2644" r="-2644"/>
          <a:stretch>
            <a:fillRect/>
          </a:stretch>
        </p:blipFill>
        <p:spPr>
          <a:xfrm>
            <a:off x="381305" y="418795"/>
            <a:ext cx="200254" cy="190195"/>
          </a:xfrm>
          <a:prstGeom prst="rect">
            <a:avLst/>
          </a:prstGeom>
        </p:spPr>
      </p:pic>
      <p:sp>
        <p:nvSpPr>
          <p:cNvPr id="27" name="Text 14"/>
          <p:cNvSpPr txBox="1"/>
          <p:nvPr/>
        </p:nvSpPr>
        <p:spPr>
          <a:xfrm>
            <a:off x="381305" y="685800"/>
            <a:ext cx="6658661" cy="4288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dirty="0">
                <a:solidFill>
                  <a:srgbClr val="1F2937"/>
                </a:solidFill>
                <a:latin typeface="汉仪正圆-75W" panose="00020600040101010101" charset="-122"/>
                <a:ea typeface="汉仪正圆-75W" panose="00020600040101010101" charset="-122"/>
                <a:cs typeface="ZCOOL KuaiLe" pitchFamily="34" charset="-120"/>
              </a:rPr>
              <a:t>第9关：创作“你家乡的俚语” 🏠</a:t>
            </a:r>
            <a:endParaRPr lang="en-US" sz="2700" dirty="0">
              <a:solidFill>
                <a:srgbClr val="1F2937"/>
              </a:solidFill>
              <a:latin typeface="汉仪正圆-75W" panose="00020600040101010101" charset="-122"/>
              <a:ea typeface="汉仪正圆-75W" panose="00020600040101010101" charset="-122"/>
              <a:cs typeface="ZCOOL KuaiLe" pitchFamily="34" charset="-120"/>
            </a:endParaRPr>
          </a:p>
        </p:txBody>
      </p:sp>
      <p:sp>
        <p:nvSpPr>
          <p:cNvPr id="28" name="Shape 15"/>
          <p:cNvSpPr/>
          <p:nvPr/>
        </p:nvSpPr>
        <p:spPr>
          <a:xfrm>
            <a:off x="381305" y="1343254"/>
            <a:ext cx="761695" cy="267005"/>
          </a:xfrm>
          <a:prstGeom prst="roundRect">
            <a:avLst>
              <a:gd name="adj" fmla="val 342465"/>
            </a:avLst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9" name="Text 16"/>
          <p:cNvSpPr/>
          <p:nvPr/>
        </p:nvSpPr>
        <p:spPr>
          <a:xfrm>
            <a:off x="352044" y="1343254"/>
            <a:ext cx="819302" cy="2670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14300" tIns="38100" rIns="114300" bIns="381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D4ED8"/>
                </a:solidFill>
                <a:latin typeface="Noto Sans SC" panose="020B0200000000000000" pitchFamily="34" charset="-122"/>
                <a:ea typeface="Noto Sans SC" panose="020B0200000000000000" pitchFamily="34" charset="-122"/>
                <a:cs typeface="Noto Sans SC" panose="020B0200000000000000" pitchFamily="34" charset="-120"/>
              </a:rPr>
              <a:t>老师示范</a:t>
            </a:r>
            <a:endParaRPr lang="en-US" sz="1000" dirty="0"/>
          </a:p>
        </p:txBody>
      </p:sp>
      <p:sp>
        <p:nvSpPr>
          <p:cNvPr id="30" name="Text 17"/>
          <p:cNvSpPr txBox="1"/>
          <p:nvPr/>
        </p:nvSpPr>
        <p:spPr>
          <a:xfrm>
            <a:off x="1218895" y="1380744"/>
            <a:ext cx="1544422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如何写提示词 (Prompt)</a:t>
            </a:r>
            <a:endParaRPr lang="en-US" sz="10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31" name="Image 11" descr="preencoded.png"/>
          <p:cNvPicPr>
            <a:picLocks noChangeAspect="1"/>
          </p:cNvPicPr>
          <p:nvPr/>
        </p:nvPicPr>
        <p:blipFill>
          <a:blip r:embed="rId10"/>
          <a:srcRect t="-7" b="-7"/>
          <a:stretch>
            <a:fillRect/>
          </a:stretch>
        </p:blipFill>
        <p:spPr>
          <a:xfrm>
            <a:off x="381305" y="2848356"/>
            <a:ext cx="6349594" cy="3629254"/>
          </a:xfrm>
          <a:prstGeom prst="rect">
            <a:avLst/>
          </a:prstGeom>
        </p:spPr>
      </p:pic>
      <p:sp>
        <p:nvSpPr>
          <p:cNvPr id="32" name="Text 18"/>
          <p:cNvSpPr txBox="1"/>
          <p:nvPr/>
        </p:nvSpPr>
        <p:spPr>
          <a:xfrm>
            <a:off x="875995" y="3047695"/>
            <a:ext cx="5772607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5B21B6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AI 的回答 (示例) </a:t>
            </a:r>
            <a:endParaRPr lang="en-US" sz="1300" b="1" dirty="0">
              <a:solidFill>
                <a:srgbClr val="5B21B6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33" name="Image 12" descr="preencoded.png"/>
          <p:cNvPicPr>
            <a:picLocks noChangeAspect="1"/>
          </p:cNvPicPr>
          <p:nvPr/>
        </p:nvPicPr>
        <p:blipFill>
          <a:blip r:embed="rId11"/>
          <a:srcRect l="-1064" r="-1064"/>
          <a:stretch>
            <a:fillRect/>
          </a:stretch>
        </p:blipFill>
        <p:spPr>
          <a:xfrm>
            <a:off x="580644" y="3095244"/>
            <a:ext cx="219456" cy="171907"/>
          </a:xfrm>
          <a:prstGeom prst="rect">
            <a:avLst/>
          </a:prstGeom>
        </p:spPr>
      </p:pic>
      <p:pic>
        <p:nvPicPr>
          <p:cNvPr id="34" name="Image 13" descr="preencoded.png"/>
          <p:cNvPicPr>
            <a:picLocks noChangeAspect="1"/>
          </p:cNvPicPr>
          <p:nvPr/>
        </p:nvPicPr>
        <p:blipFill>
          <a:blip r:embed="rId12"/>
          <a:srcRect t="-21" b="-21"/>
          <a:stretch>
            <a:fillRect/>
          </a:stretch>
        </p:blipFill>
        <p:spPr>
          <a:xfrm>
            <a:off x="580644" y="3429000"/>
            <a:ext cx="5950001" cy="724205"/>
          </a:xfrm>
          <a:prstGeom prst="rect">
            <a:avLst/>
          </a:prstGeom>
        </p:spPr>
      </p:pic>
      <p:sp>
        <p:nvSpPr>
          <p:cNvPr id="35" name="Text 19"/>
          <p:cNvSpPr txBox="1"/>
          <p:nvPr/>
        </p:nvSpPr>
        <p:spPr>
          <a:xfrm>
            <a:off x="733349" y="3543300"/>
            <a:ext cx="1236269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幺儿 (yāo ér)</a:t>
            </a:r>
            <a:endParaRPr lang="en-US" sz="1500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36" name="Shape 20"/>
          <p:cNvSpPr/>
          <p:nvPr/>
        </p:nvSpPr>
        <p:spPr>
          <a:xfrm>
            <a:off x="6035954" y="3562502"/>
            <a:ext cx="390449" cy="228600"/>
          </a:xfrm>
          <a:prstGeom prst="roundRect">
            <a:avLst>
              <a:gd name="adj" fmla="val 133333"/>
            </a:avLst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7" name="Text 21"/>
          <p:cNvSpPr txBox="1"/>
          <p:nvPr/>
        </p:nvSpPr>
        <p:spPr>
          <a:xfrm>
            <a:off x="6035954" y="3562502"/>
            <a:ext cx="448056" cy="2286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38100" rIns="76200" bIns="3810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孩子</a:t>
            </a:r>
            <a:endParaRPr lang="en-US" sz="9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38" name="Text 22"/>
          <p:cNvSpPr txBox="1"/>
          <p:nvPr/>
        </p:nvSpPr>
        <p:spPr>
          <a:xfrm>
            <a:off x="733349" y="3847795"/>
            <a:ext cx="5877763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例句：把幺儿带上，别弄丢了。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39" name="Image 14" descr="preencoded.png"/>
          <p:cNvPicPr>
            <a:picLocks noChangeAspect="1"/>
          </p:cNvPicPr>
          <p:nvPr/>
        </p:nvPicPr>
        <p:blipFill>
          <a:blip r:embed="rId12"/>
          <a:srcRect t="-21" b="-21"/>
          <a:stretch>
            <a:fillRect/>
          </a:stretch>
        </p:blipFill>
        <p:spPr>
          <a:xfrm>
            <a:off x="580644" y="4267505"/>
            <a:ext cx="5950001" cy="724205"/>
          </a:xfrm>
          <a:prstGeom prst="rect">
            <a:avLst/>
          </a:prstGeom>
        </p:spPr>
      </p:pic>
      <p:sp>
        <p:nvSpPr>
          <p:cNvPr id="40" name="Text 23"/>
          <p:cNvSpPr txBox="1"/>
          <p:nvPr/>
        </p:nvSpPr>
        <p:spPr>
          <a:xfrm>
            <a:off x="733349" y="4381805"/>
            <a:ext cx="1224382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巴适 (bā shì)</a:t>
            </a:r>
            <a:endParaRPr lang="en-US" sz="1500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41" name="Shape 24"/>
          <p:cNvSpPr/>
          <p:nvPr/>
        </p:nvSpPr>
        <p:spPr>
          <a:xfrm>
            <a:off x="5762549" y="4401007"/>
            <a:ext cx="657454" cy="228600"/>
          </a:xfrm>
          <a:prstGeom prst="roundRect">
            <a:avLst>
              <a:gd name="adj" fmla="val 133333"/>
            </a:avLst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2" name="Text 25"/>
          <p:cNvSpPr txBox="1"/>
          <p:nvPr/>
        </p:nvSpPr>
        <p:spPr>
          <a:xfrm>
            <a:off x="5762549" y="4401007"/>
            <a:ext cx="715061" cy="2286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38100" rIns="76200" bIns="3810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舒服/很好</a:t>
            </a:r>
            <a:endParaRPr lang="en-US" sz="9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3" name="Text 26"/>
          <p:cNvSpPr txBox="1"/>
          <p:nvPr/>
        </p:nvSpPr>
        <p:spPr>
          <a:xfrm>
            <a:off x="733349" y="4686300"/>
            <a:ext cx="5877763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例句：今天这顿火锅吃得太巴适了！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44" name="Image 15" descr="preencoded.png"/>
          <p:cNvPicPr>
            <a:picLocks noChangeAspect="1"/>
          </p:cNvPicPr>
          <p:nvPr/>
        </p:nvPicPr>
        <p:blipFill>
          <a:blip r:embed="rId12"/>
          <a:srcRect t="-21" b="-21"/>
          <a:stretch>
            <a:fillRect/>
          </a:stretch>
        </p:blipFill>
        <p:spPr>
          <a:xfrm>
            <a:off x="580644" y="5105095"/>
            <a:ext cx="5950001" cy="724205"/>
          </a:xfrm>
          <a:prstGeom prst="rect">
            <a:avLst/>
          </a:prstGeom>
        </p:spPr>
      </p:pic>
      <p:sp>
        <p:nvSpPr>
          <p:cNvPr id="45" name="Text 27"/>
          <p:cNvSpPr txBox="1"/>
          <p:nvPr/>
        </p:nvSpPr>
        <p:spPr>
          <a:xfrm>
            <a:off x="733349" y="5219395"/>
            <a:ext cx="1100023" cy="2670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1F2937"/>
                </a:solidFill>
                <a:latin typeface="汉仪正圆-45W" panose="00020600040101010101" charset="-122"/>
                <a:ea typeface="汉仪正圆-45W" panose="00020600040101010101" charset="-122"/>
                <a:cs typeface="ZCOOL KuaiLe" pitchFamily="34" charset="-120"/>
              </a:rPr>
              <a:t>安逸 (ān yì)</a:t>
            </a:r>
            <a:endParaRPr lang="en-US" sz="1500" dirty="0">
              <a:solidFill>
                <a:srgbClr val="1F2937"/>
              </a:solidFill>
              <a:latin typeface="汉仪正圆-45W" panose="00020600040101010101" charset="-122"/>
              <a:ea typeface="汉仪正圆-45W" panose="00020600040101010101" charset="-122"/>
              <a:cs typeface="ZCOOL KuaiLe" pitchFamily="34" charset="-120"/>
            </a:endParaRPr>
          </a:p>
        </p:txBody>
      </p:sp>
      <p:sp>
        <p:nvSpPr>
          <p:cNvPr id="46" name="Shape 28"/>
          <p:cNvSpPr/>
          <p:nvPr/>
        </p:nvSpPr>
        <p:spPr>
          <a:xfrm>
            <a:off x="5762549" y="5238598"/>
            <a:ext cx="657454" cy="228600"/>
          </a:xfrm>
          <a:prstGeom prst="roundRect">
            <a:avLst>
              <a:gd name="adj" fmla="val 133333"/>
            </a:avLst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7" name="Text 29"/>
          <p:cNvSpPr txBox="1"/>
          <p:nvPr/>
        </p:nvSpPr>
        <p:spPr>
          <a:xfrm>
            <a:off x="5762549" y="5238598"/>
            <a:ext cx="715061" cy="2286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38100" rIns="76200" bIns="3810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惬意/满意</a:t>
            </a:r>
            <a:endParaRPr lang="en-US" sz="900" dirty="0">
              <a:solidFill>
                <a:srgbClr val="6B7280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8" name="Text 30"/>
          <p:cNvSpPr txBox="1"/>
          <p:nvPr/>
        </p:nvSpPr>
        <p:spPr>
          <a:xfrm>
            <a:off x="733349" y="5524805"/>
            <a:ext cx="5877763" cy="1911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例句：躺在沙发上刷视频，安逸得很。</a:t>
            </a:r>
            <a:endParaRPr lang="en-US" sz="1000" dirty="0">
              <a:solidFill>
                <a:srgbClr val="4B5563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sp>
        <p:nvSpPr>
          <p:cNvPr id="49" name="Text 31"/>
          <p:cNvSpPr txBox="1"/>
          <p:nvPr/>
        </p:nvSpPr>
        <p:spPr>
          <a:xfrm>
            <a:off x="5177333" y="5943600"/>
            <a:ext cx="1547165" cy="152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来源：方言词典 / 本地媒体</a:t>
            </a:r>
            <a:endParaRPr lang="en-US" sz="900" dirty="0">
              <a:solidFill>
                <a:srgbClr val="9CA3AF"/>
              </a:solidFill>
              <a:latin typeface="汉仪正圆-45W" panose="00020600040101010101" charset="-122"/>
              <a:ea typeface="汉仪正圆-45W" panose="00020600040101010101" charset="-122"/>
              <a:cs typeface="Noto Sans SC" panose="020B0200000000000000" pitchFamily="34" charset="-120"/>
            </a:endParaRPr>
          </a:p>
        </p:txBody>
      </p:sp>
      <p:pic>
        <p:nvPicPr>
          <p:cNvPr id="50" name="Image 16" descr="preencoded.png"/>
          <p:cNvPicPr>
            <a:picLocks noChangeAspect="1"/>
          </p:cNvPicPr>
          <p:nvPr/>
        </p:nvPicPr>
        <p:blipFill>
          <a:blip r:embed="rId13"/>
          <a:srcRect t="-80" b="-80"/>
          <a:stretch>
            <a:fillRect/>
          </a:stretch>
        </p:blipFill>
        <p:spPr>
          <a:xfrm>
            <a:off x="4970678" y="5967374"/>
            <a:ext cx="142646" cy="114300"/>
          </a:xfrm>
          <a:prstGeom prst="rect">
            <a:avLst/>
          </a:prstGeom>
        </p:spPr>
      </p:pic>
      <p:pic>
        <p:nvPicPr>
          <p:cNvPr id="51" name="Image 17" descr="preencoded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5892394" y="0"/>
            <a:ext cx="1218895" cy="1218895"/>
          </a:xfrm>
          <a:prstGeom prst="rect">
            <a:avLst/>
          </a:prstGeom>
        </p:spPr>
      </p:pic>
      <p:pic>
        <p:nvPicPr>
          <p:cNvPr id="52" name="Image 18" descr="preencoded.png"/>
          <p:cNvPicPr>
            <a:picLocks noChangeAspect="1"/>
          </p:cNvPicPr>
          <p:nvPr/>
        </p:nvPicPr>
        <p:blipFill>
          <a:blip r:embed="rId15"/>
          <a:srcRect l="-6" r="-6"/>
          <a:stretch>
            <a:fillRect/>
          </a:stretch>
        </p:blipFill>
        <p:spPr>
          <a:xfrm>
            <a:off x="381305" y="1686154"/>
            <a:ext cx="6349594" cy="780898"/>
          </a:xfrm>
          <a:prstGeom prst="rect">
            <a:avLst/>
          </a:prstGeom>
        </p:spPr>
      </p:pic>
      <p:sp>
        <p:nvSpPr>
          <p:cNvPr id="53" name="Text 32"/>
          <p:cNvSpPr txBox="1"/>
          <p:nvPr/>
        </p:nvSpPr>
        <p:spPr>
          <a:xfrm>
            <a:off x="771754" y="1809598"/>
            <a:ext cx="5915254" cy="5340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 请你学习我家乡</a:t>
            </a:r>
            <a:r>
              <a:rPr lang="en-US" sz="1300" b="1" i="1" dirty="0">
                <a:solidFill>
                  <a:srgbClr val="2563EB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（重庆）</a:t>
            </a:r>
            <a:r>
              <a:rPr lang="en-US" sz="1300" i="1" dirty="0">
                <a:solidFill>
                  <a:srgbClr val="374151"/>
                </a:solidFill>
                <a:latin typeface="汉仪正圆-45W" panose="00020600040101010101" charset="-122"/>
                <a:ea typeface="汉仪正圆-45W" panose="00020600040101010101" charset="-122"/>
                <a:cs typeface="Noto Sans SC" panose="020B0200000000000000" pitchFamily="34" charset="-120"/>
              </a:rPr>
              <a:t>的俚语。给出三个常用本地说法，包括意思和例句，并告诉我你是怎么知道的。 </a:t>
            </a:r>
            <a:endParaRPr lang="en-US" sz="1300" dirty="0">
              <a:latin typeface="汉仪正圆-45W" panose="00020600040101010101" charset="-122"/>
              <a:ea typeface="汉仪正圆-45W" panose="00020600040101010101" charset="-122"/>
            </a:endParaRPr>
          </a:p>
        </p:txBody>
      </p:sp>
      <p:pic>
        <p:nvPicPr>
          <p:cNvPr id="54" name="Image 19" descr="preencoded.png"/>
          <p:cNvPicPr>
            <a:picLocks noChangeAspect="1"/>
          </p:cNvPicPr>
          <p:nvPr/>
        </p:nvPicPr>
        <p:blipFill>
          <a:blip r:embed="rId16"/>
          <a:srcRect l="-760" r="-760"/>
          <a:stretch>
            <a:fillRect/>
          </a:stretch>
        </p:blipFill>
        <p:spPr>
          <a:xfrm>
            <a:off x="504749" y="1869034"/>
            <a:ext cx="152705" cy="17190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">
      <a:majorFont>
        <a:latin typeface="汉仪正圆-75W"/>
        <a:ea typeface="汉仪正圆-75W"/>
        <a:cs typeface=""/>
      </a:majorFont>
      <a:minorFont>
        <a:latin typeface="汉仪正圆-45W"/>
        <a:ea typeface="汉仪正圆-45W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">
      <a:majorFont>
        <a:latin typeface="汉仪正圆-75W"/>
        <a:ea typeface="汉仪正圆-75W"/>
        <a:cs typeface=""/>
      </a:majorFont>
      <a:minorFont>
        <a:latin typeface="汉仪正圆-45W"/>
        <a:ea typeface="汉仪正圆-45W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3346</Words>
  <Application>WPS 演示</Application>
  <PresentationFormat>On-screen Show (16:9)</PresentationFormat>
  <Paragraphs>479</Paragraphs>
  <Slides>13</Slides>
  <Notes>11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13</vt:i4>
      </vt:variant>
    </vt:vector>
  </HeadingPairs>
  <TitlesOfParts>
    <vt:vector size="35" baseType="lpstr">
      <vt:lpstr>Arial</vt:lpstr>
      <vt:lpstr>宋体</vt:lpstr>
      <vt:lpstr>Wingdings</vt:lpstr>
      <vt:lpstr>Noto Sans SC</vt:lpstr>
      <vt:lpstr>Noto Sans SC</vt:lpstr>
      <vt:lpstr>汉仪正圆-45W</vt:lpstr>
      <vt:lpstr>ZCOOL KuaiLe</vt:lpstr>
      <vt:lpstr>MingLiU-ExtB</vt:lpstr>
      <vt:lpstr>ZCOOL KuaiLe</vt:lpstr>
      <vt:lpstr>ZCOOL KuaiLe</vt:lpstr>
      <vt:lpstr>汉仪正圆-75W</vt:lpstr>
      <vt:lpstr>ui-sans-serif</vt:lpstr>
      <vt:lpstr>ui-sans-serif</vt:lpstr>
      <vt:lpstr>ui-sans-serif</vt:lpstr>
      <vt:lpstr>Courier New</vt:lpstr>
      <vt:lpstr>HanaMinB</vt:lpstr>
      <vt:lpstr>微软雅黑</vt:lpstr>
      <vt:lpstr>Arial Unicode MS</vt:lpstr>
      <vt:lpstr>Calibri</vt:lpstr>
      <vt:lpstr>等线</vt:lpstr>
      <vt:lpstr>Office Theme</vt:lpstr>
      <vt:lpstr>1_Office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Generated by Gen-Spark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creator>Visual Extract to PPTX Converter</dc:creator>
  <dc:subject>PptxGenJS Presentation</dc:subject>
  <cp:lastModifiedBy>陈之然</cp:lastModifiedBy>
  <cp:revision>4</cp:revision>
  <dcterms:created xsi:type="dcterms:W3CDTF">2026-03-04T09:41:00Z</dcterms:created>
  <dcterms:modified xsi:type="dcterms:W3CDTF">2026-05-07T07:11:32Z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2052-12.1.0.25865</vt:lpwstr>
  </property>
  <property fmtid="{D5CDD505-2E9C-101B-9397-08002B2CF9AE}" pid="3" name="ICV">
    <vt:lpwstr>9571CD2B0A934665BC475C7D2927EB52_12</vt:lpwstr>
  </property>
</Properties>
</file>