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80" r:id="rId4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3.png"/><Relationship Id="rId8" Type="http://schemas.openxmlformats.org/officeDocument/2006/relationships/image" Target="../media/image162.png"/><Relationship Id="rId7" Type="http://schemas.openxmlformats.org/officeDocument/2006/relationships/image" Target="../media/image161.png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3" Type="http://schemas.openxmlformats.org/officeDocument/2006/relationships/image" Target="../media/image157.png"/><Relationship Id="rId23" Type="http://schemas.openxmlformats.org/officeDocument/2006/relationships/notesSlide" Target="../notesSlides/notesSlide10.xml"/><Relationship Id="rId22" Type="http://schemas.openxmlformats.org/officeDocument/2006/relationships/slideLayout" Target="../slideLayouts/slideLayout2.xml"/><Relationship Id="rId21" Type="http://schemas.openxmlformats.org/officeDocument/2006/relationships/image" Target="../media/image175.png"/><Relationship Id="rId20" Type="http://schemas.openxmlformats.org/officeDocument/2006/relationships/image" Target="../media/image174.png"/><Relationship Id="rId2" Type="http://schemas.openxmlformats.org/officeDocument/2006/relationships/image" Target="../media/image17.png"/><Relationship Id="rId19" Type="http://schemas.openxmlformats.org/officeDocument/2006/relationships/image" Target="../media/image173.png"/><Relationship Id="rId18" Type="http://schemas.openxmlformats.org/officeDocument/2006/relationships/image" Target="../media/image172.png"/><Relationship Id="rId17" Type="http://schemas.openxmlformats.org/officeDocument/2006/relationships/image" Target="../media/image171.png"/><Relationship Id="rId16" Type="http://schemas.openxmlformats.org/officeDocument/2006/relationships/image" Target="../media/image170.png"/><Relationship Id="rId15" Type="http://schemas.openxmlformats.org/officeDocument/2006/relationships/image" Target="../media/image169.png"/><Relationship Id="rId14" Type="http://schemas.openxmlformats.org/officeDocument/2006/relationships/image" Target="../media/image168.png"/><Relationship Id="rId13" Type="http://schemas.openxmlformats.org/officeDocument/2006/relationships/image" Target="../media/image167.png"/><Relationship Id="rId12" Type="http://schemas.openxmlformats.org/officeDocument/2006/relationships/image" Target="../media/image166.png"/><Relationship Id="rId11" Type="http://schemas.openxmlformats.org/officeDocument/2006/relationships/image" Target="../media/image165.png"/><Relationship Id="rId10" Type="http://schemas.openxmlformats.org/officeDocument/2006/relationships/image" Target="../media/image164.png"/><Relationship Id="rId1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4.png"/><Relationship Id="rId8" Type="http://schemas.openxmlformats.org/officeDocument/2006/relationships/image" Target="../media/image183.png"/><Relationship Id="rId7" Type="http://schemas.openxmlformats.org/officeDocument/2006/relationships/image" Target="../media/image182.png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9" Type="http://schemas.openxmlformats.org/officeDocument/2006/relationships/notesSlide" Target="../notesSlides/notesSlide11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192.png"/><Relationship Id="rId16" Type="http://schemas.openxmlformats.org/officeDocument/2006/relationships/image" Target="../media/image191.png"/><Relationship Id="rId15" Type="http://schemas.openxmlformats.org/officeDocument/2006/relationships/image" Target="../media/image190.png"/><Relationship Id="rId14" Type="http://schemas.openxmlformats.org/officeDocument/2006/relationships/image" Target="../media/image189.png"/><Relationship Id="rId13" Type="http://schemas.openxmlformats.org/officeDocument/2006/relationships/image" Target="../media/image188.png"/><Relationship Id="rId12" Type="http://schemas.openxmlformats.org/officeDocument/2006/relationships/image" Target="../media/image187.png"/><Relationship Id="rId11" Type="http://schemas.openxmlformats.org/officeDocument/2006/relationships/image" Target="../media/image186.png"/><Relationship Id="rId10" Type="http://schemas.openxmlformats.org/officeDocument/2006/relationships/image" Target="../media/image185.png"/><Relationship Id="rId1" Type="http://schemas.openxmlformats.org/officeDocument/2006/relationships/image" Target="../media/image17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31.png"/><Relationship Id="rId16" Type="http://schemas.openxmlformats.org/officeDocument/2006/relationships/image" Target="../media/image30.png"/><Relationship Id="rId15" Type="http://schemas.openxmlformats.org/officeDocument/2006/relationships/image" Target="../media/image29.png"/><Relationship Id="rId14" Type="http://schemas.openxmlformats.org/officeDocument/2006/relationships/image" Target="../media/image28.png"/><Relationship Id="rId13" Type="http://schemas.openxmlformats.org/officeDocument/2006/relationships/image" Target="../media/image27.png"/><Relationship Id="rId12" Type="http://schemas.openxmlformats.org/officeDocument/2006/relationships/image" Target="../media/image26.png"/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image" Target="../media/image39.png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0" Type="http://schemas.openxmlformats.org/officeDocument/2006/relationships/notesSlide" Target="../notesSlides/notesSlide3.xml"/><Relationship Id="rId2" Type="http://schemas.openxmlformats.org/officeDocument/2006/relationships/image" Target="../media/image33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49.jpeg"/><Relationship Id="rId17" Type="http://schemas.openxmlformats.org/officeDocument/2006/relationships/image" Target="../media/image48.png"/><Relationship Id="rId16" Type="http://schemas.openxmlformats.org/officeDocument/2006/relationships/image" Target="../media/image47.png"/><Relationship Id="rId15" Type="http://schemas.openxmlformats.org/officeDocument/2006/relationships/image" Target="../media/image46.png"/><Relationship Id="rId14" Type="http://schemas.openxmlformats.org/officeDocument/2006/relationships/image" Target="../media/image45.png"/><Relationship Id="rId13" Type="http://schemas.openxmlformats.org/officeDocument/2006/relationships/image" Target="../media/image44.png"/><Relationship Id="rId12" Type="http://schemas.openxmlformats.org/officeDocument/2006/relationships/image" Target="../media/image43.png"/><Relationship Id="rId11" Type="http://schemas.openxmlformats.org/officeDocument/2006/relationships/image" Target="../media/image42.png"/><Relationship Id="rId10" Type="http://schemas.openxmlformats.org/officeDocument/2006/relationships/image" Target="../media/image41.png"/><Relationship Id="rId1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png"/><Relationship Id="rId8" Type="http://schemas.openxmlformats.org/officeDocument/2006/relationships/image" Target="../media/image57.png"/><Relationship Id="rId7" Type="http://schemas.openxmlformats.org/officeDocument/2006/relationships/image" Target="../media/image56.png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33" Type="http://schemas.openxmlformats.org/officeDocument/2006/relationships/notesSlide" Target="../notesSlides/notesSlide4.xml"/><Relationship Id="rId32" Type="http://schemas.openxmlformats.org/officeDocument/2006/relationships/slideLayout" Target="../slideLayouts/slideLayout2.xml"/><Relationship Id="rId31" Type="http://schemas.openxmlformats.org/officeDocument/2006/relationships/image" Target="../media/image80.png"/><Relationship Id="rId30" Type="http://schemas.openxmlformats.org/officeDocument/2006/relationships/image" Target="../media/image79.png"/><Relationship Id="rId3" Type="http://schemas.openxmlformats.org/officeDocument/2006/relationships/image" Target="../media/image52.png"/><Relationship Id="rId29" Type="http://schemas.openxmlformats.org/officeDocument/2006/relationships/image" Target="../media/image78.png"/><Relationship Id="rId28" Type="http://schemas.openxmlformats.org/officeDocument/2006/relationships/image" Target="../media/image77.png"/><Relationship Id="rId27" Type="http://schemas.openxmlformats.org/officeDocument/2006/relationships/image" Target="../media/image76.png"/><Relationship Id="rId26" Type="http://schemas.openxmlformats.org/officeDocument/2006/relationships/image" Target="../media/image75.png"/><Relationship Id="rId25" Type="http://schemas.openxmlformats.org/officeDocument/2006/relationships/image" Target="../media/image74.png"/><Relationship Id="rId24" Type="http://schemas.openxmlformats.org/officeDocument/2006/relationships/image" Target="../media/image73.png"/><Relationship Id="rId23" Type="http://schemas.openxmlformats.org/officeDocument/2006/relationships/image" Target="../media/image72.png"/><Relationship Id="rId22" Type="http://schemas.openxmlformats.org/officeDocument/2006/relationships/image" Target="../media/image71.png"/><Relationship Id="rId21" Type="http://schemas.openxmlformats.org/officeDocument/2006/relationships/image" Target="../media/image70.png"/><Relationship Id="rId20" Type="http://schemas.openxmlformats.org/officeDocument/2006/relationships/image" Target="../media/image69.png"/><Relationship Id="rId2" Type="http://schemas.openxmlformats.org/officeDocument/2006/relationships/image" Target="../media/image51.png"/><Relationship Id="rId19" Type="http://schemas.openxmlformats.org/officeDocument/2006/relationships/image" Target="../media/image68.png"/><Relationship Id="rId18" Type="http://schemas.openxmlformats.org/officeDocument/2006/relationships/image" Target="../media/image67.png"/><Relationship Id="rId17" Type="http://schemas.openxmlformats.org/officeDocument/2006/relationships/image" Target="../media/image66.png"/><Relationship Id="rId16" Type="http://schemas.openxmlformats.org/officeDocument/2006/relationships/image" Target="../media/image65.png"/><Relationship Id="rId15" Type="http://schemas.openxmlformats.org/officeDocument/2006/relationships/image" Target="../media/image64.png"/><Relationship Id="rId14" Type="http://schemas.openxmlformats.org/officeDocument/2006/relationships/image" Target="../media/image63.png"/><Relationship Id="rId13" Type="http://schemas.openxmlformats.org/officeDocument/2006/relationships/image" Target="../media/image62.png"/><Relationship Id="rId12" Type="http://schemas.openxmlformats.org/officeDocument/2006/relationships/image" Target="../media/image61.png"/><Relationship Id="rId11" Type="http://schemas.openxmlformats.org/officeDocument/2006/relationships/image" Target="../media/image60.png"/><Relationship Id="rId10" Type="http://schemas.openxmlformats.org/officeDocument/2006/relationships/image" Target="../media/image59.png"/><Relationship Id="rId1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9.png"/><Relationship Id="rId8" Type="http://schemas.openxmlformats.org/officeDocument/2006/relationships/image" Target="../media/image88.png"/><Relationship Id="rId7" Type="http://schemas.openxmlformats.org/officeDocument/2006/relationships/image" Target="../media/image87.png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9" Type="http://schemas.openxmlformats.org/officeDocument/2006/relationships/notesSlide" Target="../notesSlides/notesSlide5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97.png"/><Relationship Id="rId16" Type="http://schemas.openxmlformats.org/officeDocument/2006/relationships/image" Target="../media/image96.png"/><Relationship Id="rId15" Type="http://schemas.openxmlformats.org/officeDocument/2006/relationships/image" Target="../media/image95.png"/><Relationship Id="rId14" Type="http://schemas.openxmlformats.org/officeDocument/2006/relationships/image" Target="../media/image94.png"/><Relationship Id="rId13" Type="http://schemas.openxmlformats.org/officeDocument/2006/relationships/image" Target="../media/image93.png"/><Relationship Id="rId12" Type="http://schemas.openxmlformats.org/officeDocument/2006/relationships/image" Target="../media/image92.png"/><Relationship Id="rId11" Type="http://schemas.openxmlformats.org/officeDocument/2006/relationships/image" Target="../media/image91.png"/><Relationship Id="rId10" Type="http://schemas.openxmlformats.org/officeDocument/2006/relationships/image" Target="../media/image90.png"/><Relationship Id="rId1" Type="http://schemas.openxmlformats.org/officeDocument/2006/relationships/image" Target="../media/image8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4.png"/><Relationship Id="rId8" Type="http://schemas.openxmlformats.org/officeDocument/2006/relationships/image" Target="../media/image103.png"/><Relationship Id="rId7" Type="http://schemas.openxmlformats.org/officeDocument/2006/relationships/image" Target="../media/image102.png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3" Type="http://schemas.openxmlformats.org/officeDocument/2006/relationships/image" Target="../media/image98.png"/><Relationship Id="rId21" Type="http://schemas.openxmlformats.org/officeDocument/2006/relationships/notesSlide" Target="../notesSlides/notesSlide6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82.png"/><Relationship Id="rId19" Type="http://schemas.openxmlformats.org/officeDocument/2006/relationships/image" Target="../media/image114.png"/><Relationship Id="rId18" Type="http://schemas.openxmlformats.org/officeDocument/2006/relationships/image" Target="../media/image113.png"/><Relationship Id="rId17" Type="http://schemas.openxmlformats.org/officeDocument/2006/relationships/image" Target="../media/image112.png"/><Relationship Id="rId16" Type="http://schemas.openxmlformats.org/officeDocument/2006/relationships/image" Target="../media/image111.png"/><Relationship Id="rId15" Type="http://schemas.openxmlformats.org/officeDocument/2006/relationships/image" Target="../media/image110.png"/><Relationship Id="rId14" Type="http://schemas.openxmlformats.org/officeDocument/2006/relationships/image" Target="../media/image109.png"/><Relationship Id="rId13" Type="http://schemas.openxmlformats.org/officeDocument/2006/relationships/image" Target="../media/image108.png"/><Relationship Id="rId12" Type="http://schemas.openxmlformats.org/officeDocument/2006/relationships/image" Target="../media/image107.png"/><Relationship Id="rId11" Type="http://schemas.openxmlformats.org/officeDocument/2006/relationships/image" Target="../media/image106.png"/><Relationship Id="rId10" Type="http://schemas.openxmlformats.org/officeDocument/2006/relationships/image" Target="../media/image105.png"/><Relationship Id="rId1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1.png"/><Relationship Id="rId8" Type="http://schemas.openxmlformats.org/officeDocument/2006/relationships/image" Target="../media/image120.png"/><Relationship Id="rId7" Type="http://schemas.openxmlformats.org/officeDocument/2006/relationships/image" Target="../media/image119.png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7.png"/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8" Type="http://schemas.openxmlformats.org/officeDocument/2006/relationships/notesSlide" Target="../notesSlides/notesSlide7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128.png"/><Relationship Id="rId15" Type="http://schemas.openxmlformats.org/officeDocument/2006/relationships/image" Target="../media/image127.png"/><Relationship Id="rId14" Type="http://schemas.openxmlformats.org/officeDocument/2006/relationships/image" Target="../media/image126.png"/><Relationship Id="rId13" Type="http://schemas.openxmlformats.org/officeDocument/2006/relationships/image" Target="../media/image125.png"/><Relationship Id="rId12" Type="http://schemas.openxmlformats.org/officeDocument/2006/relationships/image" Target="../media/image124.png"/><Relationship Id="rId11" Type="http://schemas.openxmlformats.org/officeDocument/2006/relationships/image" Target="../media/image123.png"/><Relationship Id="rId10" Type="http://schemas.openxmlformats.org/officeDocument/2006/relationships/image" Target="../media/image122.png"/><Relationship Id="rId1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4.png"/><Relationship Id="rId8" Type="http://schemas.openxmlformats.org/officeDocument/2006/relationships/image" Target="../media/image133.png"/><Relationship Id="rId7" Type="http://schemas.openxmlformats.org/officeDocument/2006/relationships/image" Target="../media/image132.png"/><Relationship Id="rId6" Type="http://schemas.openxmlformats.org/officeDocument/2006/relationships/image" Target="../media/image131.png"/><Relationship Id="rId5" Type="http://schemas.openxmlformats.org/officeDocument/2006/relationships/image" Target="../media/image119.png"/><Relationship Id="rId4" Type="http://schemas.openxmlformats.org/officeDocument/2006/relationships/image" Target="../media/image130.png"/><Relationship Id="rId3" Type="http://schemas.openxmlformats.org/officeDocument/2006/relationships/image" Target="../media/image129.png"/><Relationship Id="rId2" Type="http://schemas.openxmlformats.org/officeDocument/2006/relationships/image" Target="../media/image17.png"/><Relationship Id="rId13" Type="http://schemas.openxmlformats.org/officeDocument/2006/relationships/notesSlide" Target="../notesSlides/notesSlide8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36.png"/><Relationship Id="rId10" Type="http://schemas.openxmlformats.org/officeDocument/2006/relationships/image" Target="../media/image135.png"/><Relationship Id="rId1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4.png"/><Relationship Id="rId8" Type="http://schemas.openxmlformats.org/officeDocument/2006/relationships/image" Target="../media/image143.png"/><Relationship Id="rId7" Type="http://schemas.openxmlformats.org/officeDocument/2006/relationships/image" Target="../media/image142.png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3" Type="http://schemas.openxmlformats.org/officeDocument/2006/relationships/image" Target="../media/image138.png"/><Relationship Id="rId23" Type="http://schemas.openxmlformats.org/officeDocument/2006/relationships/notesSlide" Target="../notesSlides/notesSlide9.xml"/><Relationship Id="rId22" Type="http://schemas.openxmlformats.org/officeDocument/2006/relationships/slideLayout" Target="../slideLayouts/slideLayout2.xml"/><Relationship Id="rId21" Type="http://schemas.openxmlformats.org/officeDocument/2006/relationships/image" Target="../media/image156.png"/><Relationship Id="rId20" Type="http://schemas.openxmlformats.org/officeDocument/2006/relationships/image" Target="../media/image155.png"/><Relationship Id="rId2" Type="http://schemas.openxmlformats.org/officeDocument/2006/relationships/image" Target="../media/image137.png"/><Relationship Id="rId19" Type="http://schemas.openxmlformats.org/officeDocument/2006/relationships/image" Target="../media/image154.png"/><Relationship Id="rId18" Type="http://schemas.openxmlformats.org/officeDocument/2006/relationships/image" Target="../media/image153.png"/><Relationship Id="rId17" Type="http://schemas.openxmlformats.org/officeDocument/2006/relationships/image" Target="../media/image152.png"/><Relationship Id="rId16" Type="http://schemas.openxmlformats.org/officeDocument/2006/relationships/image" Target="../media/image151.png"/><Relationship Id="rId15" Type="http://schemas.openxmlformats.org/officeDocument/2006/relationships/image" Target="../media/image150.png"/><Relationship Id="rId14" Type="http://schemas.openxmlformats.org/officeDocument/2006/relationships/image" Target="../media/image149.png"/><Relationship Id="rId13" Type="http://schemas.openxmlformats.org/officeDocument/2006/relationships/image" Target="../media/image148.png"/><Relationship Id="rId12" Type="http://schemas.openxmlformats.org/officeDocument/2006/relationships/image" Target="../media/image147.png"/><Relationship Id="rId11" Type="http://schemas.openxmlformats.org/officeDocument/2006/relationships/image" Target="../media/image146.png"/><Relationship Id="rId10" Type="http://schemas.openxmlformats.org/officeDocument/2006/relationships/image" Target="../media/image145.png"/><Relationship Id="rId1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30000"/>
          </a:blip>
          <a:srcRect l="389" r="389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 rot="1920000">
            <a:off x="1628546" y="-1038758"/>
            <a:ext cx="8943746" cy="8943746"/>
          </a:xfrm>
          <a:prstGeom prst="ellipse">
            <a:avLst/>
          </a:prstGeom>
          <a:noFill/>
          <a:ln w="50800">
            <a:solidFill>
              <a:srgbClr val="48BB78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27" r="-27"/>
          <a:stretch>
            <a:fillRect/>
          </a:stretch>
        </p:blipFill>
        <p:spPr>
          <a:xfrm>
            <a:off x="1218895" y="1071677"/>
            <a:ext cx="428854" cy="34290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t="-530" b="-530"/>
          <a:stretch>
            <a:fillRect/>
          </a:stretch>
        </p:blipFill>
        <p:spPr>
          <a:xfrm>
            <a:off x="10116007" y="5188306"/>
            <a:ext cx="247802" cy="286207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515600" y="1399946"/>
            <a:ext cx="457200" cy="45720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80" r="-80"/>
          <a:stretch>
            <a:fillRect/>
          </a:stretch>
        </p:blipFill>
        <p:spPr>
          <a:xfrm>
            <a:off x="1828800" y="5572354"/>
            <a:ext cx="286207" cy="228600"/>
          </a:xfrm>
          <a:prstGeom prst="rect">
            <a:avLst/>
          </a:prstGeom>
        </p:spPr>
      </p:pic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6"/>
          <a:srcRect l="-36" r="-36"/>
          <a:stretch>
            <a:fillRect/>
          </a:stretch>
        </p:blipFill>
        <p:spPr>
          <a:xfrm rot="21420000">
            <a:off x="10925251" y="400507"/>
            <a:ext cx="981151" cy="430682"/>
          </a:xfrm>
          <a:prstGeom prst="rect">
            <a:avLst/>
          </a:prstGeom>
        </p:spPr>
      </p:pic>
      <p:sp>
        <p:nvSpPr>
          <p:cNvPr id="17" name="Text 6"/>
          <p:cNvSpPr txBox="1"/>
          <p:nvPr/>
        </p:nvSpPr>
        <p:spPr>
          <a:xfrm>
            <a:off x="11270894" y="459029"/>
            <a:ext cx="5532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64E3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第二课</a:t>
            </a:r>
            <a:endParaRPr lang="en-US" sz="1200" dirty="0"/>
          </a:p>
        </p:txBody>
      </p:sp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7"/>
          <a:srcRect l="-1773" r="-1773"/>
          <a:stretch>
            <a:fillRect/>
          </a:stretch>
        </p:blipFill>
        <p:spPr>
          <a:xfrm>
            <a:off x="11074298" y="524866"/>
            <a:ext cx="133502" cy="171907"/>
          </a:xfrm>
          <a:prstGeom prst="rect">
            <a:avLst/>
          </a:prstGeom>
        </p:spPr>
      </p:pic>
      <p:pic>
        <p:nvPicPr>
          <p:cNvPr id="19" name="Image 10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531413" y="2986430"/>
            <a:ext cx="5129784" cy="571500"/>
          </a:xfrm>
          <a:prstGeom prst="rect">
            <a:avLst/>
          </a:prstGeom>
        </p:spPr>
      </p:pic>
      <p:sp>
        <p:nvSpPr>
          <p:cNvPr id="20" name="Text 7"/>
          <p:cNvSpPr txBox="1"/>
          <p:nvPr/>
        </p:nvSpPr>
        <p:spPr>
          <a:xfrm>
            <a:off x="4270248" y="3100730"/>
            <a:ext cx="428122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学会用数据训练AI，打造超级游戏高手 </a:t>
            </a:r>
            <a:endParaRPr lang="en-US" sz="1800" b="1" kern="0" spc="90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1" name="Image 11" descr="preencoded.png"/>
          <p:cNvPicPr>
            <a:picLocks noChangeAspect="1"/>
          </p:cNvPicPr>
          <p:nvPr/>
        </p:nvPicPr>
        <p:blipFill>
          <a:blip r:embed="rId9"/>
          <a:srcRect l="-1680" r="-1680"/>
          <a:stretch>
            <a:fillRect/>
          </a:stretch>
        </p:blipFill>
        <p:spPr>
          <a:xfrm>
            <a:off x="3835908" y="3148279"/>
            <a:ext cx="295351" cy="228600"/>
          </a:xfrm>
          <a:prstGeom prst="rect">
            <a:avLst/>
          </a:prstGeom>
        </p:spPr>
      </p:pic>
      <p:sp>
        <p:nvSpPr>
          <p:cNvPr id="22" name="Shape 8"/>
          <p:cNvSpPr/>
          <p:nvPr/>
        </p:nvSpPr>
        <p:spPr>
          <a:xfrm>
            <a:off x="3098902" y="3595421"/>
            <a:ext cx="2743200" cy="2752344"/>
          </a:xfrm>
          <a:prstGeom prst="roundRect">
            <a:avLst>
              <a:gd name="adj" fmla="val 33333"/>
            </a:avLst>
          </a:prstGeom>
          <a:solidFill>
            <a:srgbClr val="DDD6FE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12" descr="preencoded.png"/>
          <p:cNvPicPr>
            <a:picLocks noChangeAspect="1"/>
          </p:cNvPicPr>
          <p:nvPr/>
        </p:nvPicPr>
        <p:blipFill>
          <a:blip r:embed="rId10"/>
          <a:srcRect l="187" r="187"/>
          <a:stretch>
            <a:fillRect/>
          </a:stretch>
        </p:blipFill>
        <p:spPr>
          <a:xfrm>
            <a:off x="3251606" y="3748126"/>
            <a:ext cx="2438705" cy="2447849"/>
          </a:xfrm>
          <a:prstGeom prst="rect">
            <a:avLst/>
          </a:prstGeom>
        </p:spPr>
      </p:pic>
      <p:pic>
        <p:nvPicPr>
          <p:cNvPr id="24" name="Image 13" descr="preencoded.png"/>
          <p:cNvPicPr>
            <a:picLocks noChangeAspect="1"/>
          </p:cNvPicPr>
          <p:nvPr/>
        </p:nvPicPr>
        <p:blipFill>
          <a:blip r:embed="rId11"/>
          <a:srcRect l="-8" r="-8"/>
          <a:stretch>
            <a:fillRect/>
          </a:stretch>
        </p:blipFill>
        <p:spPr>
          <a:xfrm>
            <a:off x="3251606" y="5995721"/>
            <a:ext cx="1201522" cy="342900"/>
          </a:xfrm>
          <a:prstGeom prst="rect">
            <a:avLst/>
          </a:prstGeom>
        </p:spPr>
      </p:pic>
      <p:sp>
        <p:nvSpPr>
          <p:cNvPr id="25" name="Text 9"/>
          <p:cNvSpPr txBox="1"/>
          <p:nvPr/>
        </p:nvSpPr>
        <p:spPr>
          <a:xfrm>
            <a:off x="3423514" y="6053328"/>
            <a:ext cx="98389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正在思考的AI</a:t>
            </a:r>
            <a:endParaRPr lang="en-US" sz="1200" b="1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26" name="Image 14" descr="preencoded.png"/>
          <p:cNvPicPr>
            <a:picLocks noChangeAspect="1"/>
          </p:cNvPicPr>
          <p:nvPr/>
        </p:nvPicPr>
        <p:blipFill>
          <a:blip r:embed="rId12"/>
          <a:srcRect l="-17" r="-17"/>
          <a:stretch>
            <a:fillRect/>
          </a:stretch>
        </p:blipFill>
        <p:spPr>
          <a:xfrm>
            <a:off x="6299302" y="4636008"/>
            <a:ext cx="2640787" cy="1423721"/>
          </a:xfrm>
          <a:prstGeom prst="rect">
            <a:avLst/>
          </a:prstGeom>
        </p:spPr>
      </p:pic>
      <p:sp>
        <p:nvSpPr>
          <p:cNvPr id="27" name="Text 10"/>
          <p:cNvSpPr txBox="1"/>
          <p:nvPr/>
        </p:nvSpPr>
        <p:spPr>
          <a:xfrm>
            <a:off x="6473825" y="4883785"/>
            <a:ext cx="2291715" cy="9334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今天，你将成为</a:t>
            </a:r>
            <a:endParaRPr lang="en-US" sz="2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AI的</a:t>
            </a:r>
            <a:r>
              <a:rPr lang="en-US" sz="27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老师</a:t>
            </a:r>
            <a:r>
              <a:rPr lang="en-US" sz="22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！ </a:t>
            </a:r>
            <a:endParaRPr lang="en-US" sz="2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8" name="Text 11"/>
          <p:cNvSpPr txBox="1"/>
          <p:nvPr/>
        </p:nvSpPr>
        <p:spPr>
          <a:xfrm>
            <a:off x="3396615" y="1433830"/>
            <a:ext cx="5695950" cy="124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kern="0" spc="113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 第二课：教AI玩游戏</a:t>
            </a:r>
            <a:endParaRPr lang="en-US" sz="4500" dirty="0">
              <a:latin typeface="汉仪正圆-75W" panose="00020600040101010101" charset="-122"/>
              <a:ea typeface="汉仪正圆-75W" panose="00020600040101010101" charset="-122"/>
            </a:endParaRPr>
          </a:p>
          <a:p>
            <a:pPr marL="0" indent="0" algn="ctr">
              <a:buNone/>
            </a:pPr>
            <a:r>
              <a:rPr lang="en-US" sz="3600" kern="0" spc="113" dirty="0">
                <a:solidFill>
                  <a:srgbClr val="059669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—— 让AI变聪明！</a:t>
            </a:r>
            <a:endParaRPr lang="en-US" sz="4500" dirty="0">
              <a:latin typeface="汉仪正圆-75W" panose="00020600040101010101" charset="-122"/>
              <a:ea typeface="汉仪正圆-75W" panose="00020600040101010101" charset="-122"/>
            </a:endParaRPr>
          </a:p>
        </p:txBody>
      </p:sp>
      <p:sp>
        <p:nvSpPr>
          <p:cNvPr id="29" name="Text 12"/>
          <p:cNvSpPr txBox="1"/>
          <p:nvPr/>
        </p:nvSpPr>
        <p:spPr>
          <a:xfrm>
            <a:off x="5399405" y="6409055"/>
            <a:ext cx="179514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0A5FA">
                    <a:alpha val="6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Powered by </a:t>
            </a:r>
            <a:r>
              <a:rPr lang="zh-CN" altLang="en-US" sz="1300" dirty="0">
                <a:solidFill>
                  <a:srgbClr val="60A5FA">
                    <a:alpha val="6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扣哒世界</a:t>
            </a:r>
            <a:endParaRPr lang="zh-CN" altLang="en-US" sz="1300" dirty="0">
              <a:solidFill>
                <a:srgbClr val="60A5FA">
                  <a:alpha val="60000"/>
                </a:srgbClr>
              </a:solidFill>
              <a:latin typeface="ui-sans-serif" pitchFamily="34" charset="0"/>
              <a:ea typeface="ui-sans-serif" pitchFamily="34" charset="-122"/>
              <a:cs typeface="ui-sans-serif" pitchFamily="34" charset="-120"/>
            </a:endParaRPr>
          </a:p>
        </p:txBody>
      </p:sp>
      <p:pic>
        <p:nvPicPr>
          <p:cNvPr id="30" name="Image 15" descr="preencoded.png"/>
          <p:cNvPicPr>
            <a:picLocks noChangeAspect="1"/>
          </p:cNvPicPr>
          <p:nvPr/>
        </p:nvPicPr>
        <p:blipFill>
          <a:blip r:embed="rId13">
            <a:alphaModFix amt="60000"/>
          </a:blip>
          <a:srcRect l="-1064" r="-1064"/>
          <a:stretch>
            <a:fillRect/>
          </a:stretch>
        </p:blipFill>
        <p:spPr>
          <a:xfrm>
            <a:off x="5103952" y="6456909"/>
            <a:ext cx="219456" cy="171907"/>
          </a:xfrm>
          <a:prstGeom prst="rect">
            <a:avLst/>
          </a:prstGeom>
        </p:spPr>
      </p:pic>
      <p:pic>
        <p:nvPicPr>
          <p:cNvPr id="11" name="图片 10" descr="ai-logo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730" y="148590"/>
            <a:ext cx="1483360" cy="4051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266" r="-266"/>
          <a:stretch>
            <a:fillRect/>
          </a:stretch>
        </p:blipFill>
        <p:spPr>
          <a:xfrm>
            <a:off x="562356" y="543154"/>
            <a:ext cx="323698" cy="286207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43000" y="304495"/>
            <a:ext cx="344271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课后魔法任务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143000" y="800100"/>
            <a:ext cx="32296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回家继续修炼！让你的AI变得更聪明 🧠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457200" y="5467198"/>
            <a:ext cx="11277295" cy="1086307"/>
          </a:xfrm>
          <a:prstGeom prst="roundRect">
            <a:avLst>
              <a:gd name="adj" fmla="val 29535"/>
            </a:avLst>
          </a:prstGeom>
          <a:solidFill>
            <a:srgbClr val="FFFFF0"/>
          </a:solidFill>
          <a:ln w="38100">
            <a:solidFill>
              <a:srgbClr val="F6E05E"/>
            </a:solidFill>
            <a:prstDash val="solid"/>
          </a:ln>
          <a:effectLst>
            <a:outerShdw blurRad="63500" dist="381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11" name="Text 6"/>
          <p:cNvSpPr txBox="1"/>
          <p:nvPr/>
        </p:nvSpPr>
        <p:spPr>
          <a:xfrm>
            <a:off x="1628546" y="5724144"/>
            <a:ext cx="92016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温馨小贴士：</a:t>
            </a:r>
            <a:endParaRPr lang="en-US" sz="15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2" name="Text 7"/>
          <p:cNvSpPr txBox="1"/>
          <p:nvPr/>
        </p:nvSpPr>
        <p:spPr>
          <a:xfrm>
            <a:off x="1628546" y="6029554"/>
            <a:ext cx="92016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别忘了在扣哒世界里</a:t>
            </a:r>
            <a:r>
              <a:rPr lang="en-US" sz="13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保存你的游戏代码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，下次上课我们要直接用哦！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t="-2" b="-2"/>
          <a:stretch>
            <a:fillRect/>
          </a:stretch>
        </p:blipFill>
        <p:spPr>
          <a:xfrm>
            <a:off x="457200" y="1218895"/>
            <a:ext cx="5486400" cy="4019702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457200" y="1295705"/>
            <a:ext cx="5486400" cy="914400"/>
          </a:xfrm>
          <a:prstGeom prst="rect">
            <a:avLst/>
          </a:prstGeom>
          <a:solidFill>
            <a:srgbClr val="FFF5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685800" y="1485900"/>
            <a:ext cx="533095" cy="533095"/>
          </a:xfrm>
          <a:prstGeom prst="ellipse">
            <a:avLst/>
          </a:prstGeom>
          <a:solidFill>
            <a:srgbClr val="FED7D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rcRect l="-80" r="-80"/>
          <a:stretch>
            <a:fillRect/>
          </a:stretch>
        </p:blipFill>
        <p:spPr>
          <a:xfrm>
            <a:off x="809244" y="1638605"/>
            <a:ext cx="286207" cy="228600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1371600" y="1600200"/>
            <a:ext cx="118231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53030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我是小老师</a:t>
            </a:r>
            <a:endParaRPr lang="en-US" sz="1800" b="1" dirty="0">
              <a:solidFill>
                <a:srgbClr val="C53030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18" name="Shape 11"/>
          <p:cNvSpPr/>
          <p:nvPr/>
        </p:nvSpPr>
        <p:spPr>
          <a:xfrm>
            <a:off x="4960620" y="1623060"/>
            <a:ext cx="761695" cy="267005"/>
          </a:xfrm>
          <a:prstGeom prst="roundRect">
            <a:avLst>
              <a:gd name="adj" fmla="val 342465"/>
            </a:avLst>
          </a:prstGeom>
          <a:solidFill>
            <a:srgbClr val="F565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4932274" y="1623060"/>
            <a:ext cx="819302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900" b="1" kern="0" spc="75" dirty="0">
                <a:solidFill>
                  <a:srgbClr val="FFFFFF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必做作业</a:t>
            </a:r>
            <a:endParaRPr lang="en-US" sz="900" b="1" kern="0" spc="75" dirty="0">
              <a:solidFill>
                <a:srgbClr val="FFFFFF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0" name="Text 13"/>
          <p:cNvSpPr txBox="1"/>
          <p:nvPr/>
        </p:nvSpPr>
        <p:spPr>
          <a:xfrm>
            <a:off x="685800" y="2438705"/>
            <a:ext cx="522031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把今天学的</a:t>
            </a:r>
            <a:r>
              <a:rPr lang="en-US" sz="13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“三种数据”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讲给爸爸妈妈听（状态、动作、奖励）。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1" name="Shape 14"/>
          <p:cNvSpPr/>
          <p:nvPr/>
        </p:nvSpPr>
        <p:spPr>
          <a:xfrm>
            <a:off x="685800" y="2869387"/>
            <a:ext cx="5029200" cy="705002"/>
          </a:xfrm>
          <a:prstGeom prst="roundRect">
            <a:avLst>
              <a:gd name="adj" fmla="val 42065"/>
            </a:avLst>
          </a:prstGeom>
          <a:solidFill>
            <a:srgbClr val="FEF2F2"/>
          </a:solidFill>
          <a:ln w="12700">
            <a:solidFill>
              <a:srgbClr val="FEE2E2"/>
            </a:solidFill>
            <a:prstDash val="solid"/>
          </a:ln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47649" y="3031236"/>
            <a:ext cx="190195" cy="190195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1152144" y="3031236"/>
            <a:ext cx="3924605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考考爸妈：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"如果我们要教AI玩</a:t>
            </a:r>
            <a:r>
              <a:rPr lang="en-US" sz="1000" b="1" dirty="0">
                <a:solidFill>
                  <a:srgbClr val="DC262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象棋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，它需要哪些状态、动作和奖励数据呢？" 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685800" y="3866998"/>
            <a:ext cx="5029200" cy="1143000"/>
          </a:xfrm>
          <a:prstGeom prst="roundRect">
            <a:avLst>
              <a:gd name="adj" fmla="val 21333"/>
            </a:avLst>
          </a:prstGeom>
          <a:solidFill>
            <a:srgbClr val="F7FAFC"/>
          </a:solidFill>
          <a:ln w="25400">
            <a:solidFill>
              <a:srgbClr val="E2E8F0"/>
            </a:solidFill>
            <a:prstDash val="solid"/>
          </a:ln>
        </p:spPr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7"/>
          <a:srcRect t="-53" b="-53"/>
          <a:stretch>
            <a:fillRect/>
          </a:stretch>
        </p:blipFill>
        <p:spPr>
          <a:xfrm>
            <a:off x="2257654" y="4543654"/>
            <a:ext cx="286207" cy="171907"/>
          </a:xfrm>
          <a:prstGeom prst="rect">
            <a:avLst/>
          </a:prstGeom>
        </p:spPr>
      </p:pic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8"/>
          <a:srcRect l="-743" r="-743"/>
          <a:stretch>
            <a:fillRect/>
          </a:stretch>
        </p:blipFill>
        <p:spPr>
          <a:xfrm>
            <a:off x="2771546" y="4371746"/>
            <a:ext cx="304495" cy="342900"/>
          </a:xfrm>
          <a:prstGeom prst="rect">
            <a:avLst/>
          </a:prstGeom>
        </p:spPr>
      </p:pic>
      <p:pic>
        <p:nvPicPr>
          <p:cNvPr id="27" name="Image 8" descr="preencoded.png"/>
          <p:cNvPicPr>
            <a:picLocks noChangeAspect="1"/>
          </p:cNvPicPr>
          <p:nvPr/>
        </p:nvPicPr>
        <p:blipFill>
          <a:blip r:embed="rId9"/>
          <a:srcRect t="-40" b="-40"/>
          <a:stretch>
            <a:fillRect/>
          </a:stretch>
        </p:blipFill>
        <p:spPr>
          <a:xfrm>
            <a:off x="3305556" y="4429354"/>
            <a:ext cx="381305" cy="286207"/>
          </a:xfrm>
          <a:prstGeom prst="rect">
            <a:avLst/>
          </a:prstGeom>
        </p:spPr>
      </p:pic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10"/>
          <a:srcRect t="-40" b="-40"/>
          <a:stretch>
            <a:fillRect/>
          </a:stretch>
        </p:blipFill>
        <p:spPr>
          <a:xfrm>
            <a:off x="3762756" y="4429354"/>
            <a:ext cx="381305" cy="286207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1"/>
          <a:srcRect t="-275" b="-275"/>
          <a:stretch>
            <a:fillRect/>
          </a:stretch>
        </p:blipFill>
        <p:spPr>
          <a:xfrm>
            <a:off x="4697273" y="4028846"/>
            <a:ext cx="809244" cy="256946"/>
          </a:xfrm>
          <a:prstGeom prst="rect">
            <a:avLst/>
          </a:prstGeom>
        </p:spPr>
      </p:pic>
      <p:sp>
        <p:nvSpPr>
          <p:cNvPr id="30" name="Text 17"/>
          <p:cNvSpPr txBox="1"/>
          <p:nvPr/>
        </p:nvSpPr>
        <p:spPr>
          <a:xfrm>
            <a:off x="4697273" y="4028846"/>
            <a:ext cx="86685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状态、动作...</a:t>
            </a:r>
            <a:endParaRPr lang="en-US" sz="800" b="1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2"/>
          <a:srcRect t="-2" b="-2"/>
          <a:stretch>
            <a:fillRect/>
          </a:stretch>
        </p:blipFill>
        <p:spPr>
          <a:xfrm>
            <a:off x="6248095" y="1218895"/>
            <a:ext cx="5486400" cy="4019702"/>
          </a:xfrm>
          <a:prstGeom prst="rect">
            <a:avLst/>
          </a:prstGeom>
        </p:spPr>
      </p:pic>
      <p:sp>
        <p:nvSpPr>
          <p:cNvPr id="32" name="Shape 18"/>
          <p:cNvSpPr/>
          <p:nvPr/>
        </p:nvSpPr>
        <p:spPr>
          <a:xfrm>
            <a:off x="6248095" y="1295705"/>
            <a:ext cx="5486400" cy="914400"/>
          </a:xfrm>
          <a:prstGeom prst="rect">
            <a:avLst/>
          </a:prstGeom>
          <a:solidFill>
            <a:srgbClr val="E6FF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Shape 19"/>
          <p:cNvSpPr/>
          <p:nvPr/>
        </p:nvSpPr>
        <p:spPr>
          <a:xfrm>
            <a:off x="6476695" y="1485900"/>
            <a:ext cx="533095" cy="533095"/>
          </a:xfrm>
          <a:prstGeom prst="ellipse">
            <a:avLst/>
          </a:prstGeom>
          <a:solidFill>
            <a:srgbClr val="B2F5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13"/>
          <a:srcRect l="-80" r="-80"/>
          <a:stretch>
            <a:fillRect/>
          </a:stretch>
        </p:blipFill>
        <p:spPr>
          <a:xfrm>
            <a:off x="6601054" y="1638605"/>
            <a:ext cx="286207" cy="228600"/>
          </a:xfrm>
          <a:prstGeom prst="rect">
            <a:avLst/>
          </a:prstGeom>
        </p:spPr>
      </p:pic>
      <p:sp>
        <p:nvSpPr>
          <p:cNvPr id="35" name="Text 20"/>
          <p:cNvSpPr txBox="1"/>
          <p:nvPr/>
        </p:nvSpPr>
        <p:spPr>
          <a:xfrm>
            <a:off x="7162495" y="1600200"/>
            <a:ext cx="123901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85E6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打造最强AI</a:t>
            </a:r>
            <a:endParaRPr lang="en-US" sz="1800" b="1" dirty="0">
              <a:solidFill>
                <a:srgbClr val="285E6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6" name="Shape 21"/>
          <p:cNvSpPr/>
          <p:nvPr/>
        </p:nvSpPr>
        <p:spPr>
          <a:xfrm>
            <a:off x="10751515" y="1623060"/>
            <a:ext cx="761695" cy="267005"/>
          </a:xfrm>
          <a:prstGeom prst="roundRect">
            <a:avLst>
              <a:gd name="adj" fmla="val 342465"/>
            </a:avLst>
          </a:prstGeom>
          <a:solidFill>
            <a:srgbClr val="38B2A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22"/>
          <p:cNvSpPr/>
          <p:nvPr/>
        </p:nvSpPr>
        <p:spPr>
          <a:xfrm>
            <a:off x="10723169" y="1623060"/>
            <a:ext cx="819302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900" b="1" kern="0" spc="75" dirty="0">
                <a:solidFill>
                  <a:srgbClr val="FFFFFF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选做作业</a:t>
            </a:r>
            <a:endParaRPr lang="en-US" sz="900" b="1" kern="0" spc="75" dirty="0">
              <a:solidFill>
                <a:srgbClr val="FFFFFF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Text 23"/>
          <p:cNvSpPr txBox="1"/>
          <p:nvPr/>
        </p:nvSpPr>
        <p:spPr>
          <a:xfrm>
            <a:off x="6476695" y="2438705"/>
            <a:ext cx="5106010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改进你第6关的AI，试着让它更厉害！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（尝试预测未来几步，或者换个策略）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9" name="Shape 24"/>
          <p:cNvSpPr/>
          <p:nvPr/>
        </p:nvSpPr>
        <p:spPr>
          <a:xfrm>
            <a:off x="6476695" y="3148279"/>
            <a:ext cx="5029200" cy="514807"/>
          </a:xfrm>
          <a:prstGeom prst="roundRect">
            <a:avLst>
              <a:gd name="adj" fmla="val 7894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40" name="Image 13" descr="preencoded.png"/>
          <p:cNvPicPr>
            <a:picLocks noChangeAspect="1"/>
          </p:cNvPicPr>
          <p:nvPr/>
        </p:nvPicPr>
        <p:blipFill>
          <a:blip r:embed="rId14"/>
          <a:srcRect l="-1282" r="-1282"/>
          <a:stretch>
            <a:fillRect/>
          </a:stretch>
        </p:blipFill>
        <p:spPr>
          <a:xfrm>
            <a:off x="6638544" y="3310128"/>
            <a:ext cx="219456" cy="190195"/>
          </a:xfrm>
          <a:prstGeom prst="rect">
            <a:avLst/>
          </a:prstGeom>
        </p:spPr>
      </p:pic>
      <p:sp>
        <p:nvSpPr>
          <p:cNvPr id="41" name="Text 25"/>
          <p:cNvSpPr txBox="1"/>
          <p:nvPr/>
        </p:nvSpPr>
        <p:spPr>
          <a:xfrm>
            <a:off x="6972300" y="3148279"/>
            <a:ext cx="3010205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准备好了吗？下节课我们要在班级里</a:t>
            </a:r>
            <a:r>
              <a:rPr lang="en-US" sz="10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比拼最高分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！ 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2" name="Shape 26"/>
          <p:cNvSpPr/>
          <p:nvPr/>
        </p:nvSpPr>
        <p:spPr>
          <a:xfrm>
            <a:off x="6476695" y="3866998"/>
            <a:ext cx="5029200" cy="1143000"/>
          </a:xfrm>
          <a:prstGeom prst="roundRect">
            <a:avLst>
              <a:gd name="adj" fmla="val 21333"/>
            </a:avLst>
          </a:prstGeom>
          <a:solidFill>
            <a:srgbClr val="F7FAFC"/>
          </a:solidFill>
          <a:ln w="25400">
            <a:solidFill>
              <a:srgbClr val="E2E8F0"/>
            </a:solidFill>
            <a:prstDash val="solid"/>
          </a:ln>
        </p:spPr>
      </p:sp>
      <p:pic>
        <p:nvPicPr>
          <p:cNvPr id="43" name="Image 14" descr="preencoded.png"/>
          <p:cNvPicPr>
            <a:picLocks noChangeAspect="1"/>
          </p:cNvPicPr>
          <p:nvPr/>
        </p:nvPicPr>
        <p:blipFill>
          <a:blip r:embed="rId15">
            <a:alphaModFix amt="80000"/>
          </a:blip>
          <a:srcRect/>
          <a:stretch>
            <a:fillRect/>
          </a:stretch>
        </p:blipFill>
        <p:spPr>
          <a:xfrm>
            <a:off x="8581644" y="4324198"/>
            <a:ext cx="228600" cy="228600"/>
          </a:xfrm>
          <a:prstGeom prst="rect">
            <a:avLst/>
          </a:prstGeom>
        </p:spPr>
      </p:pic>
      <p:pic>
        <p:nvPicPr>
          <p:cNvPr id="44" name="Image 15" descr="preencoded.png"/>
          <p:cNvPicPr>
            <a:picLocks noChangeAspect="1"/>
          </p:cNvPicPr>
          <p:nvPr/>
        </p:nvPicPr>
        <p:blipFill>
          <a:blip r:embed="rId16">
            <a:alphaModFix amt="80000"/>
          </a:blip>
          <a:srcRect/>
          <a:stretch>
            <a:fillRect/>
          </a:stretch>
        </p:blipFill>
        <p:spPr>
          <a:xfrm>
            <a:off x="8953805" y="4209898"/>
            <a:ext cx="457200" cy="457200"/>
          </a:xfrm>
          <a:prstGeom prst="rect">
            <a:avLst/>
          </a:prstGeom>
        </p:spPr>
      </p:pic>
      <p:pic>
        <p:nvPicPr>
          <p:cNvPr id="45" name="Image 16" descr="preencoded.png"/>
          <p:cNvPicPr>
            <a:picLocks noChangeAspect="1"/>
          </p:cNvPicPr>
          <p:nvPr/>
        </p:nvPicPr>
        <p:blipFill>
          <a:blip r:embed="rId17">
            <a:alphaModFix amt="74000"/>
          </a:blip>
          <a:srcRect/>
          <a:stretch>
            <a:fillRect/>
          </a:stretch>
        </p:blipFill>
        <p:spPr>
          <a:xfrm>
            <a:off x="7981798" y="4209898"/>
            <a:ext cx="457200" cy="457200"/>
          </a:xfrm>
          <a:prstGeom prst="rect">
            <a:avLst/>
          </a:prstGeom>
        </p:spPr>
      </p:pic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18">
            <a:alphaModFix amt="80000"/>
          </a:blip>
          <a:srcRect t="-2577" b="-2577"/>
          <a:stretch>
            <a:fillRect/>
          </a:stretch>
        </p:blipFill>
        <p:spPr>
          <a:xfrm>
            <a:off x="9553651" y="4153205"/>
            <a:ext cx="448056" cy="418795"/>
          </a:xfrm>
          <a:prstGeom prst="rect">
            <a:avLst/>
          </a:prstGeom>
        </p:spPr>
      </p:pic>
      <p:pic>
        <p:nvPicPr>
          <p:cNvPr id="47" name="Image 18" descr="preencod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790956" y="5704942"/>
            <a:ext cx="609905" cy="609905"/>
          </a:xfrm>
          <a:prstGeom prst="rect">
            <a:avLst/>
          </a:prstGeom>
        </p:spPr>
      </p:pic>
      <p:pic>
        <p:nvPicPr>
          <p:cNvPr id="48" name="Image 19" descr="preencoded.png"/>
          <p:cNvPicPr>
            <a:picLocks noChangeAspect="1"/>
          </p:cNvPicPr>
          <p:nvPr/>
        </p:nvPicPr>
        <p:blipFill>
          <a:blip r:embed="rId20"/>
          <a:srcRect t="-530" b="-530"/>
          <a:stretch>
            <a:fillRect/>
          </a:stretch>
        </p:blipFill>
        <p:spPr>
          <a:xfrm>
            <a:off x="972007" y="5866790"/>
            <a:ext cx="247802" cy="286207"/>
          </a:xfrm>
          <a:prstGeom prst="rect">
            <a:avLst/>
          </a:prstGeom>
        </p:spPr>
      </p:pic>
      <p:pic>
        <p:nvPicPr>
          <p:cNvPr id="49" name="Image 20" descr="preencoded.png"/>
          <p:cNvPicPr>
            <a:picLocks noChangeAspect="1"/>
          </p:cNvPicPr>
          <p:nvPr/>
        </p:nvPicPr>
        <p:blipFill>
          <a:blip r:embed="rId21">
            <a:alphaModFix amt="50000"/>
          </a:blip>
          <a:srcRect l="-8242" r="-8242"/>
          <a:stretch>
            <a:fillRect/>
          </a:stretch>
        </p:blipFill>
        <p:spPr>
          <a:xfrm>
            <a:off x="10806379" y="5638190"/>
            <a:ext cx="657454" cy="752551"/>
          </a:xfrm>
          <a:prstGeom prst="rect">
            <a:avLst/>
          </a:prstGeom>
        </p:spPr>
      </p:pic>
      <p:sp>
        <p:nvSpPr>
          <p:cNvPr id="50" name="Shape 27"/>
          <p:cNvSpPr/>
          <p:nvPr/>
        </p:nvSpPr>
        <p:spPr>
          <a:xfrm>
            <a:off x="2295144" y="4352544"/>
            <a:ext cx="209398" cy="209398"/>
          </a:xfrm>
          <a:prstGeom prst="ellipse">
            <a:avLst/>
          </a:prstGeom>
          <a:solidFill>
            <a:srgbClr val="F565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Shape 28"/>
          <p:cNvSpPr/>
          <p:nvPr/>
        </p:nvSpPr>
        <p:spPr>
          <a:xfrm>
            <a:off x="3353105" y="4162349"/>
            <a:ext cx="286207" cy="286207"/>
          </a:xfrm>
          <a:prstGeom prst="ellipse">
            <a:avLst/>
          </a:prstGeom>
          <a:solidFill>
            <a:srgbClr val="4A556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Shape 29"/>
          <p:cNvSpPr/>
          <p:nvPr/>
        </p:nvSpPr>
        <p:spPr>
          <a:xfrm>
            <a:off x="3810305" y="4162349"/>
            <a:ext cx="286207" cy="286207"/>
          </a:xfrm>
          <a:prstGeom prst="ellipse">
            <a:avLst/>
          </a:prstGeom>
          <a:solidFill>
            <a:srgbClr val="7180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-952805"/>
            <a:ext cx="4286707" cy="42867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8858707" y="3524098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381305"/>
            <a:ext cx="609905" cy="60990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19049" y="543154"/>
            <a:ext cx="286207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218895" y="304495"/>
            <a:ext cx="6174943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065F46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我们的秘密守护行动 🛡️</a:t>
            </a:r>
            <a:endParaRPr lang="en-US" sz="3600" kern="0" spc="180" dirty="0">
              <a:solidFill>
                <a:srgbClr val="065F46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218895" y="800100"/>
            <a:ext cx="49149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安全小贴士（再强调一遍）</a:t>
            </a:r>
            <a:endParaRPr 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9" r="-9"/>
          <a:stretch>
            <a:fillRect/>
          </a:stretch>
        </p:blipFill>
        <p:spPr>
          <a:xfrm>
            <a:off x="5139842" y="1218895"/>
            <a:ext cx="6595567" cy="3854196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68442" y="1561795"/>
            <a:ext cx="228600" cy="228600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5711342" y="1524305"/>
            <a:ext cx="194492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91B1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永远不要告诉 AI：</a:t>
            </a:r>
            <a:endParaRPr lang="en-US" sz="1800" dirty="0">
              <a:solidFill>
                <a:srgbClr val="991B1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3" name="Text 5"/>
          <p:cNvSpPr txBox="1"/>
          <p:nvPr/>
        </p:nvSpPr>
        <p:spPr>
          <a:xfrm>
            <a:off x="5368442" y="1904695"/>
            <a:ext cx="63349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无论AI问什么，以下信息绝对保密：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Shape 6"/>
          <p:cNvSpPr/>
          <p:nvPr/>
        </p:nvSpPr>
        <p:spPr>
          <a:xfrm>
            <a:off x="457200" y="5509260"/>
            <a:ext cx="11277295" cy="1123798"/>
          </a:xfrm>
          <a:prstGeom prst="roundRect">
            <a:avLst>
              <a:gd name="adj" fmla="val 2758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39700" dist="50800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5" name="Shape 7"/>
          <p:cNvSpPr/>
          <p:nvPr/>
        </p:nvSpPr>
        <p:spPr>
          <a:xfrm>
            <a:off x="5544007" y="5804611"/>
            <a:ext cx="19202" cy="533095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16" name="Shape 8"/>
          <p:cNvSpPr/>
          <p:nvPr/>
        </p:nvSpPr>
        <p:spPr>
          <a:xfrm>
            <a:off x="743407" y="5840273"/>
            <a:ext cx="457200" cy="457200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75995" y="5973775"/>
            <a:ext cx="190195" cy="190195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1343254" y="6143854"/>
            <a:ext cx="27249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带领全班一起做“守护手势”并大声朗读。</a:t>
            </a:r>
            <a:endParaRPr lang="en-US" sz="1000" dirty="0"/>
          </a:p>
        </p:txBody>
      </p:sp>
      <p:sp>
        <p:nvSpPr>
          <p:cNvPr id="19" name="Shape 10"/>
          <p:cNvSpPr/>
          <p:nvPr/>
        </p:nvSpPr>
        <p:spPr>
          <a:xfrm>
            <a:off x="5846674" y="5840273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003950" y="5973775"/>
            <a:ext cx="142646" cy="190195"/>
          </a:xfrm>
          <a:prstGeom prst="rect">
            <a:avLst/>
          </a:prstGeom>
        </p:spPr>
      </p:pic>
      <p:sp>
        <p:nvSpPr>
          <p:cNvPr id="21" name="Shape 11"/>
          <p:cNvSpPr/>
          <p:nvPr/>
        </p:nvSpPr>
        <p:spPr>
          <a:xfrm>
            <a:off x="1343254" y="5804611"/>
            <a:ext cx="1037844" cy="304495"/>
          </a:xfrm>
          <a:prstGeom prst="roundRect">
            <a:avLst>
              <a:gd name="adj" fmla="val 300300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2"/>
          <p:cNvSpPr/>
          <p:nvPr/>
        </p:nvSpPr>
        <p:spPr>
          <a:xfrm>
            <a:off x="1314907" y="5804611"/>
            <a:ext cx="1095451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50800" rIns="1397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🎯 教师指引</a:t>
            </a:r>
            <a:endParaRPr lang="en-US" sz="10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Shape 13"/>
          <p:cNvSpPr/>
          <p:nvPr/>
        </p:nvSpPr>
        <p:spPr>
          <a:xfrm>
            <a:off x="6446520" y="5651906"/>
            <a:ext cx="1037844" cy="304495"/>
          </a:xfrm>
          <a:prstGeom prst="roundRect">
            <a:avLst>
              <a:gd name="adj" fmla="val 300300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14"/>
          <p:cNvSpPr/>
          <p:nvPr/>
        </p:nvSpPr>
        <p:spPr>
          <a:xfrm>
            <a:off x="6418174" y="5651906"/>
            <a:ext cx="1095451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50800" rIns="1397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👧🏻 全班齐读</a:t>
            </a:r>
            <a:endParaRPr lang="en-US" sz="10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9"/>
          <a:srcRect l="-3" r="-3"/>
          <a:stretch>
            <a:fillRect/>
          </a:stretch>
        </p:blipFill>
        <p:spPr>
          <a:xfrm>
            <a:off x="457200" y="1218895"/>
            <a:ext cx="4396435" cy="3854196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>
            <a:off x="2083918" y="1617574"/>
            <a:ext cx="1143000" cy="1143000"/>
          </a:xfrm>
          <a:prstGeom prst="ellipse">
            <a:avLst/>
          </a:prstGeom>
          <a:solidFill>
            <a:srgbClr val="F0FFF4"/>
          </a:solidFill>
          <a:ln w="50800">
            <a:solidFill>
              <a:srgbClr val="48BB78"/>
            </a:solidFill>
            <a:prstDash val="solid"/>
          </a:ln>
        </p:spPr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rcRect l="-469" r="-469"/>
          <a:stretch>
            <a:fillRect/>
          </a:stretch>
        </p:blipFill>
        <p:spPr>
          <a:xfrm>
            <a:off x="2403043" y="1903781"/>
            <a:ext cx="504749" cy="571500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2085746" y="2951683"/>
            <a:ext cx="1145743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4785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绝密档案</a:t>
            </a:r>
            <a:endParaRPr lang="en-US" sz="2200" dirty="0">
              <a:solidFill>
                <a:srgbClr val="04785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9" name="Text 17"/>
          <p:cNvSpPr txBox="1"/>
          <p:nvPr/>
        </p:nvSpPr>
        <p:spPr>
          <a:xfrm>
            <a:off x="1503274" y="3446374"/>
            <a:ext cx="2305202" cy="6007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AI虽然很聪明，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但它</a:t>
            </a:r>
            <a:r>
              <a:rPr lang="en-US" sz="18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不应该</a:t>
            </a: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知道你的秘密。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0" name="Text 18"/>
          <p:cNvSpPr txBox="1"/>
          <p:nvPr/>
        </p:nvSpPr>
        <p:spPr>
          <a:xfrm>
            <a:off x="1503274" y="4118458"/>
            <a:ext cx="2305202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保护好自己的信息，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才能安全地施展魔法！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1"/>
          <a:srcRect l="-25260" r="-25260"/>
          <a:stretch>
            <a:fillRect/>
          </a:stretch>
        </p:blipFill>
        <p:spPr>
          <a:xfrm>
            <a:off x="342900" y="1104595"/>
            <a:ext cx="1104595" cy="381305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 rot="20880000">
            <a:off x="748894" y="1104595"/>
            <a:ext cx="756209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必须遵守 </a:t>
            </a:r>
            <a:endParaRPr lang="en-US" sz="1200" b="1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rcRect l="-2143" r="-2143"/>
          <a:stretch>
            <a:fillRect/>
          </a:stretch>
        </p:blipFill>
        <p:spPr>
          <a:xfrm>
            <a:off x="481889" y="1242670"/>
            <a:ext cx="200254" cy="219456"/>
          </a:xfrm>
          <a:prstGeom prst="rect">
            <a:avLst/>
          </a:prstGeom>
        </p:spPr>
      </p:pic>
      <p:sp>
        <p:nvSpPr>
          <p:cNvPr id="34" name="Shape 20"/>
          <p:cNvSpPr/>
          <p:nvPr/>
        </p:nvSpPr>
        <p:spPr>
          <a:xfrm>
            <a:off x="5368442" y="2361895"/>
            <a:ext cx="1952244" cy="2486254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3">
            <a:alphaModFix amt="80000"/>
          </a:blip>
          <a:srcRect l="-44" r="-44"/>
          <a:stretch>
            <a:fillRect/>
          </a:stretch>
        </p:blipFill>
        <p:spPr>
          <a:xfrm>
            <a:off x="6083503" y="3060497"/>
            <a:ext cx="514807" cy="457200"/>
          </a:xfrm>
          <a:prstGeom prst="rect">
            <a:avLst/>
          </a:prstGeom>
        </p:spPr>
      </p:pic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959145" y="3222346"/>
            <a:ext cx="761695" cy="761695"/>
          </a:xfrm>
          <a:prstGeom prst="rect">
            <a:avLst/>
          </a:prstGeom>
        </p:spPr>
      </p:pic>
      <p:sp>
        <p:nvSpPr>
          <p:cNvPr id="37" name="Text 21"/>
          <p:cNvSpPr txBox="1"/>
          <p:nvPr/>
        </p:nvSpPr>
        <p:spPr>
          <a:xfrm>
            <a:off x="5959145" y="3689604"/>
            <a:ext cx="762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真实姓名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Text 22"/>
          <p:cNvSpPr txBox="1"/>
          <p:nvPr/>
        </p:nvSpPr>
        <p:spPr>
          <a:xfrm>
            <a:off x="5937199" y="3955694"/>
            <a:ext cx="8101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❌ 绝对保密</a:t>
            </a:r>
            <a:endParaRPr lang="en-US" sz="1000" b="1" dirty="0">
              <a:solidFill>
                <a:srgbClr val="EF4444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Shape 23"/>
          <p:cNvSpPr/>
          <p:nvPr/>
        </p:nvSpPr>
        <p:spPr>
          <a:xfrm>
            <a:off x="7465162" y="2361895"/>
            <a:ext cx="1952244" cy="2486254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40" name="Image 14" descr="preencoded.png"/>
          <p:cNvPicPr>
            <a:picLocks noChangeAspect="1"/>
          </p:cNvPicPr>
          <p:nvPr/>
        </p:nvPicPr>
        <p:blipFill>
          <a:blip r:embed="rId15">
            <a:alphaModFix amt="80000"/>
          </a:blip>
          <a:srcRect l="-44" r="-44"/>
          <a:stretch>
            <a:fillRect/>
          </a:stretch>
        </p:blipFill>
        <p:spPr>
          <a:xfrm>
            <a:off x="8180222" y="3060497"/>
            <a:ext cx="514807" cy="457200"/>
          </a:xfrm>
          <a:prstGeom prst="rect">
            <a:avLst/>
          </a:prstGeom>
        </p:spPr>
      </p:pic>
      <p:pic>
        <p:nvPicPr>
          <p:cNvPr id="41" name="Image 15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055864" y="3222346"/>
            <a:ext cx="761695" cy="761695"/>
          </a:xfrm>
          <a:prstGeom prst="rect">
            <a:avLst/>
          </a:prstGeom>
        </p:spPr>
      </p:pic>
      <p:sp>
        <p:nvSpPr>
          <p:cNvPr id="42" name="Text 24"/>
          <p:cNvSpPr txBox="1"/>
          <p:nvPr/>
        </p:nvSpPr>
        <p:spPr>
          <a:xfrm>
            <a:off x="8055864" y="3689604"/>
            <a:ext cx="762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家庭地址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3" name="Text 25"/>
          <p:cNvSpPr txBox="1"/>
          <p:nvPr/>
        </p:nvSpPr>
        <p:spPr>
          <a:xfrm>
            <a:off x="7967167" y="3955694"/>
            <a:ext cx="94366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❌ 谁都不告诉</a:t>
            </a:r>
            <a:endParaRPr lang="en-US" sz="1000" b="1" dirty="0">
              <a:solidFill>
                <a:srgbClr val="EF4444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4" name="Shape 26"/>
          <p:cNvSpPr/>
          <p:nvPr/>
        </p:nvSpPr>
        <p:spPr>
          <a:xfrm>
            <a:off x="9561881" y="2361895"/>
            <a:ext cx="1952244" cy="2486254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45" name="Image 16" descr="preencoded.png"/>
          <p:cNvPicPr>
            <a:picLocks noChangeAspect="1"/>
          </p:cNvPicPr>
          <p:nvPr/>
        </p:nvPicPr>
        <p:blipFill>
          <a:blip r:embed="rId16">
            <a:alphaModFix amt="80000"/>
          </a:blip>
          <a:srcRect/>
          <a:stretch>
            <a:fillRect/>
          </a:stretch>
        </p:blipFill>
        <p:spPr>
          <a:xfrm>
            <a:off x="10305288" y="3060497"/>
            <a:ext cx="457200" cy="457200"/>
          </a:xfrm>
          <a:prstGeom prst="rect">
            <a:avLst/>
          </a:prstGeom>
        </p:spPr>
      </p:pic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0152583" y="3222346"/>
            <a:ext cx="761695" cy="761695"/>
          </a:xfrm>
          <a:prstGeom prst="rect">
            <a:avLst/>
          </a:prstGeom>
        </p:spPr>
      </p:pic>
      <p:sp>
        <p:nvSpPr>
          <p:cNvPr id="47" name="Text 27"/>
          <p:cNvSpPr txBox="1"/>
          <p:nvPr/>
        </p:nvSpPr>
        <p:spPr>
          <a:xfrm>
            <a:off x="10152583" y="3689604"/>
            <a:ext cx="762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电话号码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Text 28"/>
          <p:cNvSpPr txBox="1"/>
          <p:nvPr/>
        </p:nvSpPr>
        <p:spPr>
          <a:xfrm>
            <a:off x="9995306" y="3955694"/>
            <a:ext cx="108082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❌ 爸妈的也不行</a:t>
            </a:r>
            <a:endParaRPr lang="en-US" sz="1000" b="1" dirty="0">
              <a:solidFill>
                <a:srgbClr val="EF4444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9" name="Image 18" descr="preencoded.png"/>
          <p:cNvPicPr>
            <a:picLocks noChangeAspect="1"/>
          </p:cNvPicPr>
          <p:nvPr/>
        </p:nvPicPr>
        <p:blipFill>
          <a:blip r:embed="rId17"/>
          <a:srcRect t="-30" b="-30"/>
          <a:stretch>
            <a:fillRect/>
          </a:stretch>
        </p:blipFill>
        <p:spPr>
          <a:xfrm>
            <a:off x="6446520" y="5991225"/>
            <a:ext cx="4315460" cy="495300"/>
          </a:xfrm>
          <a:prstGeom prst="rect">
            <a:avLst/>
          </a:prstGeom>
        </p:spPr>
      </p:pic>
      <p:sp>
        <p:nvSpPr>
          <p:cNvPr id="50" name="Text 29"/>
          <p:cNvSpPr txBox="1"/>
          <p:nvPr/>
        </p:nvSpPr>
        <p:spPr>
          <a:xfrm>
            <a:off x="6656070" y="6105525"/>
            <a:ext cx="424942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“ 🙅‍♂️ 我不说真名， 🙅‍♀️ 我不说地址！”</a:t>
            </a:r>
            <a:endParaRPr lang="en-US" sz="1500" b="1" dirty="0">
              <a:solidFill>
                <a:srgbClr val="1E3A8A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476402" y="-952805"/>
            <a:ext cx="2857500" cy="2857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6476695" y="4000500"/>
            <a:ext cx="3333902" cy="3333902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287761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回顾与引入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239755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准备迎接新挑战！🚀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5" r="-5"/>
          <a:stretch>
            <a:fillRect/>
          </a:stretch>
        </p:blipFill>
        <p:spPr>
          <a:xfrm>
            <a:off x="457200" y="1218895"/>
            <a:ext cx="7315200" cy="2819095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990295" y="1485900"/>
            <a:ext cx="6744614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上节课我们学会了... </a:t>
            </a:r>
            <a:endParaRPr lang="en-US" sz="1800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85800" y="1524305"/>
            <a:ext cx="228600" cy="228600"/>
          </a:xfrm>
          <a:prstGeom prst="rect">
            <a:avLst/>
          </a:prstGeom>
        </p:spPr>
      </p:pic>
      <p:sp>
        <p:nvSpPr>
          <p:cNvPr id="13" name="Shape 5"/>
          <p:cNvSpPr/>
          <p:nvPr/>
        </p:nvSpPr>
        <p:spPr>
          <a:xfrm>
            <a:off x="685800" y="1943100"/>
            <a:ext cx="3353105" cy="875995"/>
          </a:xfrm>
          <a:prstGeom prst="roundRect">
            <a:avLst>
              <a:gd name="adj" fmla="val 36308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4" name="Shape 6"/>
          <p:cNvSpPr/>
          <p:nvPr/>
        </p:nvSpPr>
        <p:spPr>
          <a:xfrm>
            <a:off x="685800" y="1943100"/>
            <a:ext cx="38405" cy="875995"/>
          </a:xfrm>
          <a:prstGeom prst="roundRect">
            <a:avLst>
              <a:gd name="adj" fmla="val 828153"/>
            </a:avLst>
          </a:prstGeom>
          <a:solidFill>
            <a:srgbClr val="00000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Shape 7"/>
          <p:cNvSpPr/>
          <p:nvPr/>
        </p:nvSpPr>
        <p:spPr>
          <a:xfrm>
            <a:off x="875995" y="2095805"/>
            <a:ext cx="304495" cy="304495"/>
          </a:xfrm>
          <a:prstGeom prst="ellipse">
            <a:avLst/>
          </a:prstGeom>
          <a:solidFill>
            <a:srgbClr val="DDD6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52805" y="2171700"/>
            <a:ext cx="152705" cy="152705"/>
          </a:xfrm>
          <a:prstGeom prst="rect">
            <a:avLst/>
          </a:prstGeom>
        </p:spPr>
      </p:pic>
      <p:sp>
        <p:nvSpPr>
          <p:cNvPr id="17" name="Text 8"/>
          <p:cNvSpPr txBox="1"/>
          <p:nvPr/>
        </p:nvSpPr>
        <p:spPr>
          <a:xfrm>
            <a:off x="1295705" y="2115007"/>
            <a:ext cx="88696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C1D95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魔法三步曲</a:t>
            </a:r>
            <a:endParaRPr lang="en-US" sz="1300" b="1" dirty="0">
              <a:solidFill>
                <a:srgbClr val="4C1D95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8" name="Text 9"/>
          <p:cNvSpPr txBox="1"/>
          <p:nvPr/>
        </p:nvSpPr>
        <p:spPr>
          <a:xfrm>
            <a:off x="875995" y="2476195"/>
            <a:ext cx="32004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学习      二创     创作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19" name="Shape 10"/>
          <p:cNvSpPr/>
          <p:nvPr/>
        </p:nvSpPr>
        <p:spPr>
          <a:xfrm>
            <a:off x="4190695" y="1943100"/>
            <a:ext cx="3353105" cy="875995"/>
          </a:xfrm>
          <a:prstGeom prst="roundRect">
            <a:avLst>
              <a:gd name="adj" fmla="val 36308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0" name="Shape 11"/>
          <p:cNvSpPr/>
          <p:nvPr/>
        </p:nvSpPr>
        <p:spPr>
          <a:xfrm>
            <a:off x="4190695" y="1943100"/>
            <a:ext cx="38405" cy="875995"/>
          </a:xfrm>
          <a:prstGeom prst="roundRect">
            <a:avLst>
              <a:gd name="adj" fmla="val 828153"/>
            </a:avLst>
          </a:prstGeom>
          <a:solidFill>
            <a:srgbClr val="00000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Shape 12"/>
          <p:cNvSpPr/>
          <p:nvPr/>
        </p:nvSpPr>
        <p:spPr>
          <a:xfrm>
            <a:off x="4381805" y="2095805"/>
            <a:ext cx="304495" cy="304495"/>
          </a:xfrm>
          <a:prstGeom prst="ellipse">
            <a:avLst/>
          </a:prstGeom>
          <a:solidFill>
            <a:srgbClr val="A7F3D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457700" y="2171700"/>
            <a:ext cx="152705" cy="152705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4800600" y="2115007"/>
            <a:ext cx="5532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64E3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提示词</a:t>
            </a:r>
            <a:endParaRPr lang="en-US" sz="1300" b="1" dirty="0">
              <a:solidFill>
                <a:srgbClr val="064E3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4" name="Text 14"/>
          <p:cNvSpPr txBox="1"/>
          <p:nvPr/>
        </p:nvSpPr>
        <p:spPr>
          <a:xfrm>
            <a:off x="4381805" y="2476195"/>
            <a:ext cx="32004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用一句话让AI帮我们做游戏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Text 15"/>
          <p:cNvSpPr txBox="1"/>
          <p:nvPr/>
        </p:nvSpPr>
        <p:spPr>
          <a:xfrm>
            <a:off x="724205" y="2971800"/>
            <a:ext cx="70107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✨ 提示词公式：</a:t>
            </a:r>
            <a:endParaRPr lang="en-US" sz="1000" b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6" name="Shape 16"/>
          <p:cNvSpPr/>
          <p:nvPr/>
        </p:nvSpPr>
        <p:spPr>
          <a:xfrm>
            <a:off x="685800" y="3238805"/>
            <a:ext cx="6858000" cy="533095"/>
          </a:xfrm>
          <a:prstGeom prst="roundRect">
            <a:avLst>
              <a:gd name="adj" fmla="val 73511"/>
            </a:avLst>
          </a:prstGeom>
          <a:solidFill>
            <a:srgbClr val="F7FAFC"/>
          </a:solidFill>
          <a:ln w="25400">
            <a:solidFill>
              <a:srgbClr val="CBD5E0"/>
            </a:solidFill>
            <a:prstDash val="solid"/>
          </a:ln>
        </p:spPr>
      </p:sp>
      <p:sp>
        <p:nvSpPr>
          <p:cNvPr id="27" name="Text 17"/>
          <p:cNvSpPr txBox="1"/>
          <p:nvPr/>
        </p:nvSpPr>
        <p:spPr>
          <a:xfrm>
            <a:off x="647395" y="3238805"/>
            <a:ext cx="6934810" cy="5340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114300" rIns="114300" bIns="11430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+ </a:t>
            </a:r>
            <a:r>
              <a:rPr lang="en-US" sz="13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在哪里</a:t>
            </a:r>
            <a:r>
              <a:rPr lang="en-US" sz="13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+ </a:t>
            </a: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做什么</a:t>
            </a:r>
            <a:r>
              <a:rPr lang="en-US" sz="13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+ </a:t>
            </a:r>
            <a:r>
              <a:rPr lang="en-US" sz="13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结果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9"/>
          <a:srcRect l="-4" r="-4"/>
          <a:stretch>
            <a:fillRect/>
          </a:stretch>
        </p:blipFill>
        <p:spPr>
          <a:xfrm>
            <a:off x="8076895" y="1218895"/>
            <a:ext cx="3657600" cy="3985870"/>
          </a:xfrm>
          <a:prstGeom prst="rect">
            <a:avLst/>
          </a:prstGeom>
        </p:spPr>
      </p:pic>
      <p:sp>
        <p:nvSpPr>
          <p:cNvPr id="29" name="Shape 18"/>
          <p:cNvSpPr/>
          <p:nvPr/>
        </p:nvSpPr>
        <p:spPr>
          <a:xfrm>
            <a:off x="8363102" y="1933956"/>
            <a:ext cx="3143707" cy="9144"/>
          </a:xfrm>
          <a:prstGeom prst="rect">
            <a:avLst/>
          </a:prstGeom>
          <a:solidFill>
            <a:srgbClr val="BFDBFE"/>
          </a:solidFill>
          <a:ln w="12700">
            <a:solidFill>
              <a:srgbClr val="BFDBFE">
                <a:alpha val="0"/>
              </a:srgbClr>
            </a:solidFill>
            <a:prstDash val="solid"/>
          </a:ln>
        </p:spPr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363102" y="1628546"/>
            <a:ext cx="190195" cy="190195"/>
          </a:xfrm>
          <a:prstGeom prst="rect">
            <a:avLst/>
          </a:prstGeom>
        </p:spPr>
      </p:pic>
      <p:sp>
        <p:nvSpPr>
          <p:cNvPr id="31" name="Text 19"/>
          <p:cNvSpPr txBox="1"/>
          <p:nvPr/>
        </p:nvSpPr>
        <p:spPr>
          <a:xfrm>
            <a:off x="8630107" y="1591056"/>
            <a:ext cx="788213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互动提问</a:t>
            </a:r>
            <a:endParaRPr lang="en-US" sz="15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2" name="Image 10" descr="preencoded.png"/>
          <p:cNvPicPr>
            <a:picLocks noChangeAspect="1"/>
          </p:cNvPicPr>
          <p:nvPr/>
        </p:nvPicPr>
        <p:blipFill>
          <a:blip r:embed="rId11"/>
          <a:srcRect l="-12" r="-12"/>
          <a:stretch>
            <a:fillRect/>
          </a:stretch>
        </p:blipFill>
        <p:spPr>
          <a:xfrm>
            <a:off x="8363102" y="2095805"/>
            <a:ext cx="3143707" cy="1100023"/>
          </a:xfrm>
          <a:prstGeom prst="rect">
            <a:avLst/>
          </a:prstGeom>
        </p:spPr>
      </p:pic>
      <p:sp>
        <p:nvSpPr>
          <p:cNvPr id="33" name="Text 20"/>
          <p:cNvSpPr txBox="1"/>
          <p:nvPr/>
        </p:nvSpPr>
        <p:spPr>
          <a:xfrm>
            <a:off x="8524951" y="2257654"/>
            <a:ext cx="2895905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如果你要教一个</a:t>
            </a:r>
            <a:r>
              <a:rPr lang="en-US" sz="13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外星人 👽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玩《我的世界》...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4" name="Text 21"/>
          <p:cNvSpPr txBox="1"/>
          <p:nvPr/>
        </p:nvSpPr>
        <p:spPr>
          <a:xfrm>
            <a:off x="8524951" y="2805379"/>
            <a:ext cx="30102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你会怎么教他？</a:t>
            </a:r>
            <a:endParaRPr lang="en-US" sz="12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5" name="Shape 22"/>
          <p:cNvSpPr/>
          <p:nvPr/>
        </p:nvSpPr>
        <p:spPr>
          <a:xfrm>
            <a:off x="8363102" y="3347618"/>
            <a:ext cx="304495" cy="3044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23"/>
          <p:cNvSpPr/>
          <p:nvPr/>
        </p:nvSpPr>
        <p:spPr>
          <a:xfrm>
            <a:off x="8324698" y="3347618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1200" dirty="0"/>
          </a:p>
        </p:txBody>
      </p:sp>
      <p:sp>
        <p:nvSpPr>
          <p:cNvPr id="37" name="Text 24"/>
          <p:cNvSpPr txBox="1"/>
          <p:nvPr/>
        </p:nvSpPr>
        <p:spPr>
          <a:xfrm>
            <a:off x="8781898" y="3347618"/>
            <a:ext cx="1390802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告诉他屏幕上有什么？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(方块、怪物、工具...)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8" name="Shape 25"/>
          <p:cNvSpPr/>
          <p:nvPr/>
        </p:nvSpPr>
        <p:spPr>
          <a:xfrm>
            <a:off x="8363102" y="3881628"/>
            <a:ext cx="304495" cy="3044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9" name="Text 26"/>
          <p:cNvSpPr/>
          <p:nvPr/>
        </p:nvSpPr>
        <p:spPr>
          <a:xfrm>
            <a:off x="8324698" y="3881628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1200" dirty="0"/>
          </a:p>
        </p:txBody>
      </p:sp>
      <p:sp>
        <p:nvSpPr>
          <p:cNvPr id="40" name="Text 27"/>
          <p:cNvSpPr txBox="1"/>
          <p:nvPr/>
        </p:nvSpPr>
        <p:spPr>
          <a:xfrm>
            <a:off x="8781898" y="3881628"/>
            <a:ext cx="1381658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告诉他可以做什么？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(移动、跳跃、放置方块...)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1" name="Shape 28"/>
          <p:cNvSpPr/>
          <p:nvPr/>
        </p:nvSpPr>
        <p:spPr>
          <a:xfrm>
            <a:off x="8363102" y="4414723"/>
            <a:ext cx="304495" cy="3044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29"/>
          <p:cNvSpPr/>
          <p:nvPr/>
        </p:nvSpPr>
        <p:spPr>
          <a:xfrm>
            <a:off x="8324698" y="4414723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3</a:t>
            </a:r>
            <a:endParaRPr lang="en-US" sz="1200" dirty="0"/>
          </a:p>
        </p:txBody>
      </p:sp>
      <p:sp>
        <p:nvSpPr>
          <p:cNvPr id="43" name="Text 30"/>
          <p:cNvSpPr txBox="1"/>
          <p:nvPr/>
        </p:nvSpPr>
        <p:spPr>
          <a:xfrm>
            <a:off x="8781898" y="4414723"/>
            <a:ext cx="1438351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告诉他做得对不对？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(盖好房子👍 / 掉进岩浆👎)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4" name="Image 11" descr="preencoded.png"/>
          <p:cNvPicPr>
            <a:picLocks noChangeAspect="1"/>
          </p:cNvPicPr>
          <p:nvPr/>
        </p:nvPicPr>
        <p:blipFill>
          <a:blip r:embed="rId12"/>
          <a:srcRect t="-15" b="-15"/>
          <a:stretch>
            <a:fillRect/>
          </a:stretch>
        </p:blipFill>
        <p:spPr>
          <a:xfrm>
            <a:off x="8076895" y="5395874"/>
            <a:ext cx="3657600" cy="1157630"/>
          </a:xfrm>
          <a:prstGeom prst="rect">
            <a:avLst/>
          </a:prstGeom>
        </p:spPr>
      </p:pic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13"/>
          <a:srcRect l="-1773" r="-1773"/>
          <a:stretch>
            <a:fillRect/>
          </a:stretch>
        </p:blipFill>
        <p:spPr>
          <a:xfrm>
            <a:off x="8324698" y="5633618"/>
            <a:ext cx="133502" cy="171907"/>
          </a:xfrm>
          <a:prstGeom prst="rect">
            <a:avLst/>
          </a:prstGeom>
        </p:spPr>
      </p:pic>
      <p:sp>
        <p:nvSpPr>
          <p:cNvPr id="46" name="Text 31"/>
          <p:cNvSpPr txBox="1"/>
          <p:nvPr/>
        </p:nvSpPr>
        <p:spPr>
          <a:xfrm>
            <a:off x="8534095" y="5586070"/>
            <a:ext cx="7150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教师提示</a:t>
            </a:r>
            <a:endParaRPr lang="en-US" sz="13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7" name="Text 32"/>
          <p:cNvSpPr txBox="1"/>
          <p:nvPr/>
        </p:nvSpPr>
        <p:spPr>
          <a:xfrm>
            <a:off x="8324698" y="5928970"/>
            <a:ext cx="3296412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引导学生思考：教人玩游戏需要提供哪些信息？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b="1" dirty="0">
                <a:solidFill>
                  <a:srgbClr val="B4530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重点引出：状态、动作、奖励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8" name="Image 13" descr="preencoded.png"/>
          <p:cNvPicPr>
            <a:picLocks noChangeAspect="1"/>
          </p:cNvPicPr>
          <p:nvPr/>
        </p:nvPicPr>
        <p:blipFill>
          <a:blip r:embed="rId14"/>
          <a:srcRect l="-2571" r="-2571"/>
          <a:stretch>
            <a:fillRect/>
          </a:stretch>
        </p:blipFill>
        <p:spPr>
          <a:xfrm>
            <a:off x="1210666" y="2529230"/>
            <a:ext cx="105156" cy="114300"/>
          </a:xfrm>
          <a:prstGeom prst="rect">
            <a:avLst/>
          </a:prstGeom>
        </p:spPr>
      </p:pic>
      <p:pic>
        <p:nvPicPr>
          <p:cNvPr id="49" name="Image 14" descr="preencoded.png"/>
          <p:cNvPicPr>
            <a:picLocks noChangeAspect="1"/>
          </p:cNvPicPr>
          <p:nvPr/>
        </p:nvPicPr>
        <p:blipFill>
          <a:blip r:embed="rId14"/>
          <a:srcRect l="-2571" r="-2571"/>
          <a:stretch>
            <a:fillRect/>
          </a:stretch>
        </p:blipFill>
        <p:spPr>
          <a:xfrm>
            <a:off x="1718158" y="2529230"/>
            <a:ext cx="105156" cy="114300"/>
          </a:xfrm>
          <a:prstGeom prst="rect">
            <a:avLst/>
          </a:prstGeom>
        </p:spPr>
      </p:pic>
      <p:sp>
        <p:nvSpPr>
          <p:cNvPr id="50" name="Text 33"/>
          <p:cNvSpPr txBox="1"/>
          <p:nvPr/>
        </p:nvSpPr>
        <p:spPr>
          <a:xfrm>
            <a:off x="2841955" y="3390595"/>
            <a:ext cx="24780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谁</a:t>
            </a:r>
            <a:endParaRPr lang="en-US" sz="13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54" name="Image 15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457200" y="4267505"/>
            <a:ext cx="7315200" cy="2286000"/>
          </a:xfrm>
          <a:prstGeom prst="rect">
            <a:avLst/>
          </a:prstGeom>
        </p:spPr>
      </p:pic>
      <p:pic>
        <p:nvPicPr>
          <p:cNvPr id="55" name="Image 16" descr="preencoded.png"/>
          <p:cNvPicPr>
            <a:picLocks noChangeAspect="1"/>
          </p:cNvPicPr>
          <p:nvPr/>
        </p:nvPicPr>
        <p:blipFill>
          <a:blip r:embed="rId16"/>
          <a:srcRect l="-6632" r="-6632"/>
          <a:stretch>
            <a:fillRect/>
          </a:stretch>
        </p:blipFill>
        <p:spPr>
          <a:xfrm>
            <a:off x="3289300" y="4619625"/>
            <a:ext cx="1948815" cy="419100"/>
          </a:xfrm>
          <a:prstGeom prst="rect">
            <a:avLst/>
          </a:prstGeom>
        </p:spPr>
      </p:pic>
      <p:sp>
        <p:nvSpPr>
          <p:cNvPr id="56" name="Text 37"/>
          <p:cNvSpPr/>
          <p:nvPr/>
        </p:nvSpPr>
        <p:spPr>
          <a:xfrm rot="21480000">
            <a:off x="3740810" y="4619549"/>
            <a:ext cx="1271930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本节课新挑战 </a:t>
            </a:r>
            <a:endParaRPr lang="en-US" sz="150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57" name="Image 17" descr="preencoded.png"/>
          <p:cNvPicPr>
            <a:picLocks noChangeAspect="1"/>
          </p:cNvPicPr>
          <p:nvPr/>
        </p:nvPicPr>
        <p:blipFill>
          <a:blip r:embed="rId17"/>
          <a:srcRect t="-600" b="-600"/>
          <a:stretch>
            <a:fillRect/>
          </a:stretch>
        </p:blipFill>
        <p:spPr>
          <a:xfrm>
            <a:off x="3438144" y="4746650"/>
            <a:ext cx="181051" cy="209398"/>
          </a:xfrm>
          <a:prstGeom prst="rect">
            <a:avLst/>
          </a:prstGeom>
        </p:spPr>
      </p:pic>
      <p:sp>
        <p:nvSpPr>
          <p:cNvPr id="58" name="Text 38"/>
          <p:cNvSpPr txBox="1"/>
          <p:nvPr/>
        </p:nvSpPr>
        <p:spPr>
          <a:xfrm>
            <a:off x="2379269" y="5191049"/>
            <a:ext cx="3472891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让 AI 自己学会玩游戏！🎮</a:t>
            </a:r>
            <a:endParaRPr lang="en-US" sz="22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9" name="Text 39"/>
          <p:cNvSpPr txBox="1"/>
          <p:nvPr/>
        </p:nvSpPr>
        <p:spPr>
          <a:xfrm>
            <a:off x="2798978" y="5648249"/>
            <a:ext cx="2638958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就像你教朋友玩新游戏一样，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我们要当AI的老师，教它怎么玩。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8858707" y="-952805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-476402" y="3047695"/>
            <a:ext cx="4286707" cy="4286707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t="-530" b="-530"/>
          <a:stretch>
            <a:fillRect/>
          </a:stretch>
        </p:blipFill>
        <p:spPr>
          <a:xfrm>
            <a:off x="599846" y="543154"/>
            <a:ext cx="247802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80924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知识点1——AI的学习资料叫“数据”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73728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没有数据，AI就学不会变聪明！📊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7200" y="1219200"/>
            <a:ext cx="4389120" cy="5441950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457200" y="2171700"/>
            <a:ext cx="4390949" cy="19202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>
                <a:alpha val="0"/>
              </a:srgbClr>
            </a:solidFill>
            <a:prstDash val="solid"/>
          </a:ln>
        </p:spPr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47395" y="1495044"/>
            <a:ext cx="476402" cy="476402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71754" y="1619402"/>
            <a:ext cx="228600" cy="228600"/>
          </a:xfrm>
          <a:prstGeom prst="rect">
            <a:avLst/>
          </a:prstGeom>
        </p:spPr>
      </p:pic>
      <p:sp>
        <p:nvSpPr>
          <p:cNvPr id="14" name="Text 5"/>
          <p:cNvSpPr txBox="1"/>
          <p:nvPr/>
        </p:nvSpPr>
        <p:spPr>
          <a:xfrm>
            <a:off x="1266190" y="1485900"/>
            <a:ext cx="2307590" cy="3054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生活例子：训练小狗</a:t>
            </a:r>
            <a:endParaRPr lang="en-US" sz="1800" dirty="0">
              <a:solidFill>
                <a:srgbClr val="00000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5" name="Text 6"/>
          <p:cNvSpPr txBox="1"/>
          <p:nvPr/>
        </p:nvSpPr>
        <p:spPr>
          <a:xfrm>
            <a:off x="1266444" y="1790395"/>
            <a:ext cx="204734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 就像一只电子小狗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6" name="Shape 7"/>
          <p:cNvSpPr/>
          <p:nvPr/>
        </p:nvSpPr>
        <p:spPr>
          <a:xfrm>
            <a:off x="647700" y="2381250"/>
            <a:ext cx="4009390" cy="4086225"/>
          </a:xfrm>
          <a:prstGeom prst="roundRect">
            <a:avLst>
              <a:gd name="adj" fmla="val 1733"/>
            </a:avLst>
          </a:prstGeom>
          <a:solidFill>
            <a:srgbClr val="FFFAF0"/>
          </a:solidFill>
          <a:ln w="25400">
            <a:solidFill>
              <a:srgbClr val="FBD38D"/>
            </a:solidFill>
            <a:prstDash val="solid"/>
          </a:ln>
        </p:spPr>
      </p:sp>
      <p:sp>
        <p:nvSpPr>
          <p:cNvPr id="17" name="Shape 8"/>
          <p:cNvSpPr/>
          <p:nvPr/>
        </p:nvSpPr>
        <p:spPr>
          <a:xfrm>
            <a:off x="857707" y="2708453"/>
            <a:ext cx="3590849" cy="724205"/>
          </a:xfrm>
          <a:prstGeom prst="roundRect">
            <a:avLst>
              <a:gd name="adj" fmla="val 3987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50800" dist="254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8" name="Text 9"/>
          <p:cNvSpPr txBox="1"/>
          <p:nvPr/>
        </p:nvSpPr>
        <p:spPr>
          <a:xfrm>
            <a:off x="1495044" y="3089758"/>
            <a:ext cx="30294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看到主人手势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580437" y="3491078"/>
            <a:ext cx="142646" cy="190195"/>
          </a:xfrm>
          <a:prstGeom prst="rect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857707" y="3803193"/>
            <a:ext cx="3590849" cy="724205"/>
          </a:xfrm>
          <a:prstGeom prst="roundRect">
            <a:avLst>
              <a:gd name="adj" fmla="val 3987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50800" dist="254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1" name="Text 11"/>
          <p:cNvSpPr txBox="1"/>
          <p:nvPr/>
        </p:nvSpPr>
        <p:spPr>
          <a:xfrm>
            <a:off x="1495044" y="4183583"/>
            <a:ext cx="30294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乖乖坐下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580437" y="4578553"/>
            <a:ext cx="142646" cy="190195"/>
          </a:xfrm>
          <a:prstGeom prst="rect">
            <a:avLst/>
          </a:prstGeom>
        </p:spPr>
      </p:pic>
      <p:sp>
        <p:nvSpPr>
          <p:cNvPr id="23" name="Shape 12"/>
          <p:cNvSpPr/>
          <p:nvPr/>
        </p:nvSpPr>
        <p:spPr>
          <a:xfrm>
            <a:off x="857707" y="4846218"/>
            <a:ext cx="3590849" cy="761695"/>
          </a:xfrm>
          <a:prstGeom prst="roundRect">
            <a:avLst>
              <a:gd name="adj" fmla="val 36014"/>
            </a:avLst>
          </a:prstGeom>
          <a:solidFill>
            <a:srgbClr val="FFFFFF"/>
          </a:solidFill>
          <a:ln w="25400">
            <a:solidFill>
              <a:srgbClr val="E5E7EB"/>
            </a:solidFill>
            <a:prstDash val="solid"/>
          </a:ln>
          <a:effectLst>
            <a:outerShdw blurRad="50800" dist="254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4" name="Text 13"/>
          <p:cNvSpPr txBox="1"/>
          <p:nvPr/>
        </p:nvSpPr>
        <p:spPr>
          <a:xfrm>
            <a:off x="1514246" y="5245811"/>
            <a:ext cx="2991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得到零食！(好棒)</a:t>
            </a:r>
            <a:endParaRPr lang="en-US" sz="1200" dirty="0"/>
          </a:p>
        </p:txBody>
      </p:sp>
      <p:sp>
        <p:nvSpPr>
          <p:cNvPr id="25" name="Text 14"/>
          <p:cNvSpPr txBox="1"/>
          <p:nvPr/>
        </p:nvSpPr>
        <p:spPr>
          <a:xfrm>
            <a:off x="761695" y="6034024"/>
            <a:ext cx="37819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"如果不听话乱跑，就没有零食哦！"</a:t>
            </a:r>
            <a:endParaRPr lang="en-US" sz="1000" i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9"/>
          <a:srcRect l="-1" r="-1"/>
          <a:stretch>
            <a:fillRect/>
          </a:stretch>
        </p:blipFill>
        <p:spPr>
          <a:xfrm>
            <a:off x="5151120" y="1219200"/>
            <a:ext cx="6583680" cy="5442585"/>
          </a:xfrm>
          <a:prstGeom prst="rect">
            <a:avLst/>
          </a:prstGeom>
        </p:spPr>
      </p:pic>
      <p:sp>
        <p:nvSpPr>
          <p:cNvPr id="27" name="Shape 15"/>
          <p:cNvSpPr/>
          <p:nvPr/>
        </p:nvSpPr>
        <p:spPr>
          <a:xfrm>
            <a:off x="5150815" y="2171700"/>
            <a:ext cx="6590995" cy="19202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>
                <a:alpha val="0"/>
              </a:srgbClr>
            </a:solidFill>
            <a:prstDash val="solid"/>
          </a:ln>
        </p:spPr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341925" y="1495044"/>
            <a:ext cx="476402" cy="476402"/>
          </a:xfrm>
          <a:prstGeom prst="rect">
            <a:avLst/>
          </a:prstGeom>
        </p:spPr>
      </p:pic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11"/>
          <a:srcRect l="-80" r="-80"/>
          <a:stretch>
            <a:fillRect/>
          </a:stretch>
        </p:blipFill>
        <p:spPr>
          <a:xfrm>
            <a:off x="5437022" y="1619402"/>
            <a:ext cx="286207" cy="228600"/>
          </a:xfrm>
          <a:prstGeom prst="rect">
            <a:avLst/>
          </a:prstGeom>
        </p:spPr>
      </p:pic>
      <p:sp>
        <p:nvSpPr>
          <p:cNvPr id="30" name="Text 16"/>
          <p:cNvSpPr txBox="1"/>
          <p:nvPr/>
        </p:nvSpPr>
        <p:spPr>
          <a:xfrm>
            <a:off x="5960974" y="1485900"/>
            <a:ext cx="171632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AI 怎么玩游戏？</a:t>
            </a:r>
            <a:endParaRPr lang="en-US" sz="1800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1" name="Text 17"/>
          <p:cNvSpPr txBox="1"/>
          <p:nvPr/>
        </p:nvSpPr>
        <p:spPr>
          <a:xfrm>
            <a:off x="5960974" y="1790395"/>
            <a:ext cx="168706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它需要这三种数据来学习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2" name="Shape 18"/>
          <p:cNvSpPr/>
          <p:nvPr/>
        </p:nvSpPr>
        <p:spPr>
          <a:xfrm>
            <a:off x="5341620" y="2381250"/>
            <a:ext cx="1981200" cy="1302385"/>
          </a:xfrm>
          <a:prstGeom prst="roundRect">
            <a:avLst>
              <a:gd name="adj" fmla="val 12304"/>
            </a:avLst>
          </a:prstGeom>
          <a:solidFill>
            <a:srgbClr val="EBF8FF"/>
          </a:solidFill>
          <a:ln w="254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Text 19"/>
          <p:cNvSpPr txBox="1"/>
          <p:nvPr/>
        </p:nvSpPr>
        <p:spPr>
          <a:xfrm>
            <a:off x="5437022" y="3358439"/>
            <a:ext cx="179039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屏幕上有什么？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4" name="Shape 20"/>
          <p:cNvSpPr/>
          <p:nvPr/>
        </p:nvSpPr>
        <p:spPr>
          <a:xfrm>
            <a:off x="7456805" y="2381250"/>
            <a:ext cx="1981200" cy="1302385"/>
          </a:xfrm>
          <a:prstGeom prst="roundRect">
            <a:avLst>
              <a:gd name="adj" fmla="val 12304"/>
            </a:avLst>
          </a:prstGeom>
          <a:solidFill>
            <a:srgbClr val="EBF8FF"/>
          </a:solidFill>
          <a:ln w="254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5" name="Text 21"/>
          <p:cNvSpPr txBox="1"/>
          <p:nvPr/>
        </p:nvSpPr>
        <p:spPr>
          <a:xfrm>
            <a:off x="7552030" y="3358439"/>
            <a:ext cx="179039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决定放哪里？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6" name="Shape 22"/>
          <p:cNvSpPr/>
          <p:nvPr/>
        </p:nvSpPr>
        <p:spPr>
          <a:xfrm>
            <a:off x="9571990" y="2381250"/>
            <a:ext cx="1981200" cy="1302385"/>
          </a:xfrm>
          <a:prstGeom prst="roundRect">
            <a:avLst>
              <a:gd name="adj" fmla="val 12304"/>
            </a:avLst>
          </a:prstGeom>
          <a:solidFill>
            <a:srgbClr val="EBF8FF"/>
          </a:solidFill>
          <a:ln w="254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7" name="Text 23"/>
          <p:cNvSpPr txBox="1"/>
          <p:nvPr/>
        </p:nvSpPr>
        <p:spPr>
          <a:xfrm>
            <a:off x="9667951" y="3358439"/>
            <a:ext cx="179039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加分还是扣分？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8" name="Image 12" descr="preencoded.png"/>
          <p:cNvPicPr>
            <a:picLocks noChangeAspect="1"/>
          </p:cNvPicPr>
          <p:nvPr/>
        </p:nvPicPr>
        <p:blipFill>
          <a:blip r:embed="rId12"/>
          <a:srcRect l="-266" r="-266"/>
          <a:stretch>
            <a:fillRect/>
          </a:stretch>
        </p:blipFill>
        <p:spPr>
          <a:xfrm>
            <a:off x="1000354" y="2944368"/>
            <a:ext cx="323698" cy="286207"/>
          </a:xfrm>
          <a:prstGeom prst="rect">
            <a:avLst/>
          </a:prstGeom>
        </p:spPr>
      </p:pic>
      <p:sp>
        <p:nvSpPr>
          <p:cNvPr id="39" name="Shape 24"/>
          <p:cNvSpPr/>
          <p:nvPr/>
        </p:nvSpPr>
        <p:spPr>
          <a:xfrm>
            <a:off x="1495044" y="2822753"/>
            <a:ext cx="437998" cy="256946"/>
          </a:xfrm>
          <a:prstGeom prst="roundRect">
            <a:avLst>
              <a:gd name="adj" fmla="val 316331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0" name="Text 25"/>
          <p:cNvSpPr txBox="1"/>
          <p:nvPr/>
        </p:nvSpPr>
        <p:spPr>
          <a:xfrm>
            <a:off x="1495044" y="2822753"/>
            <a:ext cx="495605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观察</a:t>
            </a:r>
            <a:endParaRPr lang="en-US" sz="9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1" name="Image 13" descr="preencoded.png"/>
          <p:cNvPicPr>
            <a:picLocks noChangeAspect="1"/>
          </p:cNvPicPr>
          <p:nvPr/>
        </p:nvPicPr>
        <p:blipFill>
          <a:blip r:embed="rId13"/>
          <a:srcRect l="-607" r="-607"/>
          <a:stretch>
            <a:fillRect/>
          </a:stretch>
        </p:blipFill>
        <p:spPr>
          <a:xfrm>
            <a:off x="1071677" y="4038194"/>
            <a:ext cx="181051" cy="286207"/>
          </a:xfrm>
          <a:prstGeom prst="rect">
            <a:avLst/>
          </a:prstGeom>
        </p:spPr>
      </p:pic>
      <p:sp>
        <p:nvSpPr>
          <p:cNvPr id="42" name="Shape 26"/>
          <p:cNvSpPr/>
          <p:nvPr/>
        </p:nvSpPr>
        <p:spPr>
          <a:xfrm>
            <a:off x="1495044" y="3917493"/>
            <a:ext cx="437998" cy="256946"/>
          </a:xfrm>
          <a:prstGeom prst="roundRect">
            <a:avLst>
              <a:gd name="adj" fmla="val 316331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Text 27"/>
          <p:cNvSpPr txBox="1"/>
          <p:nvPr/>
        </p:nvSpPr>
        <p:spPr>
          <a:xfrm>
            <a:off x="1495044" y="3917493"/>
            <a:ext cx="495605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动作</a:t>
            </a:r>
            <a:endParaRPr lang="en-US" sz="9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4" name="Image 14" descr="preencoded.png"/>
          <p:cNvPicPr>
            <a:picLocks noChangeAspect="1"/>
          </p:cNvPicPr>
          <p:nvPr/>
        </p:nvPicPr>
        <p:blipFill>
          <a:blip r:embed="rId14"/>
          <a:srcRect l="-266" r="-266"/>
          <a:stretch>
            <a:fillRect/>
          </a:stretch>
        </p:blipFill>
        <p:spPr>
          <a:xfrm>
            <a:off x="1019556" y="5100422"/>
            <a:ext cx="323698" cy="286207"/>
          </a:xfrm>
          <a:prstGeom prst="rect">
            <a:avLst/>
          </a:prstGeom>
        </p:spPr>
      </p:pic>
      <p:sp>
        <p:nvSpPr>
          <p:cNvPr id="45" name="Shape 28"/>
          <p:cNvSpPr/>
          <p:nvPr/>
        </p:nvSpPr>
        <p:spPr>
          <a:xfrm>
            <a:off x="1514246" y="4979721"/>
            <a:ext cx="437998" cy="256946"/>
          </a:xfrm>
          <a:prstGeom prst="roundRect">
            <a:avLst>
              <a:gd name="adj" fmla="val 316331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6" name="Text 29"/>
          <p:cNvSpPr txBox="1"/>
          <p:nvPr/>
        </p:nvSpPr>
        <p:spPr>
          <a:xfrm>
            <a:off x="1514246" y="4979721"/>
            <a:ext cx="495605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奖励</a:t>
            </a:r>
            <a:endParaRPr lang="en-US" sz="9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7" name="Image 15" descr="preencoded.png"/>
          <p:cNvPicPr>
            <a:picLocks noChangeAspect="1"/>
          </p:cNvPicPr>
          <p:nvPr/>
        </p:nvPicPr>
        <p:blipFill>
          <a:blip r:embed="rId15"/>
          <a:srcRect l="-17" r="-17"/>
          <a:stretch>
            <a:fillRect/>
          </a:stretch>
        </p:blipFill>
        <p:spPr>
          <a:xfrm>
            <a:off x="6161227" y="2447696"/>
            <a:ext cx="333756" cy="381305"/>
          </a:xfrm>
          <a:prstGeom prst="rect">
            <a:avLst/>
          </a:prstGeom>
        </p:spPr>
      </p:pic>
      <p:sp>
        <p:nvSpPr>
          <p:cNvPr id="48" name="Shape 30"/>
          <p:cNvSpPr/>
          <p:nvPr/>
        </p:nvSpPr>
        <p:spPr>
          <a:xfrm>
            <a:off x="5939028" y="2999994"/>
            <a:ext cx="780898" cy="286207"/>
          </a:xfrm>
          <a:prstGeom prst="roundRect">
            <a:avLst>
              <a:gd name="adj" fmla="val 319489"/>
            </a:avLst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9" name="Text 31"/>
          <p:cNvSpPr/>
          <p:nvPr/>
        </p:nvSpPr>
        <p:spPr>
          <a:xfrm>
            <a:off x="5910682" y="2999994"/>
            <a:ext cx="838505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D28D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游戏状态</a:t>
            </a:r>
            <a:endParaRPr lang="en-US" sz="1000" b="1" dirty="0">
              <a:solidFill>
                <a:srgbClr val="6D28D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0" name="Image 16" descr="preencoded.png"/>
          <p:cNvPicPr>
            <a:picLocks noChangeAspect="1"/>
          </p:cNvPicPr>
          <p:nvPr/>
        </p:nvPicPr>
        <p:blipFill>
          <a:blip r:embed="rId16"/>
          <a:srcRect l="-17" r="-17"/>
          <a:stretch>
            <a:fillRect/>
          </a:stretch>
        </p:blipFill>
        <p:spPr>
          <a:xfrm>
            <a:off x="8276234" y="2447696"/>
            <a:ext cx="333756" cy="381305"/>
          </a:xfrm>
          <a:prstGeom prst="rect">
            <a:avLst/>
          </a:prstGeom>
        </p:spPr>
      </p:pic>
      <p:sp>
        <p:nvSpPr>
          <p:cNvPr id="51" name="Shape 32"/>
          <p:cNvSpPr/>
          <p:nvPr/>
        </p:nvSpPr>
        <p:spPr>
          <a:xfrm>
            <a:off x="8191195" y="2999994"/>
            <a:ext cx="504749" cy="286207"/>
          </a:xfrm>
          <a:prstGeom prst="roundRect">
            <a:avLst>
              <a:gd name="adj" fmla="val 319489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Text 33"/>
          <p:cNvSpPr/>
          <p:nvPr/>
        </p:nvSpPr>
        <p:spPr>
          <a:xfrm>
            <a:off x="8162849" y="2999994"/>
            <a:ext cx="562356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动作</a:t>
            </a:r>
            <a:endParaRPr lang="en-US" sz="1000" b="1" dirty="0">
              <a:solidFill>
                <a:srgbClr val="1D4ED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3" name="Image 17" descr="preencoded.png"/>
          <p:cNvPicPr>
            <a:picLocks noChangeAspect="1"/>
          </p:cNvPicPr>
          <p:nvPr/>
        </p:nvPicPr>
        <p:blipFill>
          <a:blip r:embed="rId17"/>
          <a:srcRect t="-13" b="-13"/>
          <a:stretch>
            <a:fillRect/>
          </a:stretch>
        </p:blipFill>
        <p:spPr>
          <a:xfrm>
            <a:off x="10343693" y="2447696"/>
            <a:ext cx="428854" cy="381305"/>
          </a:xfrm>
          <a:prstGeom prst="rect">
            <a:avLst/>
          </a:prstGeom>
        </p:spPr>
      </p:pic>
      <p:sp>
        <p:nvSpPr>
          <p:cNvPr id="54" name="Shape 34"/>
          <p:cNvSpPr/>
          <p:nvPr/>
        </p:nvSpPr>
        <p:spPr>
          <a:xfrm>
            <a:off x="10306202" y="2999994"/>
            <a:ext cx="504749" cy="286207"/>
          </a:xfrm>
          <a:prstGeom prst="roundRect">
            <a:avLst>
              <a:gd name="adj" fmla="val 319489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5" name="Text 35"/>
          <p:cNvSpPr/>
          <p:nvPr/>
        </p:nvSpPr>
        <p:spPr>
          <a:xfrm>
            <a:off x="10277856" y="2999994"/>
            <a:ext cx="562356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4530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奖励</a:t>
            </a:r>
            <a:endParaRPr lang="en-US" sz="1000" b="1" dirty="0">
              <a:solidFill>
                <a:srgbClr val="B4530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6" name="Shape 36"/>
          <p:cNvSpPr/>
          <p:nvPr/>
        </p:nvSpPr>
        <p:spPr>
          <a:xfrm>
            <a:off x="5341620" y="3844290"/>
            <a:ext cx="6210300" cy="2703830"/>
          </a:xfrm>
          <a:prstGeom prst="roundRect">
            <a:avLst>
              <a:gd name="adj" fmla="val 2281"/>
            </a:avLst>
          </a:prstGeom>
          <a:noFill/>
          <a:ln w="50800">
            <a:solidFill>
              <a:srgbClr val="E2E8F0"/>
            </a:solidFill>
            <a:prstDash val="solid"/>
          </a:ln>
        </p:spPr>
      </p:sp>
      <p:pic>
        <p:nvPicPr>
          <p:cNvPr id="57" name="Image 18" descr="preencoded.png"/>
          <p:cNvPicPr>
            <a:picLocks noChangeAspect="1"/>
          </p:cNvPicPr>
          <p:nvPr/>
        </p:nvPicPr>
        <p:blipFill>
          <a:blip r:embed="rId18"/>
          <a:srcRect t="21530" b="53"/>
          <a:stretch>
            <a:fillRect/>
          </a:stretch>
        </p:blipFill>
        <p:spPr>
          <a:xfrm>
            <a:off x="5392420" y="3884295"/>
            <a:ext cx="6066155" cy="2654935"/>
          </a:xfrm>
          <a:prstGeom prst="rect">
            <a:avLst/>
          </a:prstGeom>
        </p:spPr>
      </p:pic>
      <p:sp>
        <p:nvSpPr>
          <p:cNvPr id="58" name="Text 37"/>
          <p:cNvSpPr txBox="1"/>
          <p:nvPr/>
        </p:nvSpPr>
        <p:spPr>
          <a:xfrm>
            <a:off x="5343195" y="6196584"/>
            <a:ext cx="6210605" cy="3429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76200" rIns="0" bIns="762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 学习循环：观察状态 → 执行动作 → 获得奖励</a:t>
            </a:r>
            <a:endParaRPr lang="en-US" sz="10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761695" y="-761695"/>
            <a:ext cx="3333902" cy="333390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8858707" y="3524098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612556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三种数据，一个都不能少！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55156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了解这些，才能训练出聪明的AI 🧠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1" r="-1"/>
          <a:stretch>
            <a:fillRect/>
          </a:stretch>
        </p:blipFill>
        <p:spPr>
          <a:xfrm>
            <a:off x="457200" y="1143000"/>
            <a:ext cx="11277295" cy="3268980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647395" y="1333195"/>
            <a:ext cx="3543300" cy="2895905"/>
          </a:xfrm>
          <a:prstGeom prst="roundRect">
            <a:avLst>
              <a:gd name="adj" fmla="val 3324"/>
            </a:avLst>
          </a:prstGeom>
          <a:solidFill>
            <a:srgbClr val="FAF5FF"/>
          </a:solidFill>
          <a:ln w="25400">
            <a:solidFill>
              <a:srgbClr val="E9D8FD"/>
            </a:solidFill>
            <a:prstDash val="solid"/>
          </a:ln>
        </p:spPr>
      </p:sp>
      <p:sp>
        <p:nvSpPr>
          <p:cNvPr id="12" name="Shape 5"/>
          <p:cNvSpPr/>
          <p:nvPr/>
        </p:nvSpPr>
        <p:spPr>
          <a:xfrm>
            <a:off x="666598" y="1352398"/>
            <a:ext cx="3504895" cy="1333195"/>
          </a:xfrm>
          <a:prstGeom prst="rect">
            <a:avLst/>
          </a:prstGeom>
          <a:solidFill>
            <a:srgbClr val="9F7A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Shape 6"/>
          <p:cNvSpPr/>
          <p:nvPr/>
        </p:nvSpPr>
        <p:spPr>
          <a:xfrm>
            <a:off x="2178101" y="1495044"/>
            <a:ext cx="476402" cy="476402"/>
          </a:xfrm>
          <a:prstGeom prst="ellipse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 l="-107" r="-107"/>
          <a:stretch>
            <a:fillRect/>
          </a:stretch>
        </p:blipFill>
        <p:spPr>
          <a:xfrm>
            <a:off x="2282342" y="1580998"/>
            <a:ext cx="267005" cy="30449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1564538" y="2048256"/>
            <a:ext cx="170627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游戏状态 (State)</a:t>
            </a:r>
            <a:endParaRPr lang="en-US" sz="1500" b="1" dirty="0">
              <a:solidFill>
                <a:srgbClr val="FFFFF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16" name="Shape 8"/>
          <p:cNvSpPr/>
          <p:nvPr/>
        </p:nvSpPr>
        <p:spPr>
          <a:xfrm>
            <a:off x="809244" y="2829154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23544" y="2943454"/>
            <a:ext cx="133502" cy="133502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1133856" y="2905049"/>
            <a:ext cx="126553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53C9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棋盘上有哪些形状？</a:t>
            </a:r>
            <a:endParaRPr lang="en-US" sz="1000" dirty="0">
              <a:solidFill>
                <a:srgbClr val="553C9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9" name="Shape 10"/>
          <p:cNvSpPr/>
          <p:nvPr/>
        </p:nvSpPr>
        <p:spPr>
          <a:xfrm>
            <a:off x="809244" y="3270809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23544" y="3385109"/>
            <a:ext cx="133502" cy="133502"/>
          </a:xfrm>
          <a:prstGeom prst="rect">
            <a:avLst/>
          </a:prstGeom>
        </p:spPr>
      </p:pic>
      <p:sp>
        <p:nvSpPr>
          <p:cNvPr id="21" name="Text 11"/>
          <p:cNvSpPr txBox="1"/>
          <p:nvPr/>
        </p:nvSpPr>
        <p:spPr>
          <a:xfrm>
            <a:off x="1133856" y="3346704"/>
            <a:ext cx="182148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53C9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每个形状的位置、旋转角度？</a:t>
            </a:r>
            <a:endParaRPr lang="en-US" sz="1000" dirty="0">
              <a:solidFill>
                <a:srgbClr val="553C9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2" name="Shape 12"/>
          <p:cNvSpPr/>
          <p:nvPr/>
        </p:nvSpPr>
        <p:spPr>
          <a:xfrm>
            <a:off x="809244" y="3713378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9"/>
          <a:srcRect t="-2644" b="-2644"/>
          <a:stretch>
            <a:fillRect/>
          </a:stretch>
        </p:blipFill>
        <p:spPr>
          <a:xfrm>
            <a:off x="923544" y="3827678"/>
            <a:ext cx="95098" cy="133502"/>
          </a:xfrm>
          <a:prstGeom prst="rect">
            <a:avLst/>
          </a:prstGeom>
        </p:spPr>
      </p:pic>
      <p:sp>
        <p:nvSpPr>
          <p:cNvPr id="24" name="Text 13"/>
          <p:cNvSpPr txBox="1"/>
          <p:nvPr/>
        </p:nvSpPr>
        <p:spPr>
          <a:xfrm>
            <a:off x="1095451" y="3789274"/>
            <a:ext cx="139903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53C9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下一个要掉什么形状？</a:t>
            </a:r>
            <a:endParaRPr lang="en-US" sz="1000" dirty="0">
              <a:solidFill>
                <a:srgbClr val="553C9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Shape 14"/>
          <p:cNvSpPr/>
          <p:nvPr/>
        </p:nvSpPr>
        <p:spPr>
          <a:xfrm>
            <a:off x="4327855" y="1333195"/>
            <a:ext cx="3543300" cy="2895905"/>
          </a:xfrm>
          <a:prstGeom prst="roundRect">
            <a:avLst>
              <a:gd name="adj" fmla="val 3324"/>
            </a:avLst>
          </a:prstGeom>
          <a:solidFill>
            <a:srgbClr val="EBF8FF"/>
          </a:solidFill>
          <a:ln w="25400">
            <a:solidFill>
              <a:srgbClr val="BEE3F8"/>
            </a:solidFill>
            <a:prstDash val="solid"/>
          </a:ln>
        </p:spPr>
      </p:sp>
      <p:sp>
        <p:nvSpPr>
          <p:cNvPr id="26" name="Shape 15"/>
          <p:cNvSpPr/>
          <p:nvPr/>
        </p:nvSpPr>
        <p:spPr>
          <a:xfrm>
            <a:off x="4346143" y="1352398"/>
            <a:ext cx="3504895" cy="1333195"/>
          </a:xfrm>
          <a:prstGeom prst="rect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6"/>
          <p:cNvSpPr/>
          <p:nvPr/>
        </p:nvSpPr>
        <p:spPr>
          <a:xfrm>
            <a:off x="5857646" y="1495044"/>
            <a:ext cx="476402" cy="476402"/>
          </a:xfrm>
          <a:prstGeom prst="ellipse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10"/>
          <a:srcRect l="-107" r="-107"/>
          <a:stretch>
            <a:fillRect/>
          </a:stretch>
        </p:blipFill>
        <p:spPr>
          <a:xfrm>
            <a:off x="5962802" y="1580998"/>
            <a:ext cx="267005" cy="304495"/>
          </a:xfrm>
          <a:prstGeom prst="rect">
            <a:avLst/>
          </a:prstGeom>
        </p:spPr>
      </p:pic>
      <p:sp>
        <p:nvSpPr>
          <p:cNvPr id="29" name="Text 17"/>
          <p:cNvSpPr txBox="1"/>
          <p:nvPr/>
        </p:nvSpPr>
        <p:spPr>
          <a:xfrm>
            <a:off x="5405933" y="2048256"/>
            <a:ext cx="138348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动作 (Action)</a:t>
            </a:r>
            <a:endParaRPr lang="en-US" sz="1500" b="1" dirty="0">
              <a:solidFill>
                <a:srgbClr val="FFFFF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30" name="Shape 18"/>
          <p:cNvSpPr/>
          <p:nvPr/>
        </p:nvSpPr>
        <p:spPr>
          <a:xfrm>
            <a:off x="4489704" y="2829154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604004" y="2943454"/>
            <a:ext cx="133502" cy="133502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>
            <a:off x="4813402" y="2905049"/>
            <a:ext cx="1410919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形状掉在哪个 X 坐标？</a:t>
            </a:r>
            <a:endParaRPr lang="en-US" sz="1000" dirty="0">
              <a:solidFill>
                <a:srgbClr val="2C5282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3" name="Shape 20"/>
          <p:cNvSpPr/>
          <p:nvPr/>
        </p:nvSpPr>
        <p:spPr>
          <a:xfrm>
            <a:off x="4489704" y="3270809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4604004" y="3385109"/>
            <a:ext cx="133502" cy="133502"/>
          </a:xfrm>
          <a:prstGeom prst="rect">
            <a:avLst/>
          </a:prstGeom>
        </p:spPr>
      </p:pic>
      <p:sp>
        <p:nvSpPr>
          <p:cNvPr id="35" name="Text 21"/>
          <p:cNvSpPr txBox="1"/>
          <p:nvPr/>
        </p:nvSpPr>
        <p:spPr>
          <a:xfrm>
            <a:off x="4813402" y="3346704"/>
            <a:ext cx="9912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是否需要旋转？</a:t>
            </a:r>
            <a:endParaRPr lang="en-US" sz="1000" dirty="0">
              <a:solidFill>
                <a:srgbClr val="2C5282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6" name="Shape 22"/>
          <p:cNvSpPr/>
          <p:nvPr/>
        </p:nvSpPr>
        <p:spPr>
          <a:xfrm>
            <a:off x="4489704" y="3713378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7" name="Image 12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604004" y="3827678"/>
            <a:ext cx="133502" cy="133502"/>
          </a:xfrm>
          <a:prstGeom prst="rect">
            <a:avLst/>
          </a:prstGeom>
        </p:spPr>
      </p:pic>
      <p:sp>
        <p:nvSpPr>
          <p:cNvPr id="38" name="Text 23"/>
          <p:cNvSpPr txBox="1"/>
          <p:nvPr/>
        </p:nvSpPr>
        <p:spPr>
          <a:xfrm>
            <a:off x="4813402" y="3789274"/>
            <a:ext cx="9912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是否加速下落？</a:t>
            </a:r>
            <a:endParaRPr lang="en-US" sz="1000" dirty="0">
              <a:solidFill>
                <a:srgbClr val="2C5282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Shape 24"/>
          <p:cNvSpPr/>
          <p:nvPr/>
        </p:nvSpPr>
        <p:spPr>
          <a:xfrm>
            <a:off x="8007401" y="1333195"/>
            <a:ext cx="3543300" cy="2895905"/>
          </a:xfrm>
          <a:prstGeom prst="roundRect">
            <a:avLst>
              <a:gd name="adj" fmla="val 3324"/>
            </a:avLst>
          </a:prstGeom>
          <a:solidFill>
            <a:srgbClr val="FFFFF0"/>
          </a:solidFill>
          <a:ln w="25400">
            <a:solidFill>
              <a:srgbClr val="FEFCBF"/>
            </a:solidFill>
            <a:prstDash val="solid"/>
          </a:ln>
        </p:spPr>
      </p:sp>
      <p:sp>
        <p:nvSpPr>
          <p:cNvPr id="40" name="Shape 25"/>
          <p:cNvSpPr/>
          <p:nvPr/>
        </p:nvSpPr>
        <p:spPr>
          <a:xfrm>
            <a:off x="8026603" y="1352398"/>
            <a:ext cx="3504895" cy="1333195"/>
          </a:xfrm>
          <a:prstGeom prst="rect">
            <a:avLst/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1" name="Shape 26"/>
          <p:cNvSpPr/>
          <p:nvPr/>
        </p:nvSpPr>
        <p:spPr>
          <a:xfrm>
            <a:off x="9538106" y="1495044"/>
            <a:ext cx="476402" cy="476402"/>
          </a:xfrm>
          <a:prstGeom prst="ellipse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2" name="Image 13" descr="preencoded.png"/>
          <p:cNvPicPr>
            <a:picLocks noChangeAspect="1"/>
          </p:cNvPicPr>
          <p:nvPr/>
        </p:nvPicPr>
        <p:blipFill>
          <a:blip r:embed="rId14"/>
          <a:srcRect l="-50" r="-50"/>
          <a:stretch>
            <a:fillRect/>
          </a:stretch>
        </p:blipFill>
        <p:spPr>
          <a:xfrm>
            <a:off x="9603943" y="1580998"/>
            <a:ext cx="342900" cy="304495"/>
          </a:xfrm>
          <a:prstGeom prst="rect">
            <a:avLst/>
          </a:prstGeom>
        </p:spPr>
      </p:pic>
      <p:sp>
        <p:nvSpPr>
          <p:cNvPr id="43" name="Text 27"/>
          <p:cNvSpPr txBox="1"/>
          <p:nvPr/>
        </p:nvSpPr>
        <p:spPr>
          <a:xfrm>
            <a:off x="9053474" y="2048256"/>
            <a:ext cx="144475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奖励 (Reward)</a:t>
            </a:r>
            <a:endParaRPr lang="en-US" sz="1500" b="1" dirty="0">
              <a:solidFill>
                <a:srgbClr val="FFFFF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44" name="Shape 28"/>
          <p:cNvSpPr/>
          <p:nvPr/>
        </p:nvSpPr>
        <p:spPr>
          <a:xfrm>
            <a:off x="8169250" y="2829154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5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8283550" y="2943454"/>
            <a:ext cx="133502" cy="133502"/>
          </a:xfrm>
          <a:prstGeom prst="rect">
            <a:avLst/>
          </a:prstGeom>
        </p:spPr>
      </p:pic>
      <p:sp>
        <p:nvSpPr>
          <p:cNvPr id="46" name="Text 29"/>
          <p:cNvSpPr txBox="1"/>
          <p:nvPr/>
        </p:nvSpPr>
        <p:spPr>
          <a:xfrm>
            <a:off x="8492947" y="2905049"/>
            <a:ext cx="128656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合并形状 (➕小奖励)</a:t>
            </a:r>
            <a:endParaRPr lang="en-US" sz="1000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7" name="Shape 30"/>
          <p:cNvSpPr/>
          <p:nvPr/>
        </p:nvSpPr>
        <p:spPr>
          <a:xfrm>
            <a:off x="8169250" y="3270809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8" name="Image 15" descr="preencoded.png"/>
          <p:cNvPicPr>
            <a:picLocks noChangeAspect="1"/>
          </p:cNvPicPr>
          <p:nvPr/>
        </p:nvPicPr>
        <p:blipFill>
          <a:blip r:embed="rId16"/>
          <a:srcRect t="-2644" b="-2644"/>
          <a:stretch>
            <a:fillRect/>
          </a:stretch>
        </p:blipFill>
        <p:spPr>
          <a:xfrm>
            <a:off x="8283550" y="3385109"/>
            <a:ext cx="142646" cy="133502"/>
          </a:xfrm>
          <a:prstGeom prst="rect">
            <a:avLst/>
          </a:prstGeom>
        </p:spPr>
      </p:pic>
      <p:sp>
        <p:nvSpPr>
          <p:cNvPr id="49" name="Text 31"/>
          <p:cNvSpPr txBox="1"/>
          <p:nvPr/>
        </p:nvSpPr>
        <p:spPr>
          <a:xfrm>
            <a:off x="8503006" y="3346704"/>
            <a:ext cx="1420063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合成星星 (➕超大奖励)</a:t>
            </a:r>
            <a:endParaRPr lang="en-US" sz="1000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0" name="Shape 32"/>
          <p:cNvSpPr/>
          <p:nvPr/>
        </p:nvSpPr>
        <p:spPr>
          <a:xfrm>
            <a:off x="8169250" y="3713378"/>
            <a:ext cx="3219602" cy="352044"/>
          </a:xfrm>
          <a:prstGeom prst="roundRect">
            <a:avLst>
              <a:gd name="adj" fmla="val 11232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1" name="Image 16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8283550" y="3827678"/>
            <a:ext cx="133502" cy="133502"/>
          </a:xfrm>
          <a:prstGeom prst="rect">
            <a:avLst/>
          </a:prstGeom>
        </p:spPr>
      </p:pic>
      <p:sp>
        <p:nvSpPr>
          <p:cNvPr id="52" name="Text 33"/>
          <p:cNvSpPr txBox="1"/>
          <p:nvPr/>
        </p:nvSpPr>
        <p:spPr>
          <a:xfrm>
            <a:off x="8492947" y="3789274"/>
            <a:ext cx="128656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游戏结束 (➖大惩罚)</a:t>
            </a:r>
            <a:endParaRPr lang="en-US" sz="1000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3" name="Text 34"/>
          <p:cNvSpPr txBox="1"/>
          <p:nvPr/>
        </p:nvSpPr>
        <p:spPr>
          <a:xfrm>
            <a:off x="1742846" y="2391156"/>
            <a:ext cx="1347826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>
                    <a:alpha val="9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AI看到的“现在的情况”</a:t>
            </a:r>
            <a:endParaRPr lang="en-US" sz="900" dirty="0">
              <a:solidFill>
                <a:srgbClr val="FFFFFF">
                  <a:alpha val="9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4" name="Text 35"/>
          <p:cNvSpPr txBox="1"/>
          <p:nvPr/>
        </p:nvSpPr>
        <p:spPr>
          <a:xfrm>
            <a:off x="5663794" y="2391156"/>
            <a:ext cx="8668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>
                    <a:alpha val="9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AI做的“决定”</a:t>
            </a:r>
            <a:endParaRPr lang="en-US" sz="900" dirty="0">
              <a:solidFill>
                <a:srgbClr val="FFFFFF">
                  <a:alpha val="9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5" name="Text 36"/>
          <p:cNvSpPr txBox="1"/>
          <p:nvPr/>
        </p:nvSpPr>
        <p:spPr>
          <a:xfrm>
            <a:off x="9096451" y="2391156"/>
            <a:ext cx="136885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>
                    <a:alpha val="9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动作是“好”还是“坏”</a:t>
            </a:r>
            <a:endParaRPr lang="en-US" sz="900" dirty="0">
              <a:solidFill>
                <a:srgbClr val="FFFFFF">
                  <a:alpha val="9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6" name="Image 17" descr="preencoded.png"/>
          <p:cNvPicPr>
            <a:picLocks noChangeAspect="1"/>
          </p:cNvPicPr>
          <p:nvPr/>
        </p:nvPicPr>
        <p:blipFill>
          <a:blip r:embed="rId18"/>
          <a:srcRect l="-9" r="-9"/>
          <a:stretch>
            <a:fillRect/>
          </a:stretch>
        </p:blipFill>
        <p:spPr>
          <a:xfrm>
            <a:off x="457200" y="4603090"/>
            <a:ext cx="11277295" cy="2026310"/>
          </a:xfrm>
          <a:prstGeom prst="rect">
            <a:avLst/>
          </a:prstGeom>
        </p:spPr>
      </p:pic>
      <p:pic>
        <p:nvPicPr>
          <p:cNvPr id="57" name="Image 18" descr="preencoded.png"/>
          <p:cNvPicPr>
            <a:picLocks noChangeAspect="1"/>
          </p:cNvPicPr>
          <p:nvPr/>
        </p:nvPicPr>
        <p:blipFill>
          <a:blip r:embed="rId19"/>
          <a:srcRect l="-10748" r="-10748"/>
          <a:stretch>
            <a:fillRect/>
          </a:stretch>
        </p:blipFill>
        <p:spPr>
          <a:xfrm>
            <a:off x="457200" y="4517390"/>
            <a:ext cx="2105025" cy="286385"/>
          </a:xfrm>
          <a:prstGeom prst="rect">
            <a:avLst/>
          </a:prstGeom>
        </p:spPr>
      </p:pic>
      <p:sp>
        <p:nvSpPr>
          <p:cNvPr id="58" name="Text 37"/>
          <p:cNvSpPr/>
          <p:nvPr/>
        </p:nvSpPr>
        <p:spPr>
          <a:xfrm>
            <a:off x="854710" y="4517390"/>
            <a:ext cx="1500505" cy="2863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变聪明的秘诀：循环学习</a:t>
            </a:r>
            <a:endParaRPr lang="en-US" sz="1000" b="1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9" name="Image 19" descr="preencoded.png"/>
          <p:cNvPicPr>
            <a:picLocks noChangeAspect="1"/>
          </p:cNvPicPr>
          <p:nvPr/>
        </p:nvPicPr>
        <p:blipFill>
          <a:blip r:embed="rId20"/>
          <a:srcRect t="-100" b="-100"/>
          <a:stretch>
            <a:fillRect/>
          </a:stretch>
        </p:blipFill>
        <p:spPr>
          <a:xfrm>
            <a:off x="726846" y="4587596"/>
            <a:ext cx="114300" cy="152705"/>
          </a:xfrm>
          <a:prstGeom prst="rect">
            <a:avLst/>
          </a:prstGeom>
        </p:spPr>
      </p:pic>
      <p:pic>
        <p:nvPicPr>
          <p:cNvPr id="60" name="Image 20" descr="preencoded.png"/>
          <p:cNvPicPr>
            <a:picLocks noChangeAspect="1"/>
          </p:cNvPicPr>
          <p:nvPr/>
        </p:nvPicPr>
        <p:blipFill>
          <a:blip r:embed="rId21"/>
          <a:srcRect t="-396" b="-396"/>
          <a:stretch>
            <a:fillRect/>
          </a:stretch>
        </p:blipFill>
        <p:spPr>
          <a:xfrm>
            <a:off x="2361895" y="5601614"/>
            <a:ext cx="866851" cy="38405"/>
          </a:xfrm>
          <a:prstGeom prst="rect">
            <a:avLst/>
          </a:prstGeom>
        </p:spPr>
      </p:pic>
      <p:pic>
        <p:nvPicPr>
          <p:cNvPr id="61" name="Image 21" descr="preencoded.png"/>
          <p:cNvPicPr>
            <a:picLocks noChangeAspect="1"/>
          </p:cNvPicPr>
          <p:nvPr/>
        </p:nvPicPr>
        <p:blipFill>
          <a:blip r:embed="rId21"/>
          <a:srcRect t="-396" b="-396"/>
          <a:stretch>
            <a:fillRect/>
          </a:stretch>
        </p:blipFill>
        <p:spPr>
          <a:xfrm>
            <a:off x="4562856" y="5601614"/>
            <a:ext cx="866851" cy="38405"/>
          </a:xfrm>
          <a:prstGeom prst="rect">
            <a:avLst/>
          </a:prstGeom>
        </p:spPr>
      </p:pic>
      <p:pic>
        <p:nvPicPr>
          <p:cNvPr id="62" name="Image 22" descr="preencoded.png"/>
          <p:cNvPicPr>
            <a:picLocks noChangeAspect="1"/>
          </p:cNvPicPr>
          <p:nvPr/>
        </p:nvPicPr>
        <p:blipFill>
          <a:blip r:embed="rId21"/>
          <a:srcRect t="-396" b="-396"/>
          <a:stretch>
            <a:fillRect/>
          </a:stretch>
        </p:blipFill>
        <p:spPr>
          <a:xfrm>
            <a:off x="6762902" y="5601614"/>
            <a:ext cx="866851" cy="38405"/>
          </a:xfrm>
          <a:prstGeom prst="rect">
            <a:avLst/>
          </a:prstGeom>
        </p:spPr>
      </p:pic>
      <p:pic>
        <p:nvPicPr>
          <p:cNvPr id="63" name="Image 23" descr="preencoded.png"/>
          <p:cNvPicPr>
            <a:picLocks noChangeAspect="1"/>
          </p:cNvPicPr>
          <p:nvPr/>
        </p:nvPicPr>
        <p:blipFill>
          <a:blip r:embed="rId21"/>
          <a:srcRect t="-396" b="-396"/>
          <a:stretch>
            <a:fillRect/>
          </a:stretch>
        </p:blipFill>
        <p:spPr>
          <a:xfrm>
            <a:off x="8962949" y="5601614"/>
            <a:ext cx="866851" cy="38405"/>
          </a:xfrm>
          <a:prstGeom prst="rect">
            <a:avLst/>
          </a:prstGeom>
        </p:spPr>
      </p:pic>
      <p:sp>
        <p:nvSpPr>
          <p:cNvPr id="64" name="Text 38"/>
          <p:cNvSpPr txBox="1"/>
          <p:nvPr/>
        </p:nvSpPr>
        <p:spPr>
          <a:xfrm>
            <a:off x="647395" y="6149340"/>
            <a:ext cx="108969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AI 就是通过一遍遍尝试，慢慢学会“怎么做才能得到更多奖励”！</a:t>
            </a:r>
            <a:endParaRPr lang="en-US" sz="900" dirty="0"/>
          </a:p>
        </p:txBody>
      </p:sp>
      <p:sp>
        <p:nvSpPr>
          <p:cNvPr id="66" name="Text 40"/>
          <p:cNvSpPr txBox="1"/>
          <p:nvPr/>
        </p:nvSpPr>
        <p:spPr>
          <a:xfrm>
            <a:off x="1390802" y="5730545"/>
            <a:ext cx="6099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观察状态</a:t>
            </a:r>
            <a:endParaRPr lang="en-US" sz="10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7" name="Image 24" descr="preencoded.png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1410005" y="5082235"/>
            <a:ext cx="571500" cy="571500"/>
          </a:xfrm>
          <a:prstGeom prst="rect">
            <a:avLst/>
          </a:prstGeom>
        </p:spPr>
      </p:pic>
      <p:pic>
        <p:nvPicPr>
          <p:cNvPr id="68" name="Image 25" descr="preencoded.png"/>
          <p:cNvPicPr>
            <a:picLocks noChangeAspect="1"/>
          </p:cNvPicPr>
          <p:nvPr/>
        </p:nvPicPr>
        <p:blipFill>
          <a:blip r:embed="rId23"/>
          <a:srcRect t="-45" b="-45"/>
          <a:stretch>
            <a:fillRect/>
          </a:stretch>
        </p:blipFill>
        <p:spPr>
          <a:xfrm>
            <a:off x="1567282" y="5254142"/>
            <a:ext cx="256946" cy="228600"/>
          </a:xfrm>
          <a:prstGeom prst="rect">
            <a:avLst/>
          </a:prstGeom>
        </p:spPr>
      </p:pic>
      <p:sp>
        <p:nvSpPr>
          <p:cNvPr id="69" name="Text 41"/>
          <p:cNvSpPr txBox="1"/>
          <p:nvPr/>
        </p:nvSpPr>
        <p:spPr>
          <a:xfrm>
            <a:off x="3590849" y="5730545"/>
            <a:ext cx="6099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决定动作</a:t>
            </a:r>
            <a:endParaRPr lang="en-US" sz="10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70" name="Image 26" descr="preencoded.png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3610051" y="5082235"/>
            <a:ext cx="571500" cy="571500"/>
          </a:xfrm>
          <a:prstGeom prst="rect">
            <a:avLst/>
          </a:prstGeom>
        </p:spPr>
      </p:pic>
      <p:pic>
        <p:nvPicPr>
          <p:cNvPr id="71" name="Image 27" descr="preencoded.png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3781044" y="5254142"/>
            <a:ext cx="228600" cy="228600"/>
          </a:xfrm>
          <a:prstGeom prst="rect">
            <a:avLst/>
          </a:prstGeom>
        </p:spPr>
      </p:pic>
      <p:sp>
        <p:nvSpPr>
          <p:cNvPr id="72" name="Text 42"/>
          <p:cNvSpPr txBox="1"/>
          <p:nvPr/>
        </p:nvSpPr>
        <p:spPr>
          <a:xfrm>
            <a:off x="5790895" y="5730545"/>
            <a:ext cx="6099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执行动作</a:t>
            </a:r>
            <a:endParaRPr lang="en-US" sz="10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73" name="Image 28" descr="preencoded.png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5810098" y="5082235"/>
            <a:ext cx="571500" cy="571500"/>
          </a:xfrm>
          <a:prstGeom prst="rect">
            <a:avLst/>
          </a:prstGeom>
        </p:spPr>
      </p:pic>
      <p:pic>
        <p:nvPicPr>
          <p:cNvPr id="74" name="Image 29" descr="preencoded.png"/>
          <p:cNvPicPr>
            <a:picLocks noChangeAspect="1"/>
          </p:cNvPicPr>
          <p:nvPr/>
        </p:nvPicPr>
        <p:blipFill>
          <a:blip r:embed="rId27"/>
          <a:srcRect l="-133" r="-133"/>
          <a:stretch>
            <a:fillRect/>
          </a:stretch>
        </p:blipFill>
        <p:spPr>
          <a:xfrm>
            <a:off x="6010351" y="5254142"/>
            <a:ext cx="171907" cy="228600"/>
          </a:xfrm>
          <a:prstGeom prst="rect">
            <a:avLst/>
          </a:prstGeom>
        </p:spPr>
      </p:pic>
      <p:sp>
        <p:nvSpPr>
          <p:cNvPr id="75" name="Text 43"/>
          <p:cNvSpPr txBox="1"/>
          <p:nvPr/>
        </p:nvSpPr>
        <p:spPr>
          <a:xfrm>
            <a:off x="7991856" y="5730545"/>
            <a:ext cx="6099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得到奖励</a:t>
            </a:r>
            <a:endParaRPr lang="en-US" sz="10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76" name="Image 30" descr="preencoded.png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8010144" y="5082235"/>
            <a:ext cx="571500" cy="571500"/>
          </a:xfrm>
          <a:prstGeom prst="rect">
            <a:avLst/>
          </a:prstGeom>
        </p:spPr>
      </p:pic>
      <p:pic>
        <p:nvPicPr>
          <p:cNvPr id="77" name="Image 31" descr="preencoded.png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8182051" y="5254142"/>
            <a:ext cx="228600" cy="228600"/>
          </a:xfrm>
          <a:prstGeom prst="rect">
            <a:avLst/>
          </a:prstGeom>
        </p:spPr>
      </p:pic>
      <p:sp>
        <p:nvSpPr>
          <p:cNvPr id="78" name="Text 44"/>
          <p:cNvSpPr txBox="1"/>
          <p:nvPr/>
        </p:nvSpPr>
        <p:spPr>
          <a:xfrm>
            <a:off x="10191902" y="5730545"/>
            <a:ext cx="6099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更新知识</a:t>
            </a:r>
            <a:endParaRPr lang="en-US" sz="10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79" name="Image 32" descr="preencoded.png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10211105" y="5082235"/>
            <a:ext cx="571500" cy="571500"/>
          </a:xfrm>
          <a:prstGeom prst="rect">
            <a:avLst/>
          </a:prstGeom>
        </p:spPr>
      </p:pic>
      <p:pic>
        <p:nvPicPr>
          <p:cNvPr id="80" name="Image 33" descr="preencoded.png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>
          <a:xfrm>
            <a:off x="10382098" y="5254142"/>
            <a:ext cx="228600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607" r="-607"/>
          <a:stretch>
            <a:fillRect/>
          </a:stretch>
        </p:blipFill>
        <p:spPr>
          <a:xfrm>
            <a:off x="543154" y="543154"/>
            <a:ext cx="362102" cy="286207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43000" y="304495"/>
            <a:ext cx="804306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065F46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老师演示第4关——学习“随机动作”</a:t>
            </a:r>
            <a:endParaRPr lang="en-US" sz="3600" kern="0" spc="180" dirty="0">
              <a:solidFill>
                <a:srgbClr val="065F46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143000" y="800100"/>
            <a:ext cx="74587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看一个“笨AI”怎么玩游戏 👀 乱点一通可不行！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 l="-1" r="-1"/>
          <a:stretch>
            <a:fillRect/>
          </a:stretch>
        </p:blipFill>
        <p:spPr>
          <a:xfrm>
            <a:off x="457200" y="1218895"/>
            <a:ext cx="6583680" cy="5143500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476402" y="1238098"/>
            <a:ext cx="6553505" cy="533095"/>
          </a:xfrm>
          <a:prstGeom prst="rect">
            <a:avLst/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80" b="-180"/>
          <a:stretch>
            <a:fillRect/>
          </a:stretch>
        </p:blipFill>
        <p:spPr>
          <a:xfrm>
            <a:off x="629107" y="1429207"/>
            <a:ext cx="190195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933602" y="1238098"/>
            <a:ext cx="1753819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 HackStack 学习模式</a:t>
            </a:r>
            <a:endParaRPr lang="en-US" sz="1200" b="1" kern="0" spc="3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Shape 7"/>
          <p:cNvSpPr/>
          <p:nvPr/>
        </p:nvSpPr>
        <p:spPr>
          <a:xfrm>
            <a:off x="6374282" y="1447495"/>
            <a:ext cx="114300" cy="114300"/>
          </a:xfrm>
          <a:prstGeom prst="ellipse">
            <a:avLst/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8"/>
          <p:cNvSpPr/>
          <p:nvPr/>
        </p:nvSpPr>
        <p:spPr>
          <a:xfrm>
            <a:off x="6564478" y="1447495"/>
            <a:ext cx="114300" cy="114300"/>
          </a:xfrm>
          <a:prstGeom prst="ellipse">
            <a:avLst/>
          </a:prstGeom>
          <a:solidFill>
            <a:srgbClr val="FBBF2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9"/>
          <p:cNvSpPr/>
          <p:nvPr/>
        </p:nvSpPr>
        <p:spPr>
          <a:xfrm>
            <a:off x="6754673" y="1447495"/>
            <a:ext cx="114300" cy="114300"/>
          </a:xfrm>
          <a:prstGeom prst="ellipse">
            <a:avLst/>
          </a:prstGeom>
          <a:solidFill>
            <a:srgbClr val="34D3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476402" y="1772107"/>
            <a:ext cx="6553505" cy="4572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450178" y="1962302"/>
            <a:ext cx="381305" cy="381305"/>
          </a:xfrm>
          <a:prstGeom prst="rect">
            <a:avLst/>
          </a:prstGeom>
        </p:spPr>
      </p:pic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 l="-1082" r="-1082"/>
          <a:stretch>
            <a:fillRect/>
          </a:stretch>
        </p:blipFill>
        <p:spPr>
          <a:xfrm>
            <a:off x="6559906" y="2061972"/>
            <a:ext cx="161849" cy="181051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66598" y="2888590"/>
            <a:ext cx="381305" cy="381305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67182" y="2989174"/>
            <a:ext cx="181051" cy="181051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450178" y="4368089"/>
            <a:ext cx="381305" cy="381305"/>
          </a:xfrm>
          <a:prstGeom prst="rect">
            <a:avLst/>
          </a:prstGeom>
        </p:spPr>
      </p:pic>
      <p:pic>
        <p:nvPicPr>
          <p:cNvPr id="23" name="Image 10" descr="preencoded.png"/>
          <p:cNvPicPr>
            <a:picLocks noChangeAspect="1"/>
          </p:cNvPicPr>
          <p:nvPr/>
        </p:nvPicPr>
        <p:blipFill>
          <a:blip r:embed="rId7"/>
          <a:srcRect l="-1082" r="-1082"/>
          <a:stretch>
            <a:fillRect/>
          </a:stretch>
        </p:blipFill>
        <p:spPr>
          <a:xfrm>
            <a:off x="6559906" y="4467758"/>
            <a:ext cx="161849" cy="181051"/>
          </a:xfrm>
          <a:prstGeom prst="rect">
            <a:avLst/>
          </a:prstGeom>
        </p:spPr>
      </p:pic>
      <p:pic>
        <p:nvPicPr>
          <p:cNvPr id="24" name="Image 11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66598" y="5294376"/>
            <a:ext cx="381305" cy="381305"/>
          </a:xfrm>
          <a:prstGeom prst="rect">
            <a:avLst/>
          </a:prstGeom>
        </p:spPr>
      </p:pic>
      <p:pic>
        <p:nvPicPr>
          <p:cNvPr id="25" name="Image 12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67182" y="5394046"/>
            <a:ext cx="181051" cy="181051"/>
          </a:xfrm>
          <a:prstGeom prst="rect">
            <a:avLst/>
          </a:prstGeom>
        </p:spPr>
      </p:pic>
      <p:sp>
        <p:nvSpPr>
          <p:cNvPr id="26" name="Shape 11"/>
          <p:cNvSpPr/>
          <p:nvPr/>
        </p:nvSpPr>
        <p:spPr>
          <a:xfrm>
            <a:off x="7345375" y="5333695"/>
            <a:ext cx="4390949" cy="1028700"/>
          </a:xfrm>
          <a:prstGeom prst="roundRect">
            <a:avLst>
              <a:gd name="adj" fmla="val 26337"/>
            </a:avLst>
          </a:prstGeom>
          <a:solidFill>
            <a:srgbClr val="E6FFFA"/>
          </a:solidFill>
          <a:ln w="25400">
            <a:solidFill>
              <a:srgbClr val="4FD1C5"/>
            </a:solidFill>
            <a:prstDash val="solid"/>
          </a:ln>
        </p:spPr>
      </p:sp>
      <p:sp>
        <p:nvSpPr>
          <p:cNvPr id="27" name="Text 12"/>
          <p:cNvSpPr txBox="1"/>
          <p:nvPr/>
        </p:nvSpPr>
        <p:spPr>
          <a:xfrm>
            <a:off x="8011973" y="5505602"/>
            <a:ext cx="374355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结论：</a:t>
            </a:r>
            <a:endParaRPr lang="en-US" sz="1300" b="1" dirty="0">
              <a:solidFill>
                <a:srgbClr val="00000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8" name="Text 13"/>
          <p:cNvSpPr txBox="1"/>
          <p:nvPr/>
        </p:nvSpPr>
        <p:spPr>
          <a:xfrm>
            <a:off x="8011973" y="5810098"/>
            <a:ext cx="3629254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随机AI太笨了！我们需要给它一个</a:t>
            </a:r>
            <a:r>
              <a:rPr lang="en-US" sz="10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“聪明的策略”</a:t>
            </a: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，告诉它怎么做才能赢！ 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29" name="Image 13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517282" y="5698541"/>
            <a:ext cx="342900" cy="342900"/>
          </a:xfrm>
          <a:prstGeom prst="rect">
            <a:avLst/>
          </a:prstGeom>
        </p:spPr>
      </p:pic>
      <p:pic>
        <p:nvPicPr>
          <p:cNvPr id="30" name="Image 14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639312" y="1962302"/>
            <a:ext cx="2696566" cy="736092"/>
          </a:xfrm>
          <a:prstGeom prst="rect">
            <a:avLst/>
          </a:prstGeom>
        </p:spPr>
      </p:pic>
      <p:sp>
        <p:nvSpPr>
          <p:cNvPr id="31" name="Text 14"/>
          <p:cNvSpPr txBox="1"/>
          <p:nvPr/>
        </p:nvSpPr>
        <p:spPr>
          <a:xfrm>
            <a:off x="3792017" y="2076602"/>
            <a:ext cx="2496312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Step 1. 询问AI</a:t>
            </a:r>
            <a:endParaRPr lang="en-US" sz="11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2" name="Text 15"/>
          <p:cNvSpPr txBox="1"/>
          <p:nvPr/>
        </p:nvSpPr>
        <p:spPr>
          <a:xfrm>
            <a:off x="3792017" y="2317090"/>
            <a:ext cx="25914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"要教你玩游戏，你需要什么？"</a:t>
            </a:r>
            <a:endParaRPr lang="en-US" sz="1300" dirty="0">
              <a:solidFill>
                <a:srgbClr val="2C5282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3" name="Image 15" descr="preencoded.png"/>
          <p:cNvPicPr>
            <a:picLocks noChangeAspect="1"/>
          </p:cNvPicPr>
          <p:nvPr/>
        </p:nvPicPr>
        <p:blipFill>
          <a:blip r:embed="rId12"/>
          <a:srcRect l="-4" r="-4"/>
          <a:stretch>
            <a:fillRect/>
          </a:stretch>
        </p:blipFill>
        <p:spPr>
          <a:xfrm>
            <a:off x="1162202" y="2888590"/>
            <a:ext cx="3940150" cy="1288390"/>
          </a:xfrm>
          <a:prstGeom prst="rect">
            <a:avLst/>
          </a:prstGeom>
        </p:spPr>
      </p:pic>
      <p:sp>
        <p:nvSpPr>
          <p:cNvPr id="34" name="Text 16"/>
          <p:cNvSpPr txBox="1"/>
          <p:nvPr/>
        </p:nvSpPr>
        <p:spPr>
          <a:xfrm>
            <a:off x="1324051" y="3012948"/>
            <a:ext cx="3810305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要让我变聪明，你需要给我三种数据！就像教朋友一样：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5" name="Text 17"/>
          <p:cNvSpPr txBox="1"/>
          <p:nvPr/>
        </p:nvSpPr>
        <p:spPr>
          <a:xfrm>
            <a:off x="1476756" y="3291840"/>
            <a:ext cx="3657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告诉我</a:t>
            </a:r>
            <a:r>
              <a:rPr lang="en-US" sz="900" b="1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游戏状态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（现在是什么情况？）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6" name="Text 18"/>
          <p:cNvSpPr txBox="1"/>
          <p:nvPr/>
        </p:nvSpPr>
        <p:spPr>
          <a:xfrm>
            <a:off x="1476756" y="3557930"/>
            <a:ext cx="3657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告诉我</a:t>
            </a:r>
            <a:r>
              <a:rPr lang="en-US" sz="900" b="1" dirty="0">
                <a:solidFill>
                  <a:srgbClr val="27674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动作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（我该怎么做？）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7" name="Text 19"/>
          <p:cNvSpPr txBox="1"/>
          <p:nvPr/>
        </p:nvSpPr>
        <p:spPr>
          <a:xfrm>
            <a:off x="1476756" y="3824935"/>
            <a:ext cx="3657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给我</a:t>
            </a:r>
            <a:r>
              <a:rPr lang="en-US" sz="900" b="1" dirty="0">
                <a:solidFill>
                  <a:srgbClr val="9C422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奖励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（做对了给糖，做错了扣分！）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38" name="Image 16" descr="preencoded.png"/>
          <p:cNvPicPr>
            <a:picLocks noChangeAspect="1"/>
          </p:cNvPicPr>
          <p:nvPr/>
        </p:nvPicPr>
        <p:blipFill>
          <a:blip r:embed="rId13"/>
          <a:srcRect l="-11" r="-11"/>
          <a:stretch>
            <a:fillRect/>
          </a:stretch>
        </p:blipFill>
        <p:spPr>
          <a:xfrm>
            <a:off x="3999586" y="4368089"/>
            <a:ext cx="2337206" cy="736092"/>
          </a:xfrm>
          <a:prstGeom prst="rect">
            <a:avLst/>
          </a:prstGeom>
        </p:spPr>
      </p:pic>
      <p:sp>
        <p:nvSpPr>
          <p:cNvPr id="39" name="Text 20"/>
          <p:cNvSpPr txBox="1"/>
          <p:nvPr/>
        </p:nvSpPr>
        <p:spPr>
          <a:xfrm>
            <a:off x="4151376" y="4482389"/>
            <a:ext cx="2120494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Step 2. 运行随机AI</a:t>
            </a:r>
            <a:endParaRPr lang="en-US" sz="11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0" name="Text 21"/>
          <p:cNvSpPr txBox="1"/>
          <p:nvPr/>
        </p:nvSpPr>
        <p:spPr>
          <a:xfrm>
            <a:off x="4151376" y="4722876"/>
            <a:ext cx="2201875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"运行一个随机AI试试看！"</a:t>
            </a:r>
            <a:endParaRPr lang="en-US" sz="1300" dirty="0">
              <a:solidFill>
                <a:srgbClr val="2C5282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1" name="Image 17" descr="preencoded.png"/>
          <p:cNvPicPr>
            <a:picLocks noChangeAspect="1"/>
          </p:cNvPicPr>
          <p:nvPr/>
        </p:nvPicPr>
        <p:blipFill>
          <a:blip r:embed="rId14"/>
          <a:srcRect t="-47" b="-47"/>
          <a:stretch>
            <a:fillRect/>
          </a:stretch>
        </p:blipFill>
        <p:spPr>
          <a:xfrm>
            <a:off x="1162202" y="5294376"/>
            <a:ext cx="3545129" cy="450799"/>
          </a:xfrm>
          <a:prstGeom prst="rect">
            <a:avLst/>
          </a:prstGeom>
        </p:spPr>
      </p:pic>
      <p:sp>
        <p:nvSpPr>
          <p:cNvPr id="42" name="Text 22"/>
          <p:cNvSpPr txBox="1"/>
          <p:nvPr/>
        </p:nvSpPr>
        <p:spPr>
          <a:xfrm>
            <a:off x="1324051" y="5417820"/>
            <a:ext cx="3631082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好的，正在运行... 哎呀，这个AI好像不太聪明... 😓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3" name="Shape 23"/>
          <p:cNvSpPr/>
          <p:nvPr/>
        </p:nvSpPr>
        <p:spPr>
          <a:xfrm>
            <a:off x="7345375" y="1218895"/>
            <a:ext cx="4390949" cy="3924605"/>
          </a:xfrm>
          <a:prstGeom prst="roundRect">
            <a:avLst>
              <a:gd name="adj" fmla="val 2262"/>
            </a:avLst>
          </a:prstGeom>
          <a:solidFill>
            <a:srgbClr val="FFF5F5"/>
          </a:solidFill>
          <a:ln w="25400">
            <a:solidFill>
              <a:srgbClr val="FC8181"/>
            </a:solidFill>
            <a:prstDash val="solid"/>
          </a:ln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44" name="Image 18" descr="preencoded.png"/>
          <p:cNvPicPr>
            <a:picLocks noChangeAspect="1"/>
          </p:cNvPicPr>
          <p:nvPr/>
        </p:nvPicPr>
        <p:blipFill>
          <a:blip r:embed="rId15"/>
          <a:srcRect t="-702" b="-702"/>
          <a:stretch>
            <a:fillRect/>
          </a:stretch>
        </p:blipFill>
        <p:spPr>
          <a:xfrm>
            <a:off x="10332720" y="1123798"/>
            <a:ext cx="1200607" cy="276149"/>
          </a:xfrm>
          <a:prstGeom prst="rect">
            <a:avLst/>
          </a:prstGeom>
        </p:spPr>
      </p:pic>
      <p:sp>
        <p:nvSpPr>
          <p:cNvPr id="45" name="Text 24"/>
          <p:cNvSpPr/>
          <p:nvPr/>
        </p:nvSpPr>
        <p:spPr>
          <a:xfrm>
            <a:off x="10303459" y="1123798"/>
            <a:ext cx="12573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笨笨的随机AI 🤖</a:t>
            </a:r>
            <a:endParaRPr lang="en-US" sz="10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6" name="Shape 25"/>
          <p:cNvSpPr/>
          <p:nvPr/>
        </p:nvSpPr>
        <p:spPr>
          <a:xfrm>
            <a:off x="7554773" y="1429207"/>
            <a:ext cx="3972154" cy="1333195"/>
          </a:xfrm>
          <a:prstGeom prst="roundRect">
            <a:avLst>
              <a:gd name="adj" fmla="val 11758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7" name="Text 26"/>
          <p:cNvSpPr txBox="1"/>
          <p:nvPr/>
        </p:nvSpPr>
        <p:spPr>
          <a:xfrm>
            <a:off x="7909560" y="1809598"/>
            <a:ext cx="3458261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9CA3AF">
                    <a:alpha val="2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GAME OVER</a:t>
            </a:r>
            <a:endParaRPr lang="en-US" sz="4500" b="1" dirty="0">
              <a:solidFill>
                <a:srgbClr val="9CA3AF">
                  <a:alpha val="2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Shape 27"/>
          <p:cNvSpPr/>
          <p:nvPr/>
        </p:nvSpPr>
        <p:spPr>
          <a:xfrm>
            <a:off x="8665769" y="1614830"/>
            <a:ext cx="352044" cy="352044"/>
          </a:xfrm>
          <a:prstGeom prst="ellipse">
            <a:avLst/>
          </a:prstGeom>
          <a:noFill/>
          <a:ln w="254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49" name="Shape 28"/>
          <p:cNvSpPr/>
          <p:nvPr/>
        </p:nvSpPr>
        <p:spPr>
          <a:xfrm>
            <a:off x="9905695" y="2330806"/>
            <a:ext cx="256946" cy="256946"/>
          </a:xfrm>
          <a:prstGeom prst="ellipse">
            <a:avLst/>
          </a:prstGeom>
          <a:noFill/>
          <a:ln w="254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0" name="Shape 29"/>
          <p:cNvSpPr/>
          <p:nvPr/>
        </p:nvSpPr>
        <p:spPr>
          <a:xfrm>
            <a:off x="10744200" y="2457907"/>
            <a:ext cx="714146" cy="228600"/>
          </a:xfrm>
          <a:prstGeom prst="roundRect">
            <a:avLst>
              <a:gd name="adj" fmla="val 133333"/>
            </a:avLst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Text 30"/>
          <p:cNvSpPr txBox="1"/>
          <p:nvPr/>
        </p:nvSpPr>
        <p:spPr>
          <a:xfrm>
            <a:off x="10744200" y="2457907"/>
            <a:ext cx="771754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随机乱点...</a:t>
            </a:r>
            <a:endParaRPr lang="en-US" sz="90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2" name="Shape 31"/>
          <p:cNvSpPr/>
          <p:nvPr/>
        </p:nvSpPr>
        <p:spPr>
          <a:xfrm>
            <a:off x="7554773" y="3247949"/>
            <a:ext cx="3972154" cy="9144"/>
          </a:xfrm>
          <a:prstGeom prst="rect">
            <a:avLst/>
          </a:prstGeom>
          <a:solidFill>
            <a:srgbClr val="FECACA"/>
          </a:solidFill>
          <a:ln w="12700">
            <a:solidFill>
              <a:srgbClr val="FECACA">
                <a:alpha val="0"/>
              </a:srgbClr>
            </a:solidFill>
            <a:prstDash val="solid"/>
          </a:ln>
        </p:spPr>
      </p:sp>
      <p:sp>
        <p:nvSpPr>
          <p:cNvPr id="53" name="Text 32"/>
          <p:cNvSpPr txBox="1"/>
          <p:nvPr/>
        </p:nvSpPr>
        <p:spPr>
          <a:xfrm>
            <a:off x="7554773" y="2905049"/>
            <a:ext cx="4163263" cy="2679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991B1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观察表现：</a:t>
            </a:r>
            <a:endParaRPr lang="en-US" sz="1500" b="1" dirty="0">
              <a:solidFill>
                <a:srgbClr val="991B1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54" name="Image 19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7597750" y="3414370"/>
            <a:ext cx="142646" cy="142646"/>
          </a:xfrm>
          <a:prstGeom prst="rect">
            <a:avLst/>
          </a:prstGeom>
        </p:spPr>
      </p:pic>
      <p:sp>
        <p:nvSpPr>
          <p:cNvPr id="55" name="Text 33"/>
          <p:cNvSpPr txBox="1"/>
          <p:nvPr/>
        </p:nvSpPr>
        <p:spPr>
          <a:xfrm>
            <a:off x="7879385" y="3377794"/>
            <a:ext cx="1563624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分数很低，几乎不得分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6" name="Image 20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7597750" y="3719779"/>
            <a:ext cx="142646" cy="142646"/>
          </a:xfrm>
          <a:prstGeom prst="rect">
            <a:avLst/>
          </a:prstGeom>
        </p:spPr>
      </p:pic>
      <p:sp>
        <p:nvSpPr>
          <p:cNvPr id="57" name="Text 34"/>
          <p:cNvSpPr txBox="1"/>
          <p:nvPr/>
        </p:nvSpPr>
        <p:spPr>
          <a:xfrm>
            <a:off x="7879385" y="3682289"/>
            <a:ext cx="125547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完全不能合成星星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8" name="Image 21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7597750" y="4024274"/>
            <a:ext cx="142646" cy="142646"/>
          </a:xfrm>
          <a:prstGeom prst="rect">
            <a:avLst/>
          </a:prstGeom>
        </p:spPr>
      </p:pic>
      <p:sp>
        <p:nvSpPr>
          <p:cNvPr id="59" name="Text 35"/>
          <p:cNvSpPr txBox="1"/>
          <p:nvPr/>
        </p:nvSpPr>
        <p:spPr>
          <a:xfrm>
            <a:off x="7879385" y="3986784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乱堆乱放，很快就 Game Over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43000" y="304495"/>
            <a:ext cx="804306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老师演示第5关——二创“致胜策略”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143000" y="800100"/>
            <a:ext cx="74487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给AI装上“大脑”，让它学会思考！🧠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 l="-4" r="-4"/>
          <a:stretch>
            <a:fillRect/>
          </a:stretch>
        </p:blipFill>
        <p:spPr>
          <a:xfrm>
            <a:off x="457200" y="1218895"/>
            <a:ext cx="6583680" cy="5333695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724205" y="1561795"/>
            <a:ext cx="1772107" cy="362102"/>
          </a:xfrm>
          <a:prstGeom prst="roundRect">
            <a:avLst>
              <a:gd name="adj" fmla="val 252526"/>
            </a:avLst>
          </a:prstGeom>
          <a:solidFill>
            <a:srgbClr val="F0FFF4"/>
          </a:solidFill>
          <a:ln w="12700">
            <a:solidFill>
              <a:srgbClr val="C6F6D5"/>
            </a:solidFill>
            <a:prstDash val="solid"/>
          </a:ln>
        </p:spPr>
      </p:sp>
      <p:sp>
        <p:nvSpPr>
          <p:cNvPr id="12" name="Text 6"/>
          <p:cNvSpPr/>
          <p:nvPr/>
        </p:nvSpPr>
        <p:spPr>
          <a:xfrm>
            <a:off x="960755" y="1562100"/>
            <a:ext cx="1606550" cy="36195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63500" rIns="152400" bIns="635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F855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目标：让AI变聪明 </a:t>
            </a:r>
            <a:endParaRPr lang="en-US" sz="1200" b="1" dirty="0">
              <a:solidFill>
                <a:srgbClr val="2F855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86054" y="1666951"/>
            <a:ext cx="152705" cy="15270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724205" y="2076602"/>
            <a:ext cx="62490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告别“随机乱点”，教会AI这四招：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5" name="Shape 8"/>
          <p:cNvSpPr/>
          <p:nvPr/>
        </p:nvSpPr>
        <p:spPr>
          <a:xfrm>
            <a:off x="724205" y="2533802"/>
            <a:ext cx="6057900" cy="1848002"/>
          </a:xfrm>
          <a:prstGeom prst="roundRect">
            <a:avLst>
              <a:gd name="adj" fmla="val 8162"/>
            </a:avLst>
          </a:prstGeom>
          <a:solidFill>
            <a:srgbClr val="F7FAFC"/>
          </a:solidFill>
          <a:ln w="25400">
            <a:solidFill>
              <a:srgbClr val="CBD5E0"/>
            </a:solidFill>
            <a:prstDash val="solid"/>
          </a:ln>
        </p:spPr>
      </p:sp>
      <p:sp>
        <p:nvSpPr>
          <p:cNvPr id="16" name="Shape 9"/>
          <p:cNvSpPr/>
          <p:nvPr/>
        </p:nvSpPr>
        <p:spPr>
          <a:xfrm>
            <a:off x="895198" y="2704795"/>
            <a:ext cx="304495" cy="304495"/>
          </a:xfrm>
          <a:prstGeom prst="ellipse">
            <a:avLst/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l="-837" r="-837"/>
          <a:stretch>
            <a:fillRect/>
          </a:stretch>
        </p:blipFill>
        <p:spPr>
          <a:xfrm>
            <a:off x="972007" y="2790749"/>
            <a:ext cx="152705" cy="133502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314907" y="2731313"/>
            <a:ext cx="2530145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👀 </a:t>
            </a: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查看棋盘</a:t>
            </a: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(观察有什么形状)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895198" y="3105302"/>
            <a:ext cx="304495" cy="304495"/>
          </a:xfrm>
          <a:prstGeom prst="ellipse">
            <a:avLst/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81151" y="3191256"/>
            <a:ext cx="133502" cy="133502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1314907" y="3131820"/>
            <a:ext cx="229240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🎯 </a:t>
            </a: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寻找位置</a:t>
            </a: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(哪里能合并?)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2" name="Shape 13"/>
          <p:cNvSpPr/>
          <p:nvPr/>
        </p:nvSpPr>
        <p:spPr>
          <a:xfrm>
            <a:off x="895198" y="3504895"/>
            <a:ext cx="304495" cy="304495"/>
          </a:xfrm>
          <a:prstGeom prst="ellipse">
            <a:avLst/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81151" y="3590849"/>
            <a:ext cx="133502" cy="133502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1314907" y="3531413"/>
            <a:ext cx="242864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✨ </a:t>
            </a: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优先合大</a:t>
            </a: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(合成更大的形状)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5" name="Shape 15"/>
          <p:cNvSpPr/>
          <p:nvPr/>
        </p:nvSpPr>
        <p:spPr>
          <a:xfrm>
            <a:off x="895198" y="3905402"/>
            <a:ext cx="304495" cy="304495"/>
          </a:xfrm>
          <a:prstGeom prst="ellipse">
            <a:avLst/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9"/>
          <a:srcRect l="-837" r="-837"/>
          <a:stretch>
            <a:fillRect/>
          </a:stretch>
        </p:blipFill>
        <p:spPr>
          <a:xfrm>
            <a:off x="972007" y="3991356"/>
            <a:ext cx="152705" cy="133502"/>
          </a:xfrm>
          <a:prstGeom prst="rect">
            <a:avLst/>
          </a:prstGeom>
        </p:spPr>
      </p:pic>
      <p:sp>
        <p:nvSpPr>
          <p:cNvPr id="27" name="Text 16"/>
          <p:cNvSpPr txBox="1"/>
          <p:nvPr/>
        </p:nvSpPr>
        <p:spPr>
          <a:xfrm>
            <a:off x="1314907" y="3931920"/>
            <a:ext cx="229057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🧱 </a:t>
            </a: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避免堆高</a:t>
            </a: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(堆满就输了!)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8" name="Shape 17"/>
          <p:cNvSpPr/>
          <p:nvPr/>
        </p:nvSpPr>
        <p:spPr>
          <a:xfrm>
            <a:off x="7345375" y="1218895"/>
            <a:ext cx="4390949" cy="5333695"/>
          </a:xfrm>
          <a:prstGeom prst="roundRect">
            <a:avLst>
              <a:gd name="adj" fmla="val 2168"/>
            </a:avLst>
          </a:prstGeom>
          <a:solidFill>
            <a:srgbClr val="FFFFFF">
              <a:alpha val="60000"/>
            </a:srgbClr>
          </a:solidFill>
          <a:ln w="25400">
            <a:solidFill>
              <a:srgbClr val="CBD5E0"/>
            </a:solidFill>
            <a:prstDash val="solid"/>
          </a:ln>
        </p:spPr>
      </p:sp>
      <p:sp>
        <p:nvSpPr>
          <p:cNvPr id="29" name="Text 18"/>
          <p:cNvSpPr txBox="1"/>
          <p:nvPr/>
        </p:nvSpPr>
        <p:spPr>
          <a:xfrm>
            <a:off x="7860182" y="1466698"/>
            <a:ext cx="3819449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效果大比拼： </a:t>
            </a:r>
            <a:endParaRPr lang="en-US" sz="15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593178" y="1505102"/>
            <a:ext cx="190195" cy="190195"/>
          </a:xfrm>
          <a:prstGeom prst="rect">
            <a:avLst/>
          </a:prstGeom>
        </p:spPr>
      </p:pic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1"/>
          <a:srcRect t="-20" b="-20"/>
          <a:stretch>
            <a:fillRect/>
          </a:stretch>
        </p:blipFill>
        <p:spPr>
          <a:xfrm>
            <a:off x="7593178" y="5352898"/>
            <a:ext cx="3893515" cy="952805"/>
          </a:xfrm>
          <a:prstGeom prst="rect">
            <a:avLst/>
          </a:prstGeom>
        </p:spPr>
      </p:pic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12"/>
          <a:srcRect l="-133" r="-133"/>
          <a:stretch>
            <a:fillRect/>
          </a:stretch>
        </p:blipFill>
        <p:spPr>
          <a:xfrm>
            <a:off x="7802575" y="5505602"/>
            <a:ext cx="171907" cy="228600"/>
          </a:xfrm>
          <a:prstGeom prst="rect">
            <a:avLst/>
          </a:prstGeom>
        </p:spPr>
      </p:pic>
      <p:sp>
        <p:nvSpPr>
          <p:cNvPr id="33" name="Text 19"/>
          <p:cNvSpPr txBox="1"/>
          <p:nvPr/>
        </p:nvSpPr>
        <p:spPr>
          <a:xfrm>
            <a:off x="8088782" y="5505602"/>
            <a:ext cx="34390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观察重点</a:t>
            </a:r>
            <a:endParaRPr lang="en-US" sz="12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4" name="Text 20"/>
          <p:cNvSpPr txBox="1"/>
          <p:nvPr/>
        </p:nvSpPr>
        <p:spPr>
          <a:xfrm>
            <a:off x="8088782" y="5772607"/>
            <a:ext cx="3324758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请同学们注意看，聪明AI是不是会故意把相同的形状凑在一起？这就是策略！</a:t>
            </a:r>
            <a:endParaRPr lang="en-US" sz="1000" dirty="0">
              <a:solidFill>
                <a:srgbClr val="1E3A8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5" name="Shape 21"/>
          <p:cNvSpPr/>
          <p:nvPr/>
        </p:nvSpPr>
        <p:spPr>
          <a:xfrm>
            <a:off x="724205" y="4572000"/>
            <a:ext cx="6057900" cy="1714500"/>
          </a:xfrm>
          <a:prstGeom prst="roundRect">
            <a:avLst>
              <a:gd name="adj" fmla="val 9481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Shape 22"/>
          <p:cNvSpPr/>
          <p:nvPr/>
        </p:nvSpPr>
        <p:spPr>
          <a:xfrm>
            <a:off x="5476342" y="4572000"/>
            <a:ext cx="1297534" cy="247802"/>
          </a:xfrm>
          <a:prstGeom prst="roundRect">
            <a:avLst>
              <a:gd name="adj" fmla="val 227080"/>
            </a:avLst>
          </a:prstGeom>
          <a:solidFill>
            <a:srgbClr val="4A556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23"/>
          <p:cNvSpPr txBox="1"/>
          <p:nvPr/>
        </p:nvSpPr>
        <p:spPr>
          <a:xfrm>
            <a:off x="895198" y="4966106"/>
            <a:ext cx="5791810" cy="9336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E2E8F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"修改这个游戏，让AI不再是随机点击。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100" dirty="0">
                <a:solidFill>
                  <a:srgbClr val="E2E8F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AI应该学会：</a:t>
            </a:r>
            <a:r>
              <a:rPr lang="en-US" sz="1100" b="1" dirty="0">
                <a:solidFill>
                  <a:srgbClr val="F6AD55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查看棋盘</a:t>
            </a:r>
            <a:r>
              <a:rPr lang="en-US" sz="1100" dirty="0">
                <a:solidFill>
                  <a:srgbClr val="E2E8F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状态，把下一个形状放在能</a:t>
            </a:r>
            <a:r>
              <a:rPr lang="en-US" sz="1100" b="1" dirty="0">
                <a:solidFill>
                  <a:srgbClr val="F6AD55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合并</a:t>
            </a:r>
            <a:r>
              <a:rPr lang="en-US" sz="1100" dirty="0">
                <a:solidFill>
                  <a:srgbClr val="E2E8F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的地方，优先合成</a:t>
            </a:r>
            <a:r>
              <a:rPr lang="en-US" sz="1100" b="1" dirty="0">
                <a:solidFill>
                  <a:srgbClr val="F6AD55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更大</a:t>
            </a:r>
            <a:r>
              <a:rPr lang="en-US" sz="1100" dirty="0">
                <a:solidFill>
                  <a:srgbClr val="E2E8F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的形状，并</a:t>
            </a:r>
            <a:r>
              <a:rPr lang="en-US" sz="1100" b="1" dirty="0">
                <a:solidFill>
                  <a:srgbClr val="F6AD55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避免堆得太高</a:t>
            </a:r>
            <a:r>
              <a:rPr lang="en-US" sz="1100" dirty="0">
                <a:solidFill>
                  <a:srgbClr val="E2E8F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。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100" dirty="0">
                <a:solidFill>
                  <a:srgbClr val="E2E8F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用</a:t>
            </a:r>
            <a:r>
              <a:rPr lang="en-US" sz="1100" b="1" dirty="0">
                <a:solidFill>
                  <a:srgbClr val="F6AD55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强化学习</a:t>
            </a:r>
            <a:r>
              <a:rPr lang="en-US" sz="1100" dirty="0">
                <a:solidFill>
                  <a:srgbClr val="E2E8F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的方法训练它，目标是获得更高的分数。" 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8" name="Shape 24"/>
          <p:cNvSpPr/>
          <p:nvPr/>
        </p:nvSpPr>
        <p:spPr>
          <a:xfrm>
            <a:off x="7593178" y="2000707"/>
            <a:ext cx="3895344" cy="1410005"/>
          </a:xfrm>
          <a:prstGeom prst="roundRect">
            <a:avLst>
              <a:gd name="adj" fmla="val 14022"/>
            </a:avLst>
          </a:prstGeom>
          <a:solidFill>
            <a:srgbClr val="FFFFFF">
              <a:alpha val="70000"/>
            </a:srgbClr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9" name="Shape 25"/>
          <p:cNvSpPr/>
          <p:nvPr/>
        </p:nvSpPr>
        <p:spPr>
          <a:xfrm>
            <a:off x="7593178" y="2000707"/>
            <a:ext cx="57607" cy="1410005"/>
          </a:xfrm>
          <a:prstGeom prst="roundRect">
            <a:avLst>
              <a:gd name="adj" fmla="val 343202"/>
            </a:avLst>
          </a:prstGeom>
          <a:solidFill>
            <a:srgbClr val="CBD5E0"/>
          </a:solidFill>
          <a:ln w="12700">
            <a:solidFill>
              <a:srgbClr val="CBD5E0">
                <a:alpha val="0"/>
              </a:srgbClr>
            </a:solidFill>
            <a:prstDash val="solid"/>
          </a:ln>
        </p:spPr>
      </p:sp>
      <p:pic>
        <p:nvPicPr>
          <p:cNvPr id="40" name="Image 12" descr="preencoded.png"/>
          <p:cNvPicPr>
            <a:picLocks noChangeAspect="1"/>
          </p:cNvPicPr>
          <p:nvPr/>
        </p:nvPicPr>
        <p:blipFill>
          <a:blip r:embed="rId13">
            <a:alphaModFix amt="70000"/>
          </a:blip>
          <a:srcRect t="-180" b="-180"/>
          <a:stretch>
            <a:fillRect/>
          </a:stretch>
        </p:blipFill>
        <p:spPr>
          <a:xfrm>
            <a:off x="9115654" y="2229307"/>
            <a:ext cx="190195" cy="152705"/>
          </a:xfrm>
          <a:prstGeom prst="rect">
            <a:avLst/>
          </a:prstGeom>
        </p:spPr>
      </p:pic>
      <p:sp>
        <p:nvSpPr>
          <p:cNvPr id="41" name="Text 26"/>
          <p:cNvSpPr txBox="1"/>
          <p:nvPr/>
        </p:nvSpPr>
        <p:spPr>
          <a:xfrm>
            <a:off x="9324137" y="2190902"/>
            <a:ext cx="76352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B7280">
                    <a:alpha val="7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随机笨 AI</a:t>
            </a:r>
            <a:endParaRPr lang="en-US" sz="1200" b="1" dirty="0">
              <a:solidFill>
                <a:srgbClr val="6B7280">
                  <a:alpha val="7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2" name="Text 27"/>
          <p:cNvSpPr txBox="1"/>
          <p:nvPr/>
        </p:nvSpPr>
        <p:spPr>
          <a:xfrm>
            <a:off x="8907170" y="2533802"/>
            <a:ext cx="1324051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9CA3AF">
                    <a:alpha val="7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120 分</a:t>
            </a:r>
            <a:endParaRPr lang="en-US" sz="3000" dirty="0">
              <a:solidFill>
                <a:srgbClr val="9CA3AF">
                  <a:alpha val="7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3" name="Shape 28"/>
          <p:cNvSpPr/>
          <p:nvPr/>
        </p:nvSpPr>
        <p:spPr>
          <a:xfrm>
            <a:off x="9122054" y="2991002"/>
            <a:ext cx="895198" cy="228600"/>
          </a:xfrm>
          <a:prstGeom prst="roundRect">
            <a:avLst>
              <a:gd name="adj" fmla="val 133333"/>
            </a:avLst>
          </a:prstGeom>
          <a:solidFill>
            <a:srgbClr val="E5E7EB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4" name="Text 29"/>
          <p:cNvSpPr txBox="1"/>
          <p:nvPr/>
        </p:nvSpPr>
        <p:spPr>
          <a:xfrm>
            <a:off x="9367114" y="2991002"/>
            <a:ext cx="707746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>
                    <a:alpha val="7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很快就输了 </a:t>
            </a:r>
            <a:endParaRPr lang="en-US" sz="900" dirty="0">
              <a:solidFill>
                <a:srgbClr val="6B7280">
                  <a:alpha val="7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5" name="Image 13" descr="preencoded.png"/>
          <p:cNvPicPr>
            <a:picLocks noChangeAspect="1"/>
          </p:cNvPicPr>
          <p:nvPr/>
        </p:nvPicPr>
        <p:blipFill>
          <a:blip r:embed="rId14">
            <a:alphaModFix amt="70000"/>
          </a:blip>
          <a:srcRect l="-2571" r="-2571"/>
          <a:stretch>
            <a:fillRect/>
          </a:stretch>
        </p:blipFill>
        <p:spPr>
          <a:xfrm>
            <a:off x="9198864" y="3053182"/>
            <a:ext cx="105156" cy="114300"/>
          </a:xfrm>
          <a:prstGeom prst="rect">
            <a:avLst/>
          </a:prstGeom>
        </p:spPr>
      </p:pic>
      <p:pic>
        <p:nvPicPr>
          <p:cNvPr id="46" name="Image 14" descr="preencoded.png"/>
          <p:cNvPicPr>
            <a:picLocks noChangeAspect="1"/>
          </p:cNvPicPr>
          <p:nvPr/>
        </p:nvPicPr>
        <p:blipFill>
          <a:blip r:embed="rId15">
            <a:alphaModFix amt="14000"/>
          </a:blip>
          <a:srcRect l="-50" r="-50"/>
          <a:stretch>
            <a:fillRect/>
          </a:stretch>
        </p:blipFill>
        <p:spPr>
          <a:xfrm>
            <a:off x="11067898" y="2553005"/>
            <a:ext cx="228600" cy="304495"/>
          </a:xfrm>
          <a:prstGeom prst="rect">
            <a:avLst/>
          </a:prstGeom>
        </p:spPr>
      </p:pic>
      <p:pic>
        <p:nvPicPr>
          <p:cNvPr id="47" name="Image 15" descr="preencoded.png"/>
          <p:cNvPicPr>
            <a:picLocks noChangeAspect="1"/>
          </p:cNvPicPr>
          <p:nvPr/>
        </p:nvPicPr>
        <p:blipFill>
          <a:blip r:embed="rId16"/>
          <a:srcRect l="-10" r="-10"/>
          <a:stretch>
            <a:fillRect/>
          </a:stretch>
        </p:blipFill>
        <p:spPr>
          <a:xfrm>
            <a:off x="7553858" y="3585362"/>
            <a:ext cx="3971239" cy="1515161"/>
          </a:xfrm>
          <a:prstGeom prst="rect">
            <a:avLst/>
          </a:prstGeom>
        </p:spPr>
      </p:pic>
      <p:pic>
        <p:nvPicPr>
          <p:cNvPr id="48" name="Image 16" descr="preencoded.png"/>
          <p:cNvPicPr>
            <a:picLocks noChangeAspect="1"/>
          </p:cNvPicPr>
          <p:nvPr/>
        </p:nvPicPr>
        <p:blipFill>
          <a:blip r:embed="rId17"/>
          <a:srcRect t="-514" b="-514"/>
          <a:stretch>
            <a:fillRect/>
          </a:stretch>
        </p:blipFill>
        <p:spPr>
          <a:xfrm>
            <a:off x="8978494" y="3837737"/>
            <a:ext cx="200254" cy="161849"/>
          </a:xfrm>
          <a:prstGeom prst="rect">
            <a:avLst/>
          </a:prstGeom>
        </p:spPr>
      </p:pic>
      <p:sp>
        <p:nvSpPr>
          <p:cNvPr id="49" name="Text 30"/>
          <p:cNvSpPr txBox="1"/>
          <p:nvPr/>
        </p:nvSpPr>
        <p:spPr>
          <a:xfrm>
            <a:off x="9171432" y="3780130"/>
            <a:ext cx="107259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聪明策略 AI</a:t>
            </a:r>
            <a:endParaRPr lang="en-US" sz="13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0" name="Text 31"/>
          <p:cNvSpPr txBox="1"/>
          <p:nvPr/>
        </p:nvSpPr>
        <p:spPr>
          <a:xfrm>
            <a:off x="8667598" y="4168750"/>
            <a:ext cx="1806854" cy="3913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F59E0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2,850 分</a:t>
            </a:r>
            <a:endParaRPr lang="en-US" sz="3000" dirty="0">
              <a:solidFill>
                <a:srgbClr val="F59E0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1" name="Shape 32"/>
          <p:cNvSpPr/>
          <p:nvPr/>
        </p:nvSpPr>
        <p:spPr>
          <a:xfrm>
            <a:off x="8931859" y="4635094"/>
            <a:ext cx="1276502" cy="276149"/>
          </a:xfrm>
          <a:prstGeom prst="roundRect">
            <a:avLst>
              <a:gd name="adj" fmla="val 91345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Text 33"/>
          <p:cNvSpPr txBox="1"/>
          <p:nvPr/>
        </p:nvSpPr>
        <p:spPr>
          <a:xfrm>
            <a:off x="9273845" y="4635094"/>
            <a:ext cx="992124" cy="2770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B4530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合成了星星！ </a:t>
            </a:r>
            <a:endParaRPr lang="en-US" sz="1000" b="1" dirty="0">
              <a:solidFill>
                <a:srgbClr val="B4530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3" name="Image 17" descr="preencoded.png"/>
          <p:cNvPicPr>
            <a:picLocks noChangeAspect="1"/>
          </p:cNvPicPr>
          <p:nvPr/>
        </p:nvPicPr>
        <p:blipFill>
          <a:blip r:embed="rId18"/>
          <a:srcRect l="-428" r="-428"/>
          <a:stretch>
            <a:fillRect/>
          </a:stretch>
        </p:blipFill>
        <p:spPr>
          <a:xfrm>
            <a:off x="9048902" y="4710074"/>
            <a:ext cx="161849" cy="142646"/>
          </a:xfrm>
          <a:prstGeom prst="rect">
            <a:avLst/>
          </a:prstGeom>
        </p:spPr>
      </p:pic>
      <p:sp>
        <p:nvSpPr>
          <p:cNvPr id="54" name="Text 34"/>
          <p:cNvSpPr txBox="1"/>
          <p:nvPr/>
        </p:nvSpPr>
        <p:spPr>
          <a:xfrm rot="2700000">
            <a:off x="10715854" y="3740810"/>
            <a:ext cx="1153058" cy="238658"/>
          </a:xfrm>
          <a:prstGeom prst="rect">
            <a:avLst/>
          </a:prstGeom>
          <a:solidFill>
            <a:srgbClr val="FBBF24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04800" tIns="38100" rIns="3048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78350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WINNER</a:t>
            </a:r>
            <a:endParaRPr lang="en-US" sz="900" dirty="0"/>
          </a:p>
        </p:txBody>
      </p:sp>
      <p:pic>
        <p:nvPicPr>
          <p:cNvPr id="55" name="Image 18" descr="preencoded.png"/>
          <p:cNvPicPr>
            <a:picLocks noChangeAspect="1"/>
          </p:cNvPicPr>
          <p:nvPr/>
        </p:nvPicPr>
        <p:blipFill>
          <a:blip r:embed="rId19">
            <a:alphaModFix amt="20000"/>
          </a:blip>
          <a:srcRect t="-1058" b="-1058"/>
          <a:stretch>
            <a:fillRect/>
          </a:stretch>
        </p:blipFill>
        <p:spPr>
          <a:xfrm>
            <a:off x="11098073" y="4183380"/>
            <a:ext cx="237744" cy="3236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l="-2" r="-2"/>
          <a:stretch>
            <a:fillRect/>
          </a:stretch>
        </p:blipFill>
        <p:spPr>
          <a:xfrm>
            <a:off x="457200" y="5829300"/>
            <a:ext cx="3060497" cy="800100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3407" y="6133795"/>
            <a:ext cx="142646" cy="190195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000354" y="5943600"/>
            <a:ext cx="247985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关键点：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542925" y="6323965"/>
            <a:ext cx="279082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一定要把代码给AI，它才知道要教的是哪个游戏哦！</a:t>
            </a:r>
            <a:endParaRPr lang="en-US" sz="1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 l="-607" r="-607"/>
          <a:stretch>
            <a:fillRect/>
          </a:stretch>
        </p:blipFill>
        <p:spPr>
          <a:xfrm>
            <a:off x="543154" y="543154"/>
            <a:ext cx="362102" cy="286207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1143000" y="304495"/>
            <a:ext cx="5360213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老师演示第6关——创造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13" name="Text 6"/>
          <p:cNvSpPr txBox="1"/>
          <p:nvPr/>
        </p:nvSpPr>
        <p:spPr>
          <a:xfrm>
            <a:off x="1143000" y="800100"/>
            <a:ext cx="479145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教AI玩我的游戏：从粘贴代码到智能对战！🎓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Text 7"/>
          <p:cNvSpPr txBox="1"/>
          <p:nvPr/>
        </p:nvSpPr>
        <p:spPr>
          <a:xfrm>
            <a:off x="761695" y="1512418"/>
            <a:ext cx="427756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操作四步曲 </a:t>
            </a:r>
            <a:endParaRPr lang="en-US" sz="18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7200" y="1550822"/>
            <a:ext cx="228600" cy="228600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561234" y="2916022"/>
            <a:ext cx="181051" cy="181051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561234" y="4104742"/>
            <a:ext cx="181051" cy="181051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561234" y="5293462"/>
            <a:ext cx="181051" cy="181051"/>
          </a:xfrm>
          <a:prstGeom prst="rect">
            <a:avLst/>
          </a:prstGeom>
        </p:spPr>
      </p:pic>
      <p:sp>
        <p:nvSpPr>
          <p:cNvPr id="19" name="Shape 8"/>
          <p:cNvSpPr/>
          <p:nvPr/>
        </p:nvSpPr>
        <p:spPr>
          <a:xfrm>
            <a:off x="457200" y="2045513"/>
            <a:ext cx="4390949" cy="724205"/>
          </a:xfrm>
          <a:prstGeom prst="roundRect">
            <a:avLst>
              <a:gd name="adj" fmla="val 53163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0" name="Shape 9"/>
          <p:cNvSpPr/>
          <p:nvPr/>
        </p:nvSpPr>
        <p:spPr>
          <a:xfrm>
            <a:off x="457200" y="2045513"/>
            <a:ext cx="75895" cy="724205"/>
          </a:xfrm>
          <a:prstGeom prst="roundRect">
            <a:avLst>
              <a:gd name="adj" fmla="val 507294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21" name="Shape 10"/>
          <p:cNvSpPr/>
          <p:nvPr/>
        </p:nvSpPr>
        <p:spPr>
          <a:xfrm>
            <a:off x="724205" y="2198218"/>
            <a:ext cx="418795" cy="418795"/>
          </a:xfrm>
          <a:prstGeom prst="roundRect">
            <a:avLst>
              <a:gd name="adj" fmla="val 99246"/>
            </a:avLst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8"/>
          <a:srcRect l="-7143" r="-7143"/>
          <a:stretch>
            <a:fillRect/>
          </a:stretch>
        </p:blipFill>
        <p:spPr>
          <a:xfrm>
            <a:off x="843077" y="2317090"/>
            <a:ext cx="181051" cy="181051"/>
          </a:xfrm>
          <a:prstGeom prst="rect">
            <a:avLst/>
          </a:prstGeom>
        </p:spPr>
      </p:pic>
      <p:sp>
        <p:nvSpPr>
          <p:cNvPr id="23" name="Text 11"/>
          <p:cNvSpPr txBox="1"/>
          <p:nvPr/>
        </p:nvSpPr>
        <p:spPr>
          <a:xfrm>
            <a:off x="1295705" y="2198218"/>
            <a:ext cx="17913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Step 1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Text 12"/>
          <p:cNvSpPr txBox="1"/>
          <p:nvPr/>
        </p:nvSpPr>
        <p:spPr>
          <a:xfrm>
            <a:off x="1295705" y="2350922"/>
            <a:ext cx="185166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复制上节课的游戏代码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Shape 13"/>
          <p:cNvSpPr/>
          <p:nvPr/>
        </p:nvSpPr>
        <p:spPr>
          <a:xfrm>
            <a:off x="457200" y="3234233"/>
            <a:ext cx="4390949" cy="724205"/>
          </a:xfrm>
          <a:prstGeom prst="roundRect">
            <a:avLst>
              <a:gd name="adj" fmla="val 53163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6" name="Shape 14"/>
          <p:cNvSpPr/>
          <p:nvPr/>
        </p:nvSpPr>
        <p:spPr>
          <a:xfrm>
            <a:off x="457200" y="3234233"/>
            <a:ext cx="75895" cy="724205"/>
          </a:xfrm>
          <a:prstGeom prst="roundRect">
            <a:avLst>
              <a:gd name="adj" fmla="val 507294"/>
            </a:avLst>
          </a:prstGeom>
          <a:solidFill>
            <a:srgbClr val="48BB78"/>
          </a:solidFill>
          <a:ln w="12700">
            <a:solidFill>
              <a:srgbClr val="48BB78">
                <a:alpha val="0"/>
              </a:srgbClr>
            </a:solidFill>
            <a:prstDash val="solid"/>
          </a:ln>
        </p:spPr>
      </p:sp>
      <p:sp>
        <p:nvSpPr>
          <p:cNvPr id="27" name="Shape 15"/>
          <p:cNvSpPr/>
          <p:nvPr/>
        </p:nvSpPr>
        <p:spPr>
          <a:xfrm>
            <a:off x="724205" y="3386938"/>
            <a:ext cx="418795" cy="418795"/>
          </a:xfrm>
          <a:prstGeom prst="roundRect">
            <a:avLst>
              <a:gd name="adj" fmla="val 99246"/>
            </a:avLst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43077" y="3505810"/>
            <a:ext cx="181051" cy="181051"/>
          </a:xfrm>
          <a:prstGeom prst="rect">
            <a:avLst/>
          </a:prstGeom>
        </p:spPr>
      </p:pic>
      <p:sp>
        <p:nvSpPr>
          <p:cNvPr id="29" name="Text 16"/>
          <p:cNvSpPr txBox="1"/>
          <p:nvPr/>
        </p:nvSpPr>
        <p:spPr>
          <a:xfrm>
            <a:off x="1295705" y="3386938"/>
            <a:ext cx="14484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Step 2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0" name="Text 17"/>
          <p:cNvSpPr txBox="1"/>
          <p:nvPr/>
        </p:nvSpPr>
        <p:spPr>
          <a:xfrm>
            <a:off x="1295705" y="3539642"/>
            <a:ext cx="148132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粘贴到提示词框里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Shape 18"/>
          <p:cNvSpPr/>
          <p:nvPr/>
        </p:nvSpPr>
        <p:spPr>
          <a:xfrm>
            <a:off x="457200" y="4422953"/>
            <a:ext cx="4390949" cy="724205"/>
          </a:xfrm>
          <a:prstGeom prst="roundRect">
            <a:avLst>
              <a:gd name="adj" fmla="val 53163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2" name="Shape 19"/>
          <p:cNvSpPr/>
          <p:nvPr/>
        </p:nvSpPr>
        <p:spPr>
          <a:xfrm>
            <a:off x="457200" y="4422953"/>
            <a:ext cx="75895" cy="724205"/>
          </a:xfrm>
          <a:prstGeom prst="roundRect">
            <a:avLst>
              <a:gd name="adj" fmla="val 507294"/>
            </a:avLst>
          </a:prstGeom>
          <a:solidFill>
            <a:srgbClr val="ED8936"/>
          </a:solidFill>
          <a:ln w="12700">
            <a:solidFill>
              <a:srgbClr val="ED8936">
                <a:alpha val="0"/>
              </a:srgbClr>
            </a:solidFill>
            <a:prstDash val="solid"/>
          </a:ln>
        </p:spPr>
      </p:sp>
      <p:sp>
        <p:nvSpPr>
          <p:cNvPr id="33" name="Shape 20"/>
          <p:cNvSpPr/>
          <p:nvPr/>
        </p:nvSpPr>
        <p:spPr>
          <a:xfrm>
            <a:off x="724205" y="4575658"/>
            <a:ext cx="418795" cy="418795"/>
          </a:xfrm>
          <a:prstGeom prst="roundRect">
            <a:avLst>
              <a:gd name="adj" fmla="val 99246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43077" y="4694530"/>
            <a:ext cx="181051" cy="181051"/>
          </a:xfrm>
          <a:prstGeom prst="rect">
            <a:avLst/>
          </a:prstGeom>
        </p:spPr>
      </p:pic>
      <p:sp>
        <p:nvSpPr>
          <p:cNvPr id="35" name="Text 21"/>
          <p:cNvSpPr txBox="1"/>
          <p:nvPr/>
        </p:nvSpPr>
        <p:spPr>
          <a:xfrm>
            <a:off x="1295705" y="4575658"/>
            <a:ext cx="227868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Step 3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6" name="Text 22"/>
          <p:cNvSpPr txBox="1"/>
          <p:nvPr/>
        </p:nvSpPr>
        <p:spPr>
          <a:xfrm>
            <a:off x="1295705" y="4728362"/>
            <a:ext cx="247162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让AI添加智能玩家(强化学习)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7" name="Shape 23"/>
          <p:cNvSpPr/>
          <p:nvPr/>
        </p:nvSpPr>
        <p:spPr>
          <a:xfrm>
            <a:off x="457200" y="5611673"/>
            <a:ext cx="4390949" cy="724205"/>
          </a:xfrm>
          <a:prstGeom prst="roundRect">
            <a:avLst>
              <a:gd name="adj" fmla="val 53163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8" name="Shape 24"/>
          <p:cNvSpPr/>
          <p:nvPr/>
        </p:nvSpPr>
        <p:spPr>
          <a:xfrm>
            <a:off x="457200" y="5611673"/>
            <a:ext cx="75895" cy="724205"/>
          </a:xfrm>
          <a:prstGeom prst="roundRect">
            <a:avLst>
              <a:gd name="adj" fmla="val 507294"/>
            </a:avLst>
          </a:prstGeom>
          <a:solidFill>
            <a:srgbClr val="9F7AEA"/>
          </a:solidFill>
          <a:ln w="12700">
            <a:solidFill>
              <a:srgbClr val="9F7AEA">
                <a:alpha val="0"/>
              </a:srgbClr>
            </a:solidFill>
            <a:prstDash val="solid"/>
          </a:ln>
        </p:spPr>
      </p:sp>
      <p:sp>
        <p:nvSpPr>
          <p:cNvPr id="39" name="Shape 25"/>
          <p:cNvSpPr/>
          <p:nvPr/>
        </p:nvSpPr>
        <p:spPr>
          <a:xfrm>
            <a:off x="724205" y="5764378"/>
            <a:ext cx="418795" cy="418795"/>
          </a:xfrm>
          <a:prstGeom prst="roundRect">
            <a:avLst>
              <a:gd name="adj" fmla="val 99246"/>
            </a:avLst>
          </a:prstGeom>
          <a:solidFill>
            <a:srgbClr val="9F7A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0" name="Image 12" descr="preencoded.png"/>
          <p:cNvPicPr>
            <a:picLocks noChangeAspect="1"/>
          </p:cNvPicPr>
          <p:nvPr/>
        </p:nvPicPr>
        <p:blipFill>
          <a:blip r:embed="rId11"/>
          <a:srcRect l="-505" r="-505"/>
          <a:stretch>
            <a:fillRect/>
          </a:stretch>
        </p:blipFill>
        <p:spPr>
          <a:xfrm>
            <a:off x="819302" y="5883250"/>
            <a:ext cx="228600" cy="181051"/>
          </a:xfrm>
          <a:prstGeom prst="rect">
            <a:avLst/>
          </a:prstGeom>
        </p:spPr>
      </p:pic>
      <p:sp>
        <p:nvSpPr>
          <p:cNvPr id="41" name="Text 26"/>
          <p:cNvSpPr txBox="1"/>
          <p:nvPr/>
        </p:nvSpPr>
        <p:spPr>
          <a:xfrm>
            <a:off x="1295705" y="5764378"/>
            <a:ext cx="14484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Step 4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2" name="Text 27"/>
          <p:cNvSpPr txBox="1"/>
          <p:nvPr/>
        </p:nvSpPr>
        <p:spPr>
          <a:xfrm>
            <a:off x="1295705" y="5917082"/>
            <a:ext cx="151333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观察AI自己玩游戏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3" name="Image 13" descr="preencoded.png"/>
          <p:cNvPicPr>
            <a:picLocks noChangeAspect="1"/>
          </p:cNvPicPr>
          <p:nvPr/>
        </p:nvPicPr>
        <p:blipFill>
          <a:blip r:embed="rId12"/>
          <a:srcRect t="-2" b="-2"/>
          <a:stretch>
            <a:fillRect/>
          </a:stretch>
        </p:blipFill>
        <p:spPr>
          <a:xfrm>
            <a:off x="5150815" y="1218895"/>
            <a:ext cx="6583680" cy="5410505"/>
          </a:xfrm>
          <a:prstGeom prst="rect">
            <a:avLst/>
          </a:prstGeom>
        </p:spPr>
      </p:pic>
      <p:sp>
        <p:nvSpPr>
          <p:cNvPr id="44" name="Text 28"/>
          <p:cNvSpPr txBox="1"/>
          <p:nvPr/>
        </p:nvSpPr>
        <p:spPr>
          <a:xfrm>
            <a:off x="5808269" y="1485900"/>
            <a:ext cx="585856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咒语示范 </a:t>
            </a:r>
            <a:endParaRPr lang="en-US" sz="18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45" name="Image 14" descr="preencoded.png"/>
          <p:cNvPicPr>
            <a:picLocks noChangeAspect="1"/>
          </p:cNvPicPr>
          <p:nvPr/>
        </p:nvPicPr>
        <p:blipFill>
          <a:blip r:embed="rId13"/>
          <a:srcRect t="-45" b="-45"/>
          <a:stretch>
            <a:fillRect/>
          </a:stretch>
        </p:blipFill>
        <p:spPr>
          <a:xfrm>
            <a:off x="5417820" y="1524305"/>
            <a:ext cx="256946" cy="228600"/>
          </a:xfrm>
          <a:prstGeom prst="rect">
            <a:avLst/>
          </a:prstGeom>
        </p:spPr>
      </p:pic>
      <p:sp>
        <p:nvSpPr>
          <p:cNvPr id="46" name="Shape 29"/>
          <p:cNvSpPr/>
          <p:nvPr/>
        </p:nvSpPr>
        <p:spPr>
          <a:xfrm>
            <a:off x="5417820" y="1904695"/>
            <a:ext cx="6057900" cy="1571854"/>
          </a:xfrm>
          <a:prstGeom prst="roundRect">
            <a:avLst>
              <a:gd name="adj" fmla="val 8462"/>
            </a:avLst>
          </a:prstGeom>
          <a:solidFill>
            <a:srgbClr val="1A202C"/>
          </a:solidFill>
          <a:ln w="12700">
            <a:solidFill>
              <a:srgbClr val="4A5568"/>
            </a:solidFill>
            <a:prstDash val="solid"/>
          </a:ln>
        </p:spPr>
      </p:sp>
      <p:sp>
        <p:nvSpPr>
          <p:cNvPr id="47" name="Text 30"/>
          <p:cNvSpPr txBox="1"/>
          <p:nvPr/>
        </p:nvSpPr>
        <p:spPr>
          <a:xfrm>
            <a:off x="5579669" y="2066544"/>
            <a:ext cx="59253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AEC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// 这是我上节课创作的游戏代码</a:t>
            </a:r>
            <a:endParaRPr lang="en-US" sz="900" dirty="0">
              <a:solidFill>
                <a:srgbClr val="A0AEC0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48" name="Text 31"/>
          <p:cNvSpPr txBox="1"/>
          <p:nvPr/>
        </p:nvSpPr>
        <p:spPr>
          <a:xfrm>
            <a:off x="5579669" y="2290572"/>
            <a:ext cx="58485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AEC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game.spawnHeroXY("captain", 10, 10)</a:t>
            </a:r>
            <a:endParaRPr lang="en-US" sz="900" dirty="0">
              <a:solidFill>
                <a:srgbClr val="A0AEC0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49" name="Text 32"/>
          <p:cNvSpPr txBox="1"/>
          <p:nvPr/>
        </p:nvSpPr>
        <p:spPr>
          <a:xfrm>
            <a:off x="5579669" y="2514600"/>
            <a:ext cx="58485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AEC0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game.addSurviveGoal()</a:t>
            </a:r>
            <a:endParaRPr lang="en-US" sz="900" dirty="0">
              <a:solidFill>
                <a:srgbClr val="A0AEC0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50" name="Shape 33"/>
          <p:cNvSpPr/>
          <p:nvPr/>
        </p:nvSpPr>
        <p:spPr>
          <a:xfrm>
            <a:off x="5579669" y="2776118"/>
            <a:ext cx="5734202" cy="267005"/>
          </a:xfrm>
          <a:prstGeom prst="roundRect">
            <a:avLst>
              <a:gd name="adj" fmla="val 97847"/>
            </a:avLst>
          </a:prstGeom>
          <a:solidFill>
            <a:srgbClr val="48BB78">
              <a:alpha val="20000"/>
            </a:srgbClr>
          </a:solidFill>
          <a:ln w="12700">
            <a:solidFill>
              <a:srgbClr val="48BB78"/>
            </a:solidFill>
            <a:prstDash val="solid"/>
          </a:ln>
        </p:spPr>
      </p:sp>
      <p:sp>
        <p:nvSpPr>
          <p:cNvPr id="51" name="Text 34"/>
          <p:cNvSpPr txBox="1"/>
          <p:nvPr/>
        </p:nvSpPr>
        <p:spPr>
          <a:xfrm>
            <a:off x="5910682" y="2776118"/>
            <a:ext cx="5479999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" tIns="25400" rIns="38100" bIns="254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8D391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[粘贴代码在这里] </a:t>
            </a:r>
            <a:endParaRPr lang="en-US" sz="900" dirty="0">
              <a:solidFill>
                <a:srgbClr val="68D391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52" name="Image 15" descr="preencoded.png"/>
          <p:cNvPicPr>
            <a:picLocks noChangeAspect="1"/>
          </p:cNvPicPr>
          <p:nvPr/>
        </p:nvPicPr>
        <p:blipFill>
          <a:blip r:embed="rId14"/>
          <a:srcRect t="-43" b="-43"/>
          <a:stretch>
            <a:fillRect/>
          </a:stretch>
        </p:blipFill>
        <p:spPr>
          <a:xfrm>
            <a:off x="5627218" y="2805379"/>
            <a:ext cx="133502" cy="152705"/>
          </a:xfrm>
          <a:prstGeom prst="rect">
            <a:avLst/>
          </a:prstGeom>
        </p:spPr>
      </p:pic>
      <p:sp>
        <p:nvSpPr>
          <p:cNvPr id="53" name="Text 35"/>
          <p:cNvSpPr txBox="1"/>
          <p:nvPr/>
        </p:nvSpPr>
        <p:spPr>
          <a:xfrm>
            <a:off x="5579669" y="3118104"/>
            <a:ext cx="59253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"请在这个游戏里添加一个AI玩家...用强化学习的方法训练它..."</a:t>
            </a:r>
            <a:endParaRPr lang="en-US" sz="10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54" name="Shape 36"/>
          <p:cNvSpPr/>
          <p:nvPr/>
        </p:nvSpPr>
        <p:spPr>
          <a:xfrm>
            <a:off x="5417820" y="3622853"/>
            <a:ext cx="6057900" cy="2743200"/>
          </a:xfrm>
          <a:prstGeom prst="roundRect">
            <a:avLst>
              <a:gd name="adj" fmla="val 3704"/>
            </a:avLst>
          </a:prstGeom>
          <a:solidFill>
            <a:srgbClr val="2D3748"/>
          </a:solidFill>
          <a:ln w="50800">
            <a:solidFill>
              <a:srgbClr val="718096"/>
            </a:solidFill>
            <a:prstDash val="solid"/>
          </a:ln>
        </p:spPr>
      </p:sp>
      <p:sp>
        <p:nvSpPr>
          <p:cNvPr id="55" name="Text 37"/>
          <p:cNvSpPr txBox="1"/>
          <p:nvPr/>
        </p:nvSpPr>
        <p:spPr>
          <a:xfrm>
            <a:off x="7551115" y="3737153"/>
            <a:ext cx="18672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AI TRAINING IN PROGRESS...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ui-monospace" pitchFamily="34" charset="-120"/>
            </a:endParaRPr>
          </a:p>
        </p:txBody>
      </p:sp>
      <p:sp>
        <p:nvSpPr>
          <p:cNvPr id="56" name="Shape 38"/>
          <p:cNvSpPr/>
          <p:nvPr/>
        </p:nvSpPr>
        <p:spPr>
          <a:xfrm>
            <a:off x="5754319" y="3927348"/>
            <a:ext cx="5381244" cy="2133295"/>
          </a:xfrm>
          <a:prstGeom prst="roundRect">
            <a:avLst>
              <a:gd name="adj" fmla="val 3062"/>
            </a:avLst>
          </a:prstGeom>
          <a:solidFill>
            <a:srgbClr val="17192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7" name="Shape 39"/>
          <p:cNvSpPr/>
          <p:nvPr/>
        </p:nvSpPr>
        <p:spPr>
          <a:xfrm>
            <a:off x="7871155" y="4459529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8" name="Shape 40"/>
          <p:cNvSpPr/>
          <p:nvPr/>
        </p:nvSpPr>
        <p:spPr>
          <a:xfrm>
            <a:off x="8166506" y="4459529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F6AD55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50800" dist="12700" dir="16200000" algn="bl" rotWithShape="0">
              <a:srgbClr val="F6AD55">
                <a:alpha val="100000"/>
              </a:srgbClr>
            </a:outerShdw>
          </a:effectLst>
        </p:spPr>
      </p:sp>
      <p:sp>
        <p:nvSpPr>
          <p:cNvPr id="59" name="Shape 41"/>
          <p:cNvSpPr/>
          <p:nvPr/>
        </p:nvSpPr>
        <p:spPr>
          <a:xfrm>
            <a:off x="8461858" y="4459529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0" name="Shape 42"/>
          <p:cNvSpPr/>
          <p:nvPr/>
        </p:nvSpPr>
        <p:spPr>
          <a:xfrm>
            <a:off x="8757209" y="4459529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1" name="Shape 43"/>
          <p:cNvSpPr/>
          <p:nvPr/>
        </p:nvSpPr>
        <p:spPr>
          <a:xfrm>
            <a:off x="7871155" y="4735678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2" name="Shape 44"/>
          <p:cNvSpPr/>
          <p:nvPr/>
        </p:nvSpPr>
        <p:spPr>
          <a:xfrm>
            <a:off x="8166506" y="4735678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3" name="Shape 45"/>
          <p:cNvSpPr/>
          <p:nvPr/>
        </p:nvSpPr>
        <p:spPr>
          <a:xfrm>
            <a:off x="8461858" y="4735678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F6AD55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50800" dist="12700" dir="16200000" algn="bl" rotWithShape="0">
              <a:srgbClr val="F6AD55">
                <a:alpha val="100000"/>
              </a:srgbClr>
            </a:outerShdw>
          </a:effectLst>
        </p:spPr>
      </p:sp>
      <p:sp>
        <p:nvSpPr>
          <p:cNvPr id="64" name="Shape 46"/>
          <p:cNvSpPr/>
          <p:nvPr/>
        </p:nvSpPr>
        <p:spPr>
          <a:xfrm>
            <a:off x="8757209" y="4735678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5" name="Shape 47"/>
          <p:cNvSpPr/>
          <p:nvPr/>
        </p:nvSpPr>
        <p:spPr>
          <a:xfrm>
            <a:off x="7871155" y="5011826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F6AD55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50800" dist="12700" dir="16200000" algn="bl" rotWithShape="0">
              <a:srgbClr val="F6AD55">
                <a:alpha val="100000"/>
              </a:srgbClr>
            </a:outerShdw>
          </a:effectLst>
        </p:spPr>
      </p:sp>
      <p:sp>
        <p:nvSpPr>
          <p:cNvPr id="66" name="Shape 48"/>
          <p:cNvSpPr/>
          <p:nvPr/>
        </p:nvSpPr>
        <p:spPr>
          <a:xfrm>
            <a:off x="8166506" y="5011826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7" name="Shape 49"/>
          <p:cNvSpPr/>
          <p:nvPr/>
        </p:nvSpPr>
        <p:spPr>
          <a:xfrm>
            <a:off x="8461858" y="5011826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8" name="Shape 50"/>
          <p:cNvSpPr/>
          <p:nvPr/>
        </p:nvSpPr>
        <p:spPr>
          <a:xfrm>
            <a:off x="8757209" y="5011826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9" name="Shape 51"/>
          <p:cNvSpPr/>
          <p:nvPr/>
        </p:nvSpPr>
        <p:spPr>
          <a:xfrm>
            <a:off x="7871155" y="5287975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0" name="Shape 52"/>
          <p:cNvSpPr/>
          <p:nvPr/>
        </p:nvSpPr>
        <p:spPr>
          <a:xfrm>
            <a:off x="8166506" y="5287975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F6AD55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50800" dist="12700" dir="16200000" algn="bl" rotWithShape="0">
              <a:srgbClr val="F6AD55">
                <a:alpha val="100000"/>
              </a:srgbClr>
            </a:outerShdw>
          </a:effectLst>
        </p:spPr>
      </p:sp>
      <p:sp>
        <p:nvSpPr>
          <p:cNvPr id="71" name="Shape 53"/>
          <p:cNvSpPr/>
          <p:nvPr/>
        </p:nvSpPr>
        <p:spPr>
          <a:xfrm>
            <a:off x="8461858" y="5287975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2" name="Shape 54"/>
          <p:cNvSpPr/>
          <p:nvPr/>
        </p:nvSpPr>
        <p:spPr>
          <a:xfrm>
            <a:off x="8757209" y="5287975"/>
            <a:ext cx="237744" cy="237744"/>
          </a:xfrm>
          <a:prstGeom prst="roundRect">
            <a:avLst>
              <a:gd name="adj" fmla="val 123077"/>
            </a:avLst>
          </a:prstGeom>
          <a:solidFill>
            <a:srgbClr val="F6AD55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50800" dist="12700" dir="16200000" algn="bl" rotWithShape="0">
              <a:srgbClr val="F6AD55">
                <a:alpha val="100000"/>
              </a:srgbClr>
            </a:outerShdw>
          </a:effectLst>
        </p:spPr>
      </p:sp>
      <p:sp>
        <p:nvSpPr>
          <p:cNvPr id="73" name="Shape 55"/>
          <p:cNvSpPr/>
          <p:nvPr/>
        </p:nvSpPr>
        <p:spPr>
          <a:xfrm>
            <a:off x="9827971" y="5715000"/>
            <a:ext cx="1209751" cy="247802"/>
          </a:xfrm>
          <a:prstGeom prst="roundRect">
            <a:avLst>
              <a:gd name="adj" fmla="val 340619"/>
            </a:avLst>
          </a:prstGeom>
          <a:solidFill>
            <a:srgbClr val="4299E1">
              <a:alpha val="9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4" name="Shape 56"/>
          <p:cNvSpPr/>
          <p:nvPr/>
        </p:nvSpPr>
        <p:spPr>
          <a:xfrm>
            <a:off x="9929470" y="5807354"/>
            <a:ext cx="66751" cy="66751"/>
          </a:xfrm>
          <a:prstGeom prst="ellipse">
            <a:avLst/>
          </a:prstGeom>
          <a:solidFill>
            <a:srgbClr val="FFFFFF">
              <a:alpha val="5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5" name="Text 57"/>
          <p:cNvSpPr txBox="1"/>
          <p:nvPr/>
        </p:nvSpPr>
        <p:spPr>
          <a:xfrm>
            <a:off x="10056571" y="5753405"/>
            <a:ext cx="1072591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AI正在思考策略...</a:t>
            </a:r>
            <a:endParaRPr lang="en-US" sz="90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76" name="Image 16" descr="preencoded.png"/>
          <p:cNvPicPr>
            <a:picLocks noChangeAspect="1"/>
          </p:cNvPicPr>
          <p:nvPr/>
        </p:nvPicPr>
        <p:blipFill>
          <a:blip r:embed="rId15"/>
          <a:srcRect l="-34" r="-34"/>
          <a:stretch>
            <a:fillRect/>
          </a:stretch>
        </p:blipFill>
        <p:spPr>
          <a:xfrm>
            <a:off x="11029493" y="972007"/>
            <a:ext cx="857707" cy="1009498"/>
          </a:xfrm>
          <a:prstGeom prst="rect">
            <a:avLst/>
          </a:prstGeom>
        </p:spPr>
      </p:pic>
      <p:pic>
        <p:nvPicPr>
          <p:cNvPr id="77" name="Image 17" descr="preencoded.png"/>
          <p:cNvPicPr>
            <a:picLocks noChangeAspect="1"/>
          </p:cNvPicPr>
          <p:nvPr/>
        </p:nvPicPr>
        <p:blipFill>
          <a:blip r:embed="rId16"/>
          <a:srcRect t="-45" b="-45"/>
          <a:stretch>
            <a:fillRect/>
          </a:stretch>
        </p:blipFill>
        <p:spPr>
          <a:xfrm>
            <a:off x="11077042" y="1209751"/>
            <a:ext cx="761695" cy="6099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607" r="-607"/>
          <a:stretch>
            <a:fillRect/>
          </a:stretch>
        </p:blipFill>
        <p:spPr>
          <a:xfrm>
            <a:off x="543154" y="543154"/>
            <a:ext cx="362102" cy="286207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43000" y="304495"/>
            <a:ext cx="6174943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现在，请你们来当AI老师！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143000" y="800100"/>
            <a:ext cx="559155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登录扣哒世界，进入“AI入门”课程，开始训练你的AI助手 ✨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457200" y="1218895"/>
            <a:ext cx="3333902" cy="4533595"/>
          </a:xfrm>
          <a:prstGeom prst="roundRect">
            <a:avLst>
              <a:gd name="adj" fmla="val 3135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1" name="Shape 6"/>
          <p:cNvSpPr/>
          <p:nvPr/>
        </p:nvSpPr>
        <p:spPr>
          <a:xfrm>
            <a:off x="457200" y="1218895"/>
            <a:ext cx="3333902" cy="57607"/>
          </a:xfrm>
          <a:prstGeom prst="roundRect">
            <a:avLst>
              <a:gd name="adj" fmla="val 181407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12" name="Text 7"/>
          <p:cNvSpPr txBox="1"/>
          <p:nvPr/>
        </p:nvSpPr>
        <p:spPr>
          <a:xfrm>
            <a:off x="933602" y="1505102"/>
            <a:ext cx="28200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操作步骤 </a:t>
            </a:r>
            <a:endParaRPr lang="en-US" sz="15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l="-1648" r="-1648"/>
          <a:stretch>
            <a:fillRect/>
          </a:stretch>
        </p:blipFill>
        <p:spPr>
          <a:xfrm>
            <a:off x="685800" y="1543507"/>
            <a:ext cx="171907" cy="190195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685800" y="2038198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800100" y="2171700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761695" y="2171700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1200" dirty="0"/>
          </a:p>
        </p:txBody>
      </p:sp>
      <p:sp>
        <p:nvSpPr>
          <p:cNvPr id="17" name="Text 11"/>
          <p:cNvSpPr txBox="1"/>
          <p:nvPr/>
        </p:nvSpPr>
        <p:spPr>
          <a:xfrm>
            <a:off x="1257300" y="2152498"/>
            <a:ext cx="9528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登录扣哒世界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8" name="Text 12"/>
          <p:cNvSpPr txBox="1"/>
          <p:nvPr/>
        </p:nvSpPr>
        <p:spPr>
          <a:xfrm>
            <a:off x="1257300" y="2343607"/>
            <a:ext cx="104333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koudashijie.com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33626" y="2704795"/>
            <a:ext cx="181051" cy="181051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85800" y="2980944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800100" y="3114446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761695" y="3114446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1257300" y="3095244"/>
            <a:ext cx="10387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进入 “AI入门”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Text 17"/>
          <p:cNvSpPr txBox="1"/>
          <p:nvPr/>
        </p:nvSpPr>
        <p:spPr>
          <a:xfrm>
            <a:off x="1257300" y="3286354"/>
            <a:ext cx="103967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找到班级里的课程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33626" y="3648456"/>
            <a:ext cx="181051" cy="181051"/>
          </a:xfrm>
          <a:prstGeom prst="rect">
            <a:avLst/>
          </a:prstGeom>
        </p:spPr>
      </p:pic>
      <p:sp>
        <p:nvSpPr>
          <p:cNvPr id="26" name="Shape 18"/>
          <p:cNvSpPr/>
          <p:nvPr/>
        </p:nvSpPr>
        <p:spPr>
          <a:xfrm>
            <a:off x="685800" y="3924605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9"/>
          <p:cNvSpPr/>
          <p:nvPr/>
        </p:nvSpPr>
        <p:spPr>
          <a:xfrm>
            <a:off x="800100" y="4058107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0"/>
          <p:cNvSpPr/>
          <p:nvPr/>
        </p:nvSpPr>
        <p:spPr>
          <a:xfrm>
            <a:off x="761695" y="4058107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3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1257300" y="4038905"/>
            <a:ext cx="119329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依次完成关卡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0" name="Text 22"/>
          <p:cNvSpPr txBox="1"/>
          <p:nvPr/>
        </p:nvSpPr>
        <p:spPr>
          <a:xfrm>
            <a:off x="1257300" y="4229100"/>
            <a:ext cx="119329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第4关、第5关、第6关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Shape 23"/>
          <p:cNvSpPr/>
          <p:nvPr/>
        </p:nvSpPr>
        <p:spPr>
          <a:xfrm>
            <a:off x="685800" y="5005426"/>
            <a:ext cx="2876702" cy="514807"/>
          </a:xfrm>
          <a:prstGeom prst="roundRect">
            <a:avLst>
              <a:gd name="adj" fmla="val 78942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32" name="Text 24"/>
          <p:cNvSpPr txBox="1"/>
          <p:nvPr/>
        </p:nvSpPr>
        <p:spPr>
          <a:xfrm>
            <a:off x="1502359" y="5167274"/>
            <a:ext cx="208849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目标：教出最聪明的AI！ </a:t>
            </a:r>
            <a:endParaRPr lang="en-US" sz="10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3" name="Shape 25"/>
          <p:cNvSpPr/>
          <p:nvPr/>
        </p:nvSpPr>
        <p:spPr>
          <a:xfrm>
            <a:off x="457200" y="6172200"/>
            <a:ext cx="11277295" cy="457200"/>
          </a:xfrm>
          <a:prstGeom prst="roundRect">
            <a:avLst>
              <a:gd name="adj" fmla="val 133333"/>
            </a:avLst>
          </a:prstGeom>
          <a:solidFill>
            <a:srgbClr val="FFF5F5"/>
          </a:solidFill>
          <a:ln w="25400">
            <a:solidFill>
              <a:srgbClr val="FC8181"/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3107131" y="6305702"/>
            <a:ext cx="163129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F4444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TEACHER IS WATCHING</a:t>
            </a:r>
            <a:endParaRPr lang="en-US" sz="1000" dirty="0"/>
          </a:p>
        </p:txBody>
      </p:sp>
      <p:sp>
        <p:nvSpPr>
          <p:cNvPr id="35" name="Text 27"/>
          <p:cNvSpPr txBox="1"/>
          <p:nvPr/>
        </p:nvSpPr>
        <p:spPr>
          <a:xfrm>
            <a:off x="4969764" y="6305702"/>
            <a:ext cx="445861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加油：</a:t>
            </a:r>
            <a:r>
              <a:rPr lang="en-US" sz="10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老师会在后台看到你们写的每一条提示词，看看谁是金牌小老师！ </a:t>
            </a:r>
            <a:endParaRPr lang="en-US" sz="1000" dirty="0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6"/>
          <a:srcRect l="-837" r="-837"/>
          <a:stretch>
            <a:fillRect/>
          </a:stretch>
        </p:blipFill>
        <p:spPr>
          <a:xfrm>
            <a:off x="1281989" y="5202936"/>
            <a:ext cx="152705" cy="133502"/>
          </a:xfrm>
          <a:prstGeom prst="rect">
            <a:avLst/>
          </a:prstGeom>
        </p:spPr>
      </p:pic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760366" y="6341364"/>
            <a:ext cx="133502" cy="133502"/>
          </a:xfrm>
          <a:prstGeom prst="rect">
            <a:avLst/>
          </a:prstGeom>
        </p:spPr>
      </p:pic>
      <p:sp>
        <p:nvSpPr>
          <p:cNvPr id="38" name="Shape 28"/>
          <p:cNvSpPr/>
          <p:nvPr/>
        </p:nvSpPr>
        <p:spPr>
          <a:xfrm>
            <a:off x="4095598" y="1278331"/>
            <a:ext cx="7638898" cy="1343254"/>
          </a:xfrm>
          <a:prstGeom prst="roundRect">
            <a:avLst>
              <a:gd name="adj" fmla="val 19312"/>
            </a:avLst>
          </a:prstGeom>
          <a:solidFill>
            <a:srgbClr val="FFFFFF"/>
          </a:solidFill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9" name="Shape 29"/>
          <p:cNvSpPr/>
          <p:nvPr/>
        </p:nvSpPr>
        <p:spPr>
          <a:xfrm>
            <a:off x="4095598" y="1278331"/>
            <a:ext cx="75895" cy="1343254"/>
          </a:xfrm>
          <a:prstGeom prst="roundRect">
            <a:avLst>
              <a:gd name="adj" fmla="val 341794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40" name="Shape 30"/>
          <p:cNvSpPr/>
          <p:nvPr/>
        </p:nvSpPr>
        <p:spPr>
          <a:xfrm>
            <a:off x="4401007" y="1664208"/>
            <a:ext cx="571500" cy="571500"/>
          </a:xfrm>
          <a:prstGeom prst="roundRect">
            <a:avLst>
              <a:gd name="adj" fmla="val 85333"/>
            </a:avLst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1" name="Image 8" descr="preencoded.png"/>
          <p:cNvPicPr>
            <a:picLocks noChangeAspect="1"/>
          </p:cNvPicPr>
          <p:nvPr/>
        </p:nvPicPr>
        <p:blipFill>
          <a:blip r:embed="rId8"/>
          <a:srcRect t="-1013" b="-1013"/>
          <a:stretch>
            <a:fillRect/>
          </a:stretch>
        </p:blipFill>
        <p:spPr>
          <a:xfrm>
            <a:off x="4533595" y="1812341"/>
            <a:ext cx="304495" cy="276149"/>
          </a:xfrm>
          <a:prstGeom prst="rect">
            <a:avLst/>
          </a:prstGeom>
        </p:spPr>
      </p:pic>
      <p:sp>
        <p:nvSpPr>
          <p:cNvPr id="42" name="Shape 31"/>
          <p:cNvSpPr/>
          <p:nvPr/>
        </p:nvSpPr>
        <p:spPr>
          <a:xfrm>
            <a:off x="5201107" y="1497787"/>
            <a:ext cx="800100" cy="209398"/>
          </a:xfrm>
          <a:prstGeom prst="roundRect">
            <a:avLst>
              <a:gd name="adj" fmla="val 158793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Text 32"/>
          <p:cNvSpPr txBox="1"/>
          <p:nvPr/>
        </p:nvSpPr>
        <p:spPr>
          <a:xfrm>
            <a:off x="5201107" y="1497787"/>
            <a:ext cx="876910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第4关：学习</a:t>
            </a:r>
            <a:endParaRPr lang="en-US" sz="9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4" name="Text 33"/>
          <p:cNvSpPr txBox="1"/>
          <p:nvPr/>
        </p:nvSpPr>
        <p:spPr>
          <a:xfrm>
            <a:off x="5201107" y="1745590"/>
            <a:ext cx="58485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观察“笨”AI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5" name="Text 34"/>
          <p:cNvSpPr txBox="1"/>
          <p:nvPr/>
        </p:nvSpPr>
        <p:spPr>
          <a:xfrm>
            <a:off x="5201107" y="2050085"/>
            <a:ext cx="58110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阅读AI对数据的解释，运行随机AI。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b="1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观察：分数高吗？它是不是乱跑？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6" name="Image 9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162995" y="1778508"/>
            <a:ext cx="342900" cy="342900"/>
          </a:xfrm>
          <a:prstGeom prst="rect">
            <a:avLst/>
          </a:prstGeom>
        </p:spPr>
      </p:pic>
      <p:sp>
        <p:nvSpPr>
          <p:cNvPr id="47" name="Shape 35"/>
          <p:cNvSpPr/>
          <p:nvPr/>
        </p:nvSpPr>
        <p:spPr>
          <a:xfrm>
            <a:off x="4095598" y="2812694"/>
            <a:ext cx="7638898" cy="1343254"/>
          </a:xfrm>
          <a:prstGeom prst="roundRect">
            <a:avLst>
              <a:gd name="adj" fmla="val 19312"/>
            </a:avLst>
          </a:prstGeom>
          <a:solidFill>
            <a:srgbClr val="FFFFFF"/>
          </a:solidFill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8" name="Shape 36"/>
          <p:cNvSpPr/>
          <p:nvPr/>
        </p:nvSpPr>
        <p:spPr>
          <a:xfrm>
            <a:off x="4095598" y="2812694"/>
            <a:ext cx="75895" cy="1343254"/>
          </a:xfrm>
          <a:prstGeom prst="roundRect">
            <a:avLst>
              <a:gd name="adj" fmla="val 341794"/>
            </a:avLst>
          </a:prstGeom>
          <a:solidFill>
            <a:srgbClr val="48BB78"/>
          </a:solidFill>
          <a:ln w="12700">
            <a:solidFill>
              <a:srgbClr val="48BB78">
                <a:alpha val="0"/>
              </a:srgbClr>
            </a:solidFill>
            <a:prstDash val="solid"/>
          </a:ln>
        </p:spPr>
      </p:sp>
      <p:sp>
        <p:nvSpPr>
          <p:cNvPr id="49" name="Shape 37"/>
          <p:cNvSpPr/>
          <p:nvPr/>
        </p:nvSpPr>
        <p:spPr>
          <a:xfrm>
            <a:off x="4401007" y="3197657"/>
            <a:ext cx="571500" cy="571500"/>
          </a:xfrm>
          <a:prstGeom prst="roundRect">
            <a:avLst>
              <a:gd name="adj" fmla="val 85333"/>
            </a:avLst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50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548226" y="3345790"/>
            <a:ext cx="276149" cy="276149"/>
          </a:xfrm>
          <a:prstGeom prst="rect">
            <a:avLst/>
          </a:prstGeom>
        </p:spPr>
      </p:pic>
      <p:sp>
        <p:nvSpPr>
          <p:cNvPr id="51" name="Shape 38"/>
          <p:cNvSpPr/>
          <p:nvPr/>
        </p:nvSpPr>
        <p:spPr>
          <a:xfrm>
            <a:off x="5201107" y="3031236"/>
            <a:ext cx="800100" cy="209398"/>
          </a:xfrm>
          <a:prstGeom prst="roundRect">
            <a:avLst>
              <a:gd name="adj" fmla="val 158793"/>
            </a:avLst>
          </a:prstGeom>
          <a:solidFill>
            <a:srgbClr val="F0FF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Text 39"/>
          <p:cNvSpPr txBox="1"/>
          <p:nvPr/>
        </p:nvSpPr>
        <p:spPr>
          <a:xfrm>
            <a:off x="5201107" y="3031236"/>
            <a:ext cx="876910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F855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第5关：二创</a:t>
            </a:r>
            <a:endParaRPr lang="en-US" sz="900" b="1" dirty="0">
              <a:solidFill>
                <a:srgbClr val="2F855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3" name="Text 40"/>
          <p:cNvSpPr txBox="1"/>
          <p:nvPr/>
        </p:nvSpPr>
        <p:spPr>
          <a:xfrm>
            <a:off x="5201107" y="3279038"/>
            <a:ext cx="58485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训练“聪明”AI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4" name="Text 41"/>
          <p:cNvSpPr txBox="1"/>
          <p:nvPr/>
        </p:nvSpPr>
        <p:spPr>
          <a:xfrm>
            <a:off x="5201107" y="3583534"/>
            <a:ext cx="58110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用提示词告诉AI怎么玩（参考老师的策略）。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任务：让AI学会合并形状，拿高分！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55" name="Image 11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162995" y="3311957"/>
            <a:ext cx="342900" cy="342900"/>
          </a:xfrm>
          <a:prstGeom prst="rect">
            <a:avLst/>
          </a:prstGeom>
        </p:spPr>
      </p:pic>
      <p:sp>
        <p:nvSpPr>
          <p:cNvPr id="56" name="Shape 42"/>
          <p:cNvSpPr/>
          <p:nvPr/>
        </p:nvSpPr>
        <p:spPr>
          <a:xfrm>
            <a:off x="4095598" y="4346143"/>
            <a:ext cx="7638898" cy="1343254"/>
          </a:xfrm>
          <a:prstGeom prst="roundRect">
            <a:avLst>
              <a:gd name="adj" fmla="val 19312"/>
            </a:avLst>
          </a:prstGeom>
          <a:solidFill>
            <a:srgbClr val="FFFFFF"/>
          </a:solidFill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57" name="Shape 43"/>
          <p:cNvSpPr/>
          <p:nvPr/>
        </p:nvSpPr>
        <p:spPr>
          <a:xfrm>
            <a:off x="4095598" y="4346143"/>
            <a:ext cx="75895" cy="1343254"/>
          </a:xfrm>
          <a:prstGeom prst="roundRect">
            <a:avLst>
              <a:gd name="adj" fmla="val 341794"/>
            </a:avLst>
          </a:prstGeom>
          <a:solidFill>
            <a:srgbClr val="ED8936"/>
          </a:solidFill>
          <a:ln w="12700">
            <a:solidFill>
              <a:srgbClr val="ED8936">
                <a:alpha val="0"/>
              </a:srgbClr>
            </a:solidFill>
            <a:prstDash val="solid"/>
          </a:ln>
        </p:spPr>
      </p:sp>
      <p:sp>
        <p:nvSpPr>
          <p:cNvPr id="58" name="Shape 44"/>
          <p:cNvSpPr/>
          <p:nvPr/>
        </p:nvSpPr>
        <p:spPr>
          <a:xfrm>
            <a:off x="4401007" y="4731106"/>
            <a:ext cx="571500" cy="571500"/>
          </a:xfrm>
          <a:prstGeom prst="roundRect">
            <a:avLst>
              <a:gd name="adj" fmla="val 85333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59" name="Image 12" descr="preencoded.png"/>
          <p:cNvPicPr>
            <a:picLocks noChangeAspect="1"/>
          </p:cNvPicPr>
          <p:nvPr/>
        </p:nvPicPr>
        <p:blipFill>
          <a:blip r:embed="rId11"/>
          <a:srcRect t="-333" b="-333"/>
          <a:stretch>
            <a:fillRect/>
          </a:stretch>
        </p:blipFill>
        <p:spPr>
          <a:xfrm>
            <a:off x="4515307" y="4879238"/>
            <a:ext cx="342900" cy="276149"/>
          </a:xfrm>
          <a:prstGeom prst="rect">
            <a:avLst/>
          </a:prstGeom>
        </p:spPr>
      </p:pic>
      <p:sp>
        <p:nvSpPr>
          <p:cNvPr id="60" name="Shape 45"/>
          <p:cNvSpPr/>
          <p:nvPr/>
        </p:nvSpPr>
        <p:spPr>
          <a:xfrm>
            <a:off x="5201107" y="4564685"/>
            <a:ext cx="800100" cy="209398"/>
          </a:xfrm>
          <a:prstGeom prst="roundRect">
            <a:avLst>
              <a:gd name="adj" fmla="val 158793"/>
            </a:avLst>
          </a:prstGeom>
          <a:solidFill>
            <a:srgbClr val="FFFA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1" name="Text 46"/>
          <p:cNvSpPr txBox="1"/>
          <p:nvPr/>
        </p:nvSpPr>
        <p:spPr>
          <a:xfrm>
            <a:off x="5201107" y="4564685"/>
            <a:ext cx="876910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C0562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第6关：创造</a:t>
            </a:r>
            <a:endParaRPr lang="en-US" sz="900" b="1" dirty="0">
              <a:solidFill>
                <a:srgbClr val="C0562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2" name="Text 47"/>
          <p:cNvSpPr txBox="1"/>
          <p:nvPr/>
        </p:nvSpPr>
        <p:spPr>
          <a:xfrm>
            <a:off x="5201107" y="4812487"/>
            <a:ext cx="59253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教AI玩我的游戏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63" name="Text 48"/>
          <p:cNvSpPr txBox="1"/>
          <p:nvPr/>
        </p:nvSpPr>
        <p:spPr>
          <a:xfrm>
            <a:off x="5201107" y="5116982"/>
            <a:ext cx="58110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复制你第3关的游戏代码，粘贴给AI。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任务：让AI自己学会玩你设计的游戏。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64" name="Image 13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162995" y="4845406"/>
            <a:ext cx="342900" cy="342900"/>
          </a:xfrm>
          <a:prstGeom prst="rect">
            <a:avLst/>
          </a:prstGeom>
        </p:spPr>
      </p:pic>
      <p:sp>
        <p:nvSpPr>
          <p:cNvPr id="65" name="Shape 49"/>
          <p:cNvSpPr/>
          <p:nvPr/>
        </p:nvSpPr>
        <p:spPr>
          <a:xfrm>
            <a:off x="2945282" y="6344107"/>
            <a:ext cx="114300" cy="114300"/>
          </a:xfrm>
          <a:prstGeom prst="ellipse">
            <a:avLst/>
          </a:prstGeom>
          <a:solidFill>
            <a:srgbClr val="F56565">
              <a:alpha val="81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143000" y="304495"/>
            <a:ext cx="483351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看看谁的AI最聪明？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7" name="Text 4"/>
          <p:cNvSpPr txBox="1"/>
          <p:nvPr/>
        </p:nvSpPr>
        <p:spPr>
          <a:xfrm>
            <a:off x="1143000" y="800100"/>
            <a:ext cx="42583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总结与展示——今天的AI老师当得怎么样？ 🏆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0880000">
            <a:off x="457200" y="418795"/>
            <a:ext cx="632765" cy="632765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-3784" b="-3784"/>
          <a:stretch>
            <a:fillRect/>
          </a:stretch>
        </p:blipFill>
        <p:spPr>
          <a:xfrm>
            <a:off x="506578" y="479146"/>
            <a:ext cx="437998" cy="418795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457200" y="1218895"/>
            <a:ext cx="11277295" cy="2572207"/>
          </a:xfrm>
          <a:prstGeom prst="roundRect">
            <a:avLst>
              <a:gd name="adj" fmla="val 6320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1" name="Shape 6"/>
          <p:cNvSpPr/>
          <p:nvPr/>
        </p:nvSpPr>
        <p:spPr>
          <a:xfrm>
            <a:off x="457200" y="3663645"/>
            <a:ext cx="11277295" cy="57607"/>
          </a:xfrm>
          <a:prstGeom prst="roundRect">
            <a:avLst>
              <a:gd name="adj" fmla="val 282188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4295851" y="1410005"/>
            <a:ext cx="19202" cy="2133295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3407" y="1410005"/>
            <a:ext cx="457200" cy="457200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l="-133" r="-133"/>
          <a:stretch>
            <a:fillRect/>
          </a:stretch>
        </p:blipFill>
        <p:spPr>
          <a:xfrm>
            <a:off x="886054" y="1524305"/>
            <a:ext cx="171907" cy="228600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1314907" y="1485900"/>
            <a:ext cx="1368857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请同学分享：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6" name="Shape 9"/>
          <p:cNvSpPr/>
          <p:nvPr/>
        </p:nvSpPr>
        <p:spPr>
          <a:xfrm>
            <a:off x="743407" y="2018995"/>
            <a:ext cx="3323844" cy="381305"/>
          </a:xfrm>
          <a:prstGeom prst="roundRect">
            <a:avLst>
              <a:gd name="adj" fmla="val 143885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l="-33" r="-33"/>
          <a:stretch>
            <a:fillRect/>
          </a:stretch>
        </p:blipFill>
        <p:spPr>
          <a:xfrm>
            <a:off x="895198" y="2133295"/>
            <a:ext cx="171907" cy="152705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143000" y="2018995"/>
            <a:ext cx="1595628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你写的提示词是什么？</a:t>
            </a:r>
            <a:endParaRPr lang="en-US" sz="12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743407" y="2553005"/>
            <a:ext cx="3323844" cy="381305"/>
          </a:xfrm>
          <a:prstGeom prst="roundRect">
            <a:avLst>
              <a:gd name="adj" fmla="val 143885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95198" y="2667305"/>
            <a:ext cx="152705" cy="152705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1123798" y="2553005"/>
            <a:ext cx="1429207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B6CB0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AI学会了什么策略？</a:t>
            </a:r>
            <a:endParaRPr lang="en-US" sz="1200" b="1" dirty="0">
              <a:solidFill>
                <a:srgbClr val="2B6CB0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2" name="Shape 13"/>
          <p:cNvSpPr/>
          <p:nvPr/>
        </p:nvSpPr>
        <p:spPr>
          <a:xfrm>
            <a:off x="743407" y="3086100"/>
            <a:ext cx="3323844" cy="381305"/>
          </a:xfrm>
          <a:prstGeom prst="roundRect">
            <a:avLst>
              <a:gd name="adj" fmla="val 143885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8"/>
          <a:srcRect l="-33" r="-33"/>
          <a:stretch>
            <a:fillRect/>
          </a:stretch>
        </p:blipFill>
        <p:spPr>
          <a:xfrm>
            <a:off x="895198" y="3200400"/>
            <a:ext cx="171907" cy="152705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1143000" y="3086100"/>
            <a:ext cx="1743761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你的AI最高得了多少分？</a:t>
            </a:r>
            <a:endParaRPr lang="en-US" sz="12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Text 15"/>
          <p:cNvSpPr txBox="1"/>
          <p:nvPr/>
        </p:nvSpPr>
        <p:spPr>
          <a:xfrm>
            <a:off x="5339182" y="2819095"/>
            <a:ext cx="9912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B5563">
                    <a:alpha val="90000"/>
                  </a:srgbClr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我的智能AI</a:t>
            </a:r>
            <a:endParaRPr lang="en-US" sz="1000" b="1" dirty="0">
              <a:solidFill>
                <a:srgbClr val="4B5563">
                  <a:alpha val="90000"/>
                </a:srgbClr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6" name="Shape 16"/>
          <p:cNvSpPr/>
          <p:nvPr/>
        </p:nvSpPr>
        <p:spPr>
          <a:xfrm>
            <a:off x="5965546" y="1738274"/>
            <a:ext cx="485546" cy="228600"/>
          </a:xfrm>
          <a:prstGeom prst="roundRect">
            <a:avLst>
              <a:gd name="adj" fmla="val 400000"/>
            </a:avLst>
          </a:prstGeom>
          <a:solidFill>
            <a:srgbClr val="EF4444">
              <a:alpha val="9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17"/>
          <p:cNvSpPr/>
          <p:nvPr/>
        </p:nvSpPr>
        <p:spPr>
          <a:xfrm>
            <a:off x="5937199" y="1738274"/>
            <a:ext cx="543154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>
                    <a:alpha val="9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Top 1!</a:t>
            </a:r>
            <a:endParaRPr lang="en-US" sz="900" dirty="0">
              <a:solidFill>
                <a:srgbClr val="FFFFFF">
                  <a:alpha val="9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9">
            <a:alphaModFix amt="90000"/>
          </a:blip>
          <a:srcRect/>
          <a:stretch>
            <a:fillRect/>
          </a:stretch>
        </p:blipFill>
        <p:spPr>
          <a:xfrm>
            <a:off x="5377586" y="1943100"/>
            <a:ext cx="914400" cy="800100"/>
          </a:xfrm>
          <a:prstGeom prst="rect">
            <a:avLst/>
          </a:prstGeom>
        </p:spPr>
      </p:pic>
      <p:pic>
        <p:nvPicPr>
          <p:cNvPr id="29" name="Image 9" descr="preencoded.png"/>
          <p:cNvPicPr>
            <a:picLocks noChangeAspect="1"/>
          </p:cNvPicPr>
          <p:nvPr/>
        </p:nvPicPr>
        <p:blipFill>
          <a:blip r:embed="rId10">
            <a:alphaModFix amt="90000"/>
          </a:blip>
          <a:srcRect/>
          <a:stretch>
            <a:fillRect/>
          </a:stretch>
        </p:blipFill>
        <p:spPr>
          <a:xfrm>
            <a:off x="5548579" y="2115007"/>
            <a:ext cx="571500" cy="457200"/>
          </a:xfrm>
          <a:prstGeom prst="rect">
            <a:avLst/>
          </a:prstGeom>
        </p:spPr>
      </p:pic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813548" y="2326234"/>
            <a:ext cx="342900" cy="342900"/>
          </a:xfrm>
          <a:prstGeom prst="rect">
            <a:avLst/>
          </a:prstGeom>
        </p:spPr>
      </p:pic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2"/>
          <a:srcRect t="-42" b="-42"/>
          <a:stretch>
            <a:fillRect/>
          </a:stretch>
        </p:blipFill>
        <p:spPr>
          <a:xfrm>
            <a:off x="9678010" y="1914754"/>
            <a:ext cx="1009498" cy="857707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9964217" y="2076602"/>
            <a:ext cx="4389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SCORE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3" name="Text 19"/>
          <p:cNvSpPr txBox="1"/>
          <p:nvPr/>
        </p:nvSpPr>
        <p:spPr>
          <a:xfrm>
            <a:off x="9802368" y="2266798"/>
            <a:ext cx="771754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B981"/>
                </a:solidFill>
                <a:latin typeface="汉仪正圆-75W" panose="00020600040101010101" charset="-122"/>
                <a:ea typeface="汉仪正圆-75W" panose="00020600040101010101" charset="-122"/>
                <a:cs typeface="ui-monospace" pitchFamily="34" charset="-120"/>
              </a:rPr>
              <a:t>9999</a:t>
            </a:r>
            <a:endParaRPr lang="en-US" sz="2200" b="1" dirty="0">
              <a:solidFill>
                <a:srgbClr val="10B981"/>
              </a:solidFill>
              <a:latin typeface="汉仪正圆-75W" panose="00020600040101010101" charset="-122"/>
              <a:ea typeface="汉仪正圆-75W" panose="00020600040101010101" charset="-122"/>
              <a:cs typeface="ui-monospace" pitchFamily="34" charset="-120"/>
            </a:endParaRPr>
          </a:p>
        </p:txBody>
      </p:sp>
      <p:sp>
        <p:nvSpPr>
          <p:cNvPr id="34" name="Text 20"/>
          <p:cNvSpPr txBox="1"/>
          <p:nvPr/>
        </p:nvSpPr>
        <p:spPr>
          <a:xfrm>
            <a:off x="9637776" y="2848356"/>
            <a:ext cx="110093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超高分数</a:t>
            </a:r>
            <a:endParaRPr lang="en-US" sz="10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3"/>
          <a:srcRect t="-7" b="-7"/>
          <a:stretch>
            <a:fillRect/>
          </a:stretch>
        </p:blipFill>
        <p:spPr>
          <a:xfrm>
            <a:off x="457200" y="3911600"/>
            <a:ext cx="3606165" cy="1884045"/>
          </a:xfrm>
          <a:prstGeom prst="rect">
            <a:avLst/>
          </a:prstGeom>
        </p:spPr>
      </p:pic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880006" y="3987800"/>
            <a:ext cx="761695" cy="761695"/>
          </a:xfrm>
          <a:prstGeom prst="rect">
            <a:avLst/>
          </a:prstGeom>
        </p:spPr>
      </p:pic>
      <p:pic>
        <p:nvPicPr>
          <p:cNvPr id="37" name="Image 14" descr="preencoded.png"/>
          <p:cNvPicPr>
            <a:picLocks noChangeAspect="1"/>
          </p:cNvPicPr>
          <p:nvPr/>
        </p:nvPicPr>
        <p:blipFill>
          <a:blip r:embed="rId15"/>
          <a:srcRect l="-17" r="-17"/>
          <a:stretch>
            <a:fillRect/>
          </a:stretch>
        </p:blipFill>
        <p:spPr>
          <a:xfrm>
            <a:off x="2093976" y="4177995"/>
            <a:ext cx="333756" cy="381305"/>
          </a:xfrm>
          <a:prstGeom prst="rect">
            <a:avLst/>
          </a:prstGeom>
        </p:spPr>
      </p:pic>
      <p:sp>
        <p:nvSpPr>
          <p:cNvPr id="38" name="Text 21"/>
          <p:cNvSpPr txBox="1"/>
          <p:nvPr/>
        </p:nvSpPr>
        <p:spPr>
          <a:xfrm>
            <a:off x="1598371" y="4902200"/>
            <a:ext cx="133411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4785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AI需要“数据”</a:t>
            </a:r>
            <a:endParaRPr lang="en-US" sz="1500" b="1" dirty="0">
              <a:solidFill>
                <a:srgbClr val="04785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9" name="Text 22"/>
          <p:cNvSpPr txBox="1"/>
          <p:nvPr/>
        </p:nvSpPr>
        <p:spPr>
          <a:xfrm>
            <a:off x="1144829" y="5264302"/>
            <a:ext cx="2238451" cy="4096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状态 + 动作 + 奖励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没有这些学习资料，AI就学不会！ 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0" name="Image 15" descr="preencoded.png"/>
          <p:cNvPicPr>
            <a:picLocks noChangeAspect="1"/>
          </p:cNvPicPr>
          <p:nvPr/>
        </p:nvPicPr>
        <p:blipFill>
          <a:blip r:embed="rId16"/>
          <a:srcRect t="-9" b="-9"/>
          <a:stretch>
            <a:fillRect/>
          </a:stretch>
        </p:blipFill>
        <p:spPr>
          <a:xfrm>
            <a:off x="4291965" y="3911600"/>
            <a:ext cx="3606165" cy="1884045"/>
          </a:xfrm>
          <a:prstGeom prst="rect">
            <a:avLst/>
          </a:prstGeom>
        </p:spPr>
      </p:pic>
      <p:pic>
        <p:nvPicPr>
          <p:cNvPr id="41" name="Image 16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5715000" y="3987800"/>
            <a:ext cx="761695" cy="761695"/>
          </a:xfrm>
          <a:prstGeom prst="rect">
            <a:avLst/>
          </a:prstGeom>
        </p:spPr>
      </p:pic>
      <p:pic>
        <p:nvPicPr>
          <p:cNvPr id="42" name="Image 17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5905195" y="4177995"/>
            <a:ext cx="381305" cy="381305"/>
          </a:xfrm>
          <a:prstGeom prst="rect">
            <a:avLst/>
          </a:prstGeom>
        </p:spPr>
      </p:pic>
      <p:sp>
        <p:nvSpPr>
          <p:cNvPr id="43" name="Text 23"/>
          <p:cNvSpPr txBox="1"/>
          <p:nvPr/>
        </p:nvSpPr>
        <p:spPr>
          <a:xfrm>
            <a:off x="5507431" y="4902200"/>
            <a:ext cx="1182319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提示词变魔法</a:t>
            </a:r>
            <a:endParaRPr lang="en-US" sz="1500" b="1" dirty="0">
              <a:solidFill>
                <a:srgbClr val="1D4ED8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4" name="Text 24"/>
          <p:cNvSpPr txBox="1"/>
          <p:nvPr/>
        </p:nvSpPr>
        <p:spPr>
          <a:xfrm>
            <a:off x="4940503" y="5264302"/>
            <a:ext cx="2315261" cy="4096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用准确的描述，让AI从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“随机乱点”</a:t>
            </a: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变成 </a:t>
            </a:r>
            <a:r>
              <a:rPr lang="en-US" sz="11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“聪明高手”</a:t>
            </a: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 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5" name="Image 18" descr="preencoded.png"/>
          <p:cNvPicPr>
            <a:picLocks noChangeAspect="1"/>
          </p:cNvPicPr>
          <p:nvPr/>
        </p:nvPicPr>
        <p:blipFill>
          <a:blip r:embed="rId13"/>
          <a:srcRect t="-7" b="-7"/>
          <a:stretch>
            <a:fillRect/>
          </a:stretch>
        </p:blipFill>
        <p:spPr>
          <a:xfrm>
            <a:off x="8128000" y="3911600"/>
            <a:ext cx="3606165" cy="1884045"/>
          </a:xfrm>
          <a:prstGeom prst="rect">
            <a:avLst/>
          </a:prstGeom>
        </p:spPr>
      </p:pic>
      <p:pic>
        <p:nvPicPr>
          <p:cNvPr id="46" name="Image 19" descr="preencod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9549994" y="3987800"/>
            <a:ext cx="761695" cy="761695"/>
          </a:xfrm>
          <a:prstGeom prst="rect">
            <a:avLst/>
          </a:prstGeom>
        </p:spPr>
      </p:pic>
      <p:pic>
        <p:nvPicPr>
          <p:cNvPr id="47" name="Image 20" descr="preencoded.png"/>
          <p:cNvPicPr>
            <a:picLocks noChangeAspect="1"/>
          </p:cNvPicPr>
          <p:nvPr/>
        </p:nvPicPr>
        <p:blipFill>
          <a:blip r:embed="rId20"/>
          <a:srcRect t="-24" b="-24"/>
          <a:stretch>
            <a:fillRect/>
          </a:stretch>
        </p:blipFill>
        <p:spPr>
          <a:xfrm>
            <a:off x="9693554" y="4177995"/>
            <a:ext cx="476402" cy="381305"/>
          </a:xfrm>
          <a:prstGeom prst="rect">
            <a:avLst/>
          </a:prstGeom>
        </p:spPr>
      </p:pic>
      <p:sp>
        <p:nvSpPr>
          <p:cNvPr id="48" name="Text 25"/>
          <p:cNvSpPr txBox="1"/>
          <p:nvPr/>
        </p:nvSpPr>
        <p:spPr>
          <a:xfrm>
            <a:off x="9222638" y="4902200"/>
            <a:ext cx="1427378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D28D9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教AI玩我的游戏</a:t>
            </a:r>
            <a:endParaRPr lang="en-US" sz="1500" b="1" dirty="0">
              <a:solidFill>
                <a:srgbClr val="6D28D9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9" name="Text 26"/>
          <p:cNvSpPr txBox="1"/>
          <p:nvPr/>
        </p:nvSpPr>
        <p:spPr>
          <a:xfrm>
            <a:off x="8961120" y="5264302"/>
            <a:ext cx="1942186" cy="4096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我可以把自己的代码教给AI，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看着它一步步变强！ 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50" name="Shape 27"/>
          <p:cNvSpPr/>
          <p:nvPr/>
        </p:nvSpPr>
        <p:spPr>
          <a:xfrm>
            <a:off x="457200" y="5967730"/>
            <a:ext cx="11277600" cy="876935"/>
          </a:xfrm>
          <a:prstGeom prst="roundRect">
            <a:avLst>
              <a:gd name="adj" fmla="val 42617"/>
            </a:avLst>
          </a:prstGeom>
          <a:solidFill>
            <a:srgbClr val="F6E05E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2700" dist="38100" dir="16200000" algn="bl" rotWithShape="0">
              <a:srgbClr val="D69E2E">
                <a:alpha val="100000"/>
              </a:srgbClr>
            </a:outerShdw>
          </a:effectLst>
        </p:spPr>
      </p:sp>
      <p:pic>
        <p:nvPicPr>
          <p:cNvPr id="51" name="Image 21" descr="preencoded.png"/>
          <p:cNvPicPr>
            <a:picLocks noChangeAspect="1"/>
          </p:cNvPicPr>
          <p:nvPr/>
        </p:nvPicPr>
        <p:blipFill>
          <a:blip r:embed="rId21"/>
          <a:srcRect t="-260" b="-260"/>
          <a:stretch>
            <a:fillRect/>
          </a:stretch>
        </p:blipFill>
        <p:spPr>
          <a:xfrm>
            <a:off x="1018642" y="6395009"/>
            <a:ext cx="352044" cy="314554"/>
          </a:xfrm>
          <a:prstGeom prst="rect">
            <a:avLst/>
          </a:prstGeom>
        </p:spPr>
      </p:pic>
      <p:sp>
        <p:nvSpPr>
          <p:cNvPr id="53" name="Shape 28"/>
          <p:cNvSpPr/>
          <p:nvPr/>
        </p:nvSpPr>
        <p:spPr>
          <a:xfrm>
            <a:off x="685800" y="6044489"/>
            <a:ext cx="1123798" cy="286207"/>
          </a:xfrm>
          <a:prstGeom prst="roundRect">
            <a:avLst>
              <a:gd name="adj" fmla="val 319489"/>
            </a:avLst>
          </a:prstGeom>
          <a:solidFill>
            <a:srgbClr val="FFFFFF">
              <a:alpha val="4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4" name="Text 29"/>
          <p:cNvSpPr/>
          <p:nvPr/>
        </p:nvSpPr>
        <p:spPr>
          <a:xfrm>
            <a:off x="657454" y="6044489"/>
            <a:ext cx="1181405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38100" rIns="1524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78350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我们的口号：</a:t>
            </a:r>
            <a:endParaRPr lang="en-US" sz="1000" dirty="0"/>
          </a:p>
        </p:txBody>
      </p:sp>
      <p:sp>
        <p:nvSpPr>
          <p:cNvPr id="55" name="Text 30"/>
          <p:cNvSpPr txBox="1"/>
          <p:nvPr/>
        </p:nvSpPr>
        <p:spPr>
          <a:xfrm>
            <a:off x="3423285" y="5967730"/>
            <a:ext cx="5353685" cy="793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kern="0" spc="150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“ 我们是AI的好老师！ ”</a:t>
            </a:r>
            <a:endParaRPr lang="en-US" sz="3600" kern="0" spc="150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汉仪正圆-75W"/>
        <a:ea typeface="汉仪正圆-75W"/>
        <a:cs typeface=""/>
      </a:majorFont>
      <a:minorFont>
        <a:latin typeface="汉仪正圆-45W"/>
        <a:ea typeface="汉仪正圆-4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汉仪正圆-75W"/>
        <a:ea typeface="汉仪正圆-75W"/>
        <a:cs typeface=""/>
      </a:majorFont>
      <a:minorFont>
        <a:latin typeface="汉仪正圆-45W"/>
        <a:ea typeface="汉仪正圆-4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2694</Words>
  <Application>WPS 演示</Application>
  <PresentationFormat>On-screen Show (16:9)</PresentationFormat>
  <Paragraphs>438</Paragraphs>
  <Slides>11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2" baseType="lpstr">
      <vt:lpstr>Arial</vt:lpstr>
      <vt:lpstr>宋体</vt:lpstr>
      <vt:lpstr>Wingdings</vt:lpstr>
      <vt:lpstr>Noto Sans SC</vt:lpstr>
      <vt:lpstr>Noto Sans SC</vt:lpstr>
      <vt:lpstr>汉仪正圆-45W</vt:lpstr>
      <vt:lpstr>ZCOOL KuaiLe</vt:lpstr>
      <vt:lpstr>MingLiU-ExtB</vt:lpstr>
      <vt:lpstr>汉仪正圆-75W</vt:lpstr>
      <vt:lpstr>ui-sans-serif</vt:lpstr>
      <vt:lpstr>ui-sans-serif</vt:lpstr>
      <vt:lpstr>ui-sans-serif</vt:lpstr>
      <vt:lpstr>Courier New</vt:lpstr>
      <vt:lpstr>ui-monospace</vt:lpstr>
      <vt:lpstr>HanaMinB</vt:lpstr>
      <vt:lpstr>微软雅黑</vt:lpstr>
      <vt:lpstr>Arial Unicode MS</vt:lpstr>
      <vt:lpstr>Calibri</vt:lpstr>
      <vt:lpstr>等线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陈之然</cp:lastModifiedBy>
  <cp:revision>3</cp:revision>
  <dcterms:created xsi:type="dcterms:W3CDTF">2026-03-04T09:01:00Z</dcterms:created>
  <dcterms:modified xsi:type="dcterms:W3CDTF">2026-05-07T07:11:07Z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E2FA49531964433EA4F86ABE96882062_12</vt:lpwstr>
  </property>
</Properties>
</file>