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</p:sldMasterIdLst>
  <p:notesMasterIdLst>
    <p:notesMasterId r:id="rId5"/>
  </p:notesMasterIdLst>
  <p:handoutMasterIdLst>
    <p:handoutMasterId r:id="rId20"/>
  </p:handoutMasterIdLst>
  <p:sldIdLst>
    <p:sldId id="269" r:id="rId4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82" r:id="rId15"/>
    <p:sldId id="279" r:id="rId16"/>
    <p:sldId id="283" r:id="rId17"/>
    <p:sldId id="280" r:id="rId18"/>
    <p:sldId id="281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7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6117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1580284"/>
            <a:ext cx="2971800" cy="6117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11580284"/>
            <a:ext cx="2971800" cy="6117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8" Type="http://schemas.openxmlformats.org/officeDocument/2006/relationships/notesSlide" Target="../notesSlides/notesSlide1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jpe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2.png"/><Relationship Id="rId8" Type="http://schemas.openxmlformats.org/officeDocument/2006/relationships/tags" Target="../tags/tag1.xml"/><Relationship Id="rId7" Type="http://schemas.openxmlformats.org/officeDocument/2006/relationships/image" Target="../media/image161.png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1" Type="http://schemas.openxmlformats.org/officeDocument/2006/relationships/notesSlide" Target="../notesSlides/notesSlide10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05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4.png"/><Relationship Id="rId8" Type="http://schemas.openxmlformats.org/officeDocument/2006/relationships/image" Target="../media/image163.png"/><Relationship Id="rId7" Type="http://schemas.openxmlformats.org/officeDocument/2006/relationships/image" Target="../media/image161.png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5" Type="http://schemas.openxmlformats.org/officeDocument/2006/relationships/notesSlide" Target="../notesSlides/notesSlide11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162.png"/><Relationship Id="rId12" Type="http://schemas.openxmlformats.org/officeDocument/2006/relationships/tags" Target="../tags/tag2.xml"/><Relationship Id="rId11" Type="http://schemas.openxmlformats.org/officeDocument/2006/relationships/image" Target="../media/image166.png"/><Relationship Id="rId10" Type="http://schemas.openxmlformats.org/officeDocument/2006/relationships/image" Target="../media/image165.png"/><Relationship Id="rId1" Type="http://schemas.openxmlformats.org/officeDocument/2006/relationships/image" Target="../media/image105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5.png"/><Relationship Id="rId8" Type="http://schemas.openxmlformats.org/officeDocument/2006/relationships/image" Target="../media/image174.png"/><Relationship Id="rId7" Type="http://schemas.openxmlformats.org/officeDocument/2006/relationships/image" Target="../media/image173.png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4" Type="http://schemas.openxmlformats.org/officeDocument/2006/relationships/notesSlide" Target="../notesSlides/notesSlide1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78.png"/><Relationship Id="rId11" Type="http://schemas.openxmlformats.org/officeDocument/2006/relationships/image" Target="../media/image177.png"/><Relationship Id="rId10" Type="http://schemas.openxmlformats.org/officeDocument/2006/relationships/image" Target="../media/image176.png"/><Relationship Id="rId1" Type="http://schemas.openxmlformats.org/officeDocument/2006/relationships/image" Target="../media/image167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3.png"/><Relationship Id="rId8" Type="http://schemas.openxmlformats.org/officeDocument/2006/relationships/image" Target="../media/image182.png"/><Relationship Id="rId7" Type="http://schemas.openxmlformats.org/officeDocument/2006/relationships/image" Target="../media/image181.png"/><Relationship Id="rId6" Type="http://schemas.openxmlformats.org/officeDocument/2006/relationships/image" Target="../media/image180.png"/><Relationship Id="rId5" Type="http://schemas.openxmlformats.org/officeDocument/2006/relationships/image" Target="../media/image167.png"/><Relationship Id="rId4" Type="http://schemas.openxmlformats.org/officeDocument/2006/relationships/image" Target="../media/image179.png"/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9" Type="http://schemas.openxmlformats.org/officeDocument/2006/relationships/notesSlide" Target="../notesSlides/notesSlide13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191.png"/><Relationship Id="rId16" Type="http://schemas.openxmlformats.org/officeDocument/2006/relationships/image" Target="../media/image190.png"/><Relationship Id="rId15" Type="http://schemas.openxmlformats.org/officeDocument/2006/relationships/image" Target="../media/image189.png"/><Relationship Id="rId14" Type="http://schemas.openxmlformats.org/officeDocument/2006/relationships/image" Target="../media/image188.png"/><Relationship Id="rId13" Type="http://schemas.openxmlformats.org/officeDocument/2006/relationships/image" Target="../media/image187.png"/><Relationship Id="rId12" Type="http://schemas.openxmlformats.org/officeDocument/2006/relationships/image" Target="../media/image186.png"/><Relationship Id="rId11" Type="http://schemas.openxmlformats.org/officeDocument/2006/relationships/image" Target="../media/image185.png"/><Relationship Id="rId10" Type="http://schemas.openxmlformats.org/officeDocument/2006/relationships/image" Target="../media/image184.png"/><Relationship Id="rId1" Type="http://schemas.openxmlformats.org/officeDocument/2006/relationships/image" Target="../media/image105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8.png"/><Relationship Id="rId8" Type="http://schemas.openxmlformats.org/officeDocument/2006/relationships/image" Target="../media/image197.png"/><Relationship Id="rId7" Type="http://schemas.openxmlformats.org/officeDocument/2006/relationships/image" Target="../media/image196.png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Relationship Id="rId3" Type="http://schemas.openxmlformats.org/officeDocument/2006/relationships/image" Target="../media/image192.png"/><Relationship Id="rId26" Type="http://schemas.openxmlformats.org/officeDocument/2006/relationships/notesSlide" Target="../notesSlides/notesSlide14.xml"/><Relationship Id="rId25" Type="http://schemas.openxmlformats.org/officeDocument/2006/relationships/slideLayout" Target="../slideLayouts/slideLayout2.xml"/><Relationship Id="rId24" Type="http://schemas.openxmlformats.org/officeDocument/2006/relationships/image" Target="../media/image213.png"/><Relationship Id="rId23" Type="http://schemas.openxmlformats.org/officeDocument/2006/relationships/image" Target="../media/image212.png"/><Relationship Id="rId22" Type="http://schemas.openxmlformats.org/officeDocument/2006/relationships/image" Target="../media/image211.png"/><Relationship Id="rId21" Type="http://schemas.openxmlformats.org/officeDocument/2006/relationships/image" Target="../media/image210.png"/><Relationship Id="rId20" Type="http://schemas.openxmlformats.org/officeDocument/2006/relationships/image" Target="../media/image209.png"/><Relationship Id="rId2" Type="http://schemas.openxmlformats.org/officeDocument/2006/relationships/image" Target="../media/image59.png"/><Relationship Id="rId19" Type="http://schemas.openxmlformats.org/officeDocument/2006/relationships/image" Target="../media/image208.png"/><Relationship Id="rId18" Type="http://schemas.openxmlformats.org/officeDocument/2006/relationships/image" Target="../media/image207.png"/><Relationship Id="rId17" Type="http://schemas.openxmlformats.org/officeDocument/2006/relationships/image" Target="../media/image206.png"/><Relationship Id="rId16" Type="http://schemas.openxmlformats.org/officeDocument/2006/relationships/image" Target="../media/image205.png"/><Relationship Id="rId15" Type="http://schemas.openxmlformats.org/officeDocument/2006/relationships/image" Target="../media/image204.png"/><Relationship Id="rId14" Type="http://schemas.openxmlformats.org/officeDocument/2006/relationships/image" Target="../media/image203.png"/><Relationship Id="rId13" Type="http://schemas.openxmlformats.org/officeDocument/2006/relationships/image" Target="../media/image202.png"/><Relationship Id="rId12" Type="http://schemas.openxmlformats.org/officeDocument/2006/relationships/image" Target="../media/image201.png"/><Relationship Id="rId11" Type="http://schemas.openxmlformats.org/officeDocument/2006/relationships/image" Target="../media/image200.png"/><Relationship Id="rId10" Type="http://schemas.openxmlformats.org/officeDocument/2006/relationships/image" Target="../media/image199.png"/><Relationship Id="rId1" Type="http://schemas.openxmlformats.org/officeDocument/2006/relationships/image" Target="../media/image105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0.png"/><Relationship Id="rId8" Type="http://schemas.openxmlformats.org/officeDocument/2006/relationships/image" Target="../media/image219.png"/><Relationship Id="rId7" Type="http://schemas.openxmlformats.org/officeDocument/2006/relationships/image" Target="../media/image218.png"/><Relationship Id="rId6" Type="http://schemas.openxmlformats.org/officeDocument/2006/relationships/image" Target="../media/image217.png"/><Relationship Id="rId5" Type="http://schemas.openxmlformats.org/officeDocument/2006/relationships/image" Target="../media/image216.png"/><Relationship Id="rId4" Type="http://schemas.openxmlformats.org/officeDocument/2006/relationships/image" Target="../media/image60.png"/><Relationship Id="rId3" Type="http://schemas.openxmlformats.org/officeDocument/2006/relationships/image" Target="../media/image153.png"/><Relationship Id="rId2" Type="http://schemas.openxmlformats.org/officeDocument/2006/relationships/image" Target="../media/image215.png"/><Relationship Id="rId19" Type="http://schemas.openxmlformats.org/officeDocument/2006/relationships/notesSlide" Target="../notesSlides/notesSlide15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228.png"/><Relationship Id="rId16" Type="http://schemas.openxmlformats.org/officeDocument/2006/relationships/image" Target="../media/image227.png"/><Relationship Id="rId15" Type="http://schemas.openxmlformats.org/officeDocument/2006/relationships/image" Target="../media/image226.png"/><Relationship Id="rId14" Type="http://schemas.openxmlformats.org/officeDocument/2006/relationships/image" Target="../media/image225.png"/><Relationship Id="rId13" Type="http://schemas.openxmlformats.org/officeDocument/2006/relationships/image" Target="../media/image224.png"/><Relationship Id="rId12" Type="http://schemas.openxmlformats.org/officeDocument/2006/relationships/image" Target="../media/image223.png"/><Relationship Id="rId11" Type="http://schemas.openxmlformats.org/officeDocument/2006/relationships/image" Target="../media/image222.png"/><Relationship Id="rId10" Type="http://schemas.openxmlformats.org/officeDocument/2006/relationships/image" Target="../media/image221.png"/><Relationship Id="rId1" Type="http://schemas.openxmlformats.org/officeDocument/2006/relationships/image" Target="../media/image21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8" Type="http://schemas.openxmlformats.org/officeDocument/2006/relationships/notesSlide" Target="../notesSlides/notesSlide2.xml"/><Relationship Id="rId27" Type="http://schemas.openxmlformats.org/officeDocument/2006/relationships/slideLayout" Target="../slideLayouts/slideLayout2.xml"/><Relationship Id="rId26" Type="http://schemas.openxmlformats.org/officeDocument/2006/relationships/image" Target="../media/image42.png"/><Relationship Id="rId25" Type="http://schemas.openxmlformats.org/officeDocument/2006/relationships/image" Target="../media/image41.png"/><Relationship Id="rId24" Type="http://schemas.openxmlformats.org/officeDocument/2006/relationships/image" Target="../media/image40.png"/><Relationship Id="rId23" Type="http://schemas.openxmlformats.org/officeDocument/2006/relationships/image" Target="../media/image39.png"/><Relationship Id="rId22" Type="http://schemas.openxmlformats.org/officeDocument/2006/relationships/image" Target="../media/image38.png"/><Relationship Id="rId21" Type="http://schemas.openxmlformats.org/officeDocument/2006/relationships/image" Target="../media/image37.png"/><Relationship Id="rId20" Type="http://schemas.openxmlformats.org/officeDocument/2006/relationships/image" Target="../media/image36.png"/><Relationship Id="rId2" Type="http://schemas.openxmlformats.org/officeDocument/2006/relationships/image" Target="../media/image18.png"/><Relationship Id="rId19" Type="http://schemas.openxmlformats.org/officeDocument/2006/relationships/image" Target="../media/image35.png"/><Relationship Id="rId18" Type="http://schemas.openxmlformats.org/officeDocument/2006/relationships/image" Target="../media/image34.png"/><Relationship Id="rId17" Type="http://schemas.openxmlformats.org/officeDocument/2006/relationships/image" Target="../media/image33.png"/><Relationship Id="rId16" Type="http://schemas.openxmlformats.org/officeDocument/2006/relationships/image" Target="../media/image32.png"/><Relationship Id="rId15" Type="http://schemas.openxmlformats.org/officeDocument/2006/relationships/image" Target="../media/image31.png"/><Relationship Id="rId14" Type="http://schemas.openxmlformats.org/officeDocument/2006/relationships/image" Target="../media/image30.png"/><Relationship Id="rId13" Type="http://schemas.openxmlformats.org/officeDocument/2006/relationships/image" Target="../media/image29.png"/><Relationship Id="rId12" Type="http://schemas.openxmlformats.org/officeDocument/2006/relationships/image" Target="../media/image28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1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50.png"/><Relationship Id="rId7" Type="http://schemas.openxmlformats.org/officeDocument/2006/relationships/image" Target="../media/image49.png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6" Type="http://schemas.openxmlformats.org/officeDocument/2006/relationships/notesSlide" Target="../notesSlides/notesSlide3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56.png"/><Relationship Id="rId13" Type="http://schemas.openxmlformats.org/officeDocument/2006/relationships/image" Target="../media/image55.png"/><Relationship Id="rId12" Type="http://schemas.openxmlformats.org/officeDocument/2006/relationships/image" Target="../media/image54.png"/><Relationship Id="rId11" Type="http://schemas.openxmlformats.org/officeDocument/2006/relationships/image" Target="../media/image53.png"/><Relationship Id="rId10" Type="http://schemas.openxmlformats.org/officeDocument/2006/relationships/image" Target="../media/image52.png"/><Relationship Id="rId1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png"/><Relationship Id="rId8" Type="http://schemas.openxmlformats.org/officeDocument/2006/relationships/image" Target="../media/image64.png"/><Relationship Id="rId7" Type="http://schemas.openxmlformats.org/officeDocument/2006/relationships/image" Target="../media/image63.png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7" Type="http://schemas.openxmlformats.org/officeDocument/2006/relationships/notesSlide" Target="../notesSlides/notesSlide4.xml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71.png"/><Relationship Id="rId14" Type="http://schemas.openxmlformats.org/officeDocument/2006/relationships/image" Target="../media/image70.png"/><Relationship Id="rId13" Type="http://schemas.openxmlformats.org/officeDocument/2006/relationships/image" Target="../media/image69.png"/><Relationship Id="rId12" Type="http://schemas.openxmlformats.org/officeDocument/2006/relationships/image" Target="../media/image68.png"/><Relationship Id="rId11" Type="http://schemas.openxmlformats.org/officeDocument/2006/relationships/image" Target="../media/image67.png"/><Relationship Id="rId10" Type="http://schemas.openxmlformats.org/officeDocument/2006/relationships/image" Target="../media/image66.png"/><Relationship Id="rId1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80.png"/><Relationship Id="rId8" Type="http://schemas.openxmlformats.org/officeDocument/2006/relationships/image" Target="../media/image79.png"/><Relationship Id="rId7" Type="http://schemas.openxmlformats.org/officeDocument/2006/relationships/image" Target="../media/image78.png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8" Type="http://schemas.openxmlformats.org/officeDocument/2006/relationships/notesSlide" Target="../notesSlides/notesSlide5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87.png"/><Relationship Id="rId15" Type="http://schemas.openxmlformats.org/officeDocument/2006/relationships/image" Target="../media/image86.png"/><Relationship Id="rId14" Type="http://schemas.openxmlformats.org/officeDocument/2006/relationships/image" Target="../media/image85.png"/><Relationship Id="rId13" Type="http://schemas.openxmlformats.org/officeDocument/2006/relationships/image" Target="../media/image84.png"/><Relationship Id="rId12" Type="http://schemas.openxmlformats.org/officeDocument/2006/relationships/image" Target="../media/image83.png"/><Relationship Id="rId11" Type="http://schemas.openxmlformats.org/officeDocument/2006/relationships/image" Target="../media/image82.png"/><Relationship Id="rId10" Type="http://schemas.openxmlformats.org/officeDocument/2006/relationships/image" Target="../media/image81.png"/><Relationship Id="rId1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95.png"/><Relationship Id="rId8" Type="http://schemas.openxmlformats.org/officeDocument/2006/relationships/image" Target="../media/image94.png"/><Relationship Id="rId7" Type="http://schemas.openxmlformats.org/officeDocument/2006/relationships/image" Target="../media/image93.png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75.png"/><Relationship Id="rId3" Type="http://schemas.openxmlformats.org/officeDocument/2006/relationships/image" Target="../media/image90.png"/><Relationship Id="rId20" Type="http://schemas.openxmlformats.org/officeDocument/2006/relationships/notesSlide" Target="../notesSlides/notesSlide6.xml"/><Relationship Id="rId2" Type="http://schemas.openxmlformats.org/officeDocument/2006/relationships/image" Target="../media/image89.png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104.png"/><Relationship Id="rId17" Type="http://schemas.openxmlformats.org/officeDocument/2006/relationships/image" Target="../media/image103.png"/><Relationship Id="rId16" Type="http://schemas.openxmlformats.org/officeDocument/2006/relationships/image" Target="../media/image102.png"/><Relationship Id="rId15" Type="http://schemas.openxmlformats.org/officeDocument/2006/relationships/image" Target="../media/image101.png"/><Relationship Id="rId14" Type="http://schemas.openxmlformats.org/officeDocument/2006/relationships/image" Target="../media/image100.png"/><Relationship Id="rId13" Type="http://schemas.openxmlformats.org/officeDocument/2006/relationships/image" Target="../media/image99.png"/><Relationship Id="rId12" Type="http://schemas.openxmlformats.org/officeDocument/2006/relationships/image" Target="../media/image98.png"/><Relationship Id="rId11" Type="http://schemas.openxmlformats.org/officeDocument/2006/relationships/image" Target="../media/image97.png"/><Relationship Id="rId10" Type="http://schemas.openxmlformats.org/officeDocument/2006/relationships/image" Target="../media/image96.png"/><Relationship Id="rId1" Type="http://schemas.openxmlformats.org/officeDocument/2006/relationships/image" Target="../media/image88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3.png"/><Relationship Id="rId8" Type="http://schemas.openxmlformats.org/officeDocument/2006/relationships/image" Target="../media/image112.png"/><Relationship Id="rId7" Type="http://schemas.openxmlformats.org/officeDocument/2006/relationships/image" Target="../media/image111.png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3" Type="http://schemas.openxmlformats.org/officeDocument/2006/relationships/image" Target="../media/image107.png"/><Relationship Id="rId22" Type="http://schemas.openxmlformats.org/officeDocument/2006/relationships/notesSlide" Target="../notesSlides/notesSlide7.xml"/><Relationship Id="rId21" Type="http://schemas.openxmlformats.org/officeDocument/2006/relationships/slideLayout" Target="../slideLayouts/slideLayout2.xml"/><Relationship Id="rId20" Type="http://schemas.openxmlformats.org/officeDocument/2006/relationships/image" Target="../media/image124.png"/><Relationship Id="rId2" Type="http://schemas.openxmlformats.org/officeDocument/2006/relationships/image" Target="../media/image106.png"/><Relationship Id="rId19" Type="http://schemas.openxmlformats.org/officeDocument/2006/relationships/image" Target="../media/image123.png"/><Relationship Id="rId18" Type="http://schemas.openxmlformats.org/officeDocument/2006/relationships/image" Target="../media/image122.png"/><Relationship Id="rId17" Type="http://schemas.openxmlformats.org/officeDocument/2006/relationships/image" Target="../media/image121.png"/><Relationship Id="rId16" Type="http://schemas.openxmlformats.org/officeDocument/2006/relationships/image" Target="../media/image120.png"/><Relationship Id="rId15" Type="http://schemas.openxmlformats.org/officeDocument/2006/relationships/image" Target="../media/image119.png"/><Relationship Id="rId14" Type="http://schemas.openxmlformats.org/officeDocument/2006/relationships/image" Target="../media/image118.png"/><Relationship Id="rId13" Type="http://schemas.openxmlformats.org/officeDocument/2006/relationships/image" Target="../media/image117.png"/><Relationship Id="rId12" Type="http://schemas.openxmlformats.org/officeDocument/2006/relationships/image" Target="../media/image116.png"/><Relationship Id="rId11" Type="http://schemas.openxmlformats.org/officeDocument/2006/relationships/image" Target="../media/image115.png"/><Relationship Id="rId10" Type="http://schemas.openxmlformats.org/officeDocument/2006/relationships/image" Target="../media/image114.png"/><Relationship Id="rId1" Type="http://schemas.openxmlformats.org/officeDocument/2006/relationships/image" Target="../media/image105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2.png"/><Relationship Id="rId8" Type="http://schemas.openxmlformats.org/officeDocument/2006/relationships/image" Target="../media/image131.png"/><Relationship Id="rId7" Type="http://schemas.openxmlformats.org/officeDocument/2006/relationships/image" Target="../media/image130.png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6" Type="http://schemas.openxmlformats.org/officeDocument/2006/relationships/notesSlide" Target="../notesSlides/notesSlide8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137.png"/><Relationship Id="rId13" Type="http://schemas.openxmlformats.org/officeDocument/2006/relationships/image" Target="../media/image136.png"/><Relationship Id="rId12" Type="http://schemas.openxmlformats.org/officeDocument/2006/relationships/image" Target="../media/image135.png"/><Relationship Id="rId11" Type="http://schemas.openxmlformats.org/officeDocument/2006/relationships/image" Target="../media/image134.png"/><Relationship Id="rId10" Type="http://schemas.openxmlformats.org/officeDocument/2006/relationships/image" Target="../media/image133.png"/><Relationship Id="rId1" Type="http://schemas.openxmlformats.org/officeDocument/2006/relationships/image" Target="../media/image105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4.png"/><Relationship Id="rId8" Type="http://schemas.openxmlformats.org/officeDocument/2006/relationships/image" Target="../media/image143.png"/><Relationship Id="rId7" Type="http://schemas.openxmlformats.org/officeDocument/2006/relationships/image" Target="../media/image142.png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9.png"/><Relationship Id="rId3" Type="http://schemas.openxmlformats.org/officeDocument/2006/relationships/image" Target="../media/image139.png"/><Relationship Id="rId22" Type="http://schemas.openxmlformats.org/officeDocument/2006/relationships/notesSlide" Target="../notesSlides/notesSlide9.xml"/><Relationship Id="rId21" Type="http://schemas.openxmlformats.org/officeDocument/2006/relationships/slideLayout" Target="../slideLayouts/slideLayout2.xml"/><Relationship Id="rId20" Type="http://schemas.openxmlformats.org/officeDocument/2006/relationships/image" Target="../media/image155.png"/><Relationship Id="rId2" Type="http://schemas.openxmlformats.org/officeDocument/2006/relationships/image" Target="../media/image138.png"/><Relationship Id="rId19" Type="http://schemas.openxmlformats.org/officeDocument/2006/relationships/image" Target="../media/image154.png"/><Relationship Id="rId18" Type="http://schemas.openxmlformats.org/officeDocument/2006/relationships/image" Target="../media/image153.png"/><Relationship Id="rId17" Type="http://schemas.openxmlformats.org/officeDocument/2006/relationships/image" Target="../media/image152.png"/><Relationship Id="rId16" Type="http://schemas.openxmlformats.org/officeDocument/2006/relationships/image" Target="../media/image151.png"/><Relationship Id="rId15" Type="http://schemas.openxmlformats.org/officeDocument/2006/relationships/image" Target="../media/image150.png"/><Relationship Id="rId14" Type="http://schemas.openxmlformats.org/officeDocument/2006/relationships/image" Target="../media/image149.png"/><Relationship Id="rId13" Type="http://schemas.openxmlformats.org/officeDocument/2006/relationships/image" Target="../media/image148.png"/><Relationship Id="rId12" Type="http://schemas.openxmlformats.org/officeDocument/2006/relationships/image" Target="../media/image147.png"/><Relationship Id="rId11" Type="http://schemas.openxmlformats.org/officeDocument/2006/relationships/image" Target="../media/image146.png"/><Relationship Id="rId10" Type="http://schemas.openxmlformats.org/officeDocument/2006/relationships/image" Target="../media/image145.png"/><Relationship Id="rId1" Type="http://schemas.openxmlformats.org/officeDocument/2006/relationships/image" Target="../media/image10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30000"/>
          </a:blip>
          <a:srcRect l="389" r="389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 rot="2100000">
            <a:off x="1585570" y="-1081735"/>
            <a:ext cx="9029700" cy="9029700"/>
          </a:xfrm>
          <a:prstGeom prst="ellipse">
            <a:avLst/>
          </a:prstGeom>
          <a:noFill/>
          <a:ln w="50800">
            <a:solidFill>
              <a:srgbClr val="9F7AEA"/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l="-607" r="-607"/>
          <a:stretch>
            <a:fillRect/>
          </a:stretch>
        </p:blipFill>
        <p:spPr>
          <a:xfrm>
            <a:off x="1218895" y="1071677"/>
            <a:ext cx="390449" cy="342900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 l="-266" r="-266"/>
          <a:stretch>
            <a:fillRect/>
          </a:stretch>
        </p:blipFill>
        <p:spPr>
          <a:xfrm>
            <a:off x="10039198" y="5188306"/>
            <a:ext cx="323698" cy="286207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828800" y="5572354"/>
            <a:ext cx="228600" cy="228600"/>
          </a:xfrm>
          <a:prstGeom prst="rect">
            <a:avLst/>
          </a:prstGeom>
        </p:spPr>
      </p:pic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5"/>
          <a:srcRect t="-42" b="-42"/>
          <a:stretch>
            <a:fillRect/>
          </a:stretch>
        </p:blipFill>
        <p:spPr>
          <a:xfrm rot="180000">
            <a:off x="10848442" y="400507"/>
            <a:ext cx="1057046" cy="435254"/>
          </a:xfrm>
          <a:prstGeom prst="rect">
            <a:avLst/>
          </a:prstGeom>
        </p:spPr>
      </p:pic>
      <p:sp>
        <p:nvSpPr>
          <p:cNvPr id="16" name="Text 6"/>
          <p:cNvSpPr txBox="1"/>
          <p:nvPr/>
        </p:nvSpPr>
        <p:spPr>
          <a:xfrm>
            <a:off x="11271809" y="457200"/>
            <a:ext cx="5532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78350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第一课</a:t>
            </a:r>
            <a:endParaRPr lang="en-US" sz="1200" dirty="0"/>
          </a:p>
        </p:txBody>
      </p:sp>
      <p:pic>
        <p:nvPicPr>
          <p:cNvPr id="17" name="Image 8" descr="preencoded.png"/>
          <p:cNvPicPr>
            <a:picLocks noChangeAspect="1"/>
          </p:cNvPicPr>
          <p:nvPr/>
        </p:nvPicPr>
        <p:blipFill>
          <a:blip r:embed="rId6"/>
          <a:srcRect t="-4039" b="-4039"/>
          <a:stretch>
            <a:fillRect/>
          </a:stretch>
        </p:blipFill>
        <p:spPr>
          <a:xfrm>
            <a:off x="10997489" y="495605"/>
            <a:ext cx="209398" cy="181051"/>
          </a:xfrm>
          <a:prstGeom prst="rect">
            <a:avLst/>
          </a:prstGeom>
        </p:spPr>
      </p:pic>
      <p:pic>
        <p:nvPicPr>
          <p:cNvPr id="18" name="Image 9" descr="preencoded.png"/>
          <p:cNvPicPr>
            <a:picLocks noChangeAspect="1"/>
          </p:cNvPicPr>
          <p:nvPr/>
        </p:nvPicPr>
        <p:blipFill>
          <a:blip r:embed="rId7"/>
          <a:srcRect l="-343" r="-343"/>
          <a:stretch>
            <a:fillRect/>
          </a:stretch>
        </p:blipFill>
        <p:spPr>
          <a:xfrm>
            <a:off x="6077102" y="4733849"/>
            <a:ext cx="38405" cy="267005"/>
          </a:xfrm>
          <a:prstGeom prst="rect">
            <a:avLst/>
          </a:prstGeom>
        </p:spPr>
      </p:pic>
      <p:pic>
        <p:nvPicPr>
          <p:cNvPr id="19" name="Image 10" descr="preencoded.png"/>
          <p:cNvPicPr>
            <a:picLocks noChangeAspect="1"/>
          </p:cNvPicPr>
          <p:nvPr/>
        </p:nvPicPr>
        <p:blipFill>
          <a:blip r:embed="rId8"/>
          <a:srcRect l="-5" r="-5"/>
          <a:stretch>
            <a:fillRect/>
          </a:stretch>
        </p:blipFill>
        <p:spPr>
          <a:xfrm>
            <a:off x="3787445" y="3172054"/>
            <a:ext cx="4616806" cy="571500"/>
          </a:xfrm>
          <a:prstGeom prst="rect">
            <a:avLst/>
          </a:prstGeom>
        </p:spPr>
      </p:pic>
      <p:sp>
        <p:nvSpPr>
          <p:cNvPr id="20" name="Text 7"/>
          <p:cNvSpPr txBox="1"/>
          <p:nvPr/>
        </p:nvSpPr>
        <p:spPr>
          <a:xfrm>
            <a:off x="4498848" y="3286354"/>
            <a:ext cx="379476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90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学会一句话，让电脑帮你变游戏！ </a:t>
            </a:r>
            <a:endParaRPr lang="en-US" sz="1800" b="1" kern="0" spc="90" dirty="0">
              <a:solidFill>
                <a:srgbClr val="78350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1" name="Image 11" descr="preencoded.png"/>
          <p:cNvPicPr>
            <a:picLocks noChangeAspect="1"/>
          </p:cNvPicPr>
          <p:nvPr/>
        </p:nvPicPr>
        <p:blipFill>
          <a:blip r:embed="rId9"/>
          <a:srcRect l="-1911" r="-1911"/>
          <a:stretch>
            <a:fillRect/>
          </a:stretch>
        </p:blipFill>
        <p:spPr>
          <a:xfrm>
            <a:off x="4092854" y="3333902"/>
            <a:ext cx="267005" cy="228600"/>
          </a:xfrm>
          <a:prstGeom prst="rect">
            <a:avLst/>
          </a:prstGeom>
        </p:spPr>
      </p:pic>
      <p:sp>
        <p:nvSpPr>
          <p:cNvPr id="22" name="Shape 8"/>
          <p:cNvSpPr/>
          <p:nvPr/>
        </p:nvSpPr>
        <p:spPr>
          <a:xfrm>
            <a:off x="1955902" y="3831336"/>
            <a:ext cx="2438705" cy="2447849"/>
          </a:xfrm>
          <a:prstGeom prst="roundRect">
            <a:avLst>
              <a:gd name="adj" fmla="val 37495"/>
            </a:avLst>
          </a:prstGeom>
          <a:solidFill>
            <a:srgbClr val="BFDBFE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12" descr="preencoded.png"/>
          <p:cNvPicPr>
            <a:picLocks noChangeAspect="1"/>
          </p:cNvPicPr>
          <p:nvPr/>
        </p:nvPicPr>
        <p:blipFill>
          <a:blip r:embed="rId10"/>
          <a:srcRect l="235" r="235"/>
          <a:stretch>
            <a:fillRect/>
          </a:stretch>
        </p:blipFill>
        <p:spPr>
          <a:xfrm>
            <a:off x="2108606" y="3983126"/>
            <a:ext cx="2133295" cy="2143354"/>
          </a:xfrm>
          <a:prstGeom prst="rect">
            <a:avLst/>
          </a:prstGeom>
        </p:spPr>
      </p:pic>
      <p:pic>
        <p:nvPicPr>
          <p:cNvPr id="24" name="Image 13" descr="preencoded.png"/>
          <p:cNvPicPr>
            <a:picLocks noChangeAspect="1"/>
          </p:cNvPicPr>
          <p:nvPr/>
        </p:nvPicPr>
        <p:blipFill>
          <a:blip r:embed="rId11"/>
          <a:srcRect t="-12" b="-12"/>
          <a:stretch>
            <a:fillRect/>
          </a:stretch>
        </p:blipFill>
        <p:spPr>
          <a:xfrm>
            <a:off x="2269261" y="5819546"/>
            <a:ext cx="1520647" cy="342900"/>
          </a:xfrm>
          <a:prstGeom prst="rect">
            <a:avLst/>
          </a:prstGeom>
        </p:spPr>
      </p:pic>
      <p:sp>
        <p:nvSpPr>
          <p:cNvPr id="25" name="Text 9"/>
          <p:cNvSpPr txBox="1"/>
          <p:nvPr/>
        </p:nvSpPr>
        <p:spPr>
          <a:xfrm>
            <a:off x="2441169" y="5877154"/>
            <a:ext cx="134599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DeepSeek (学霸)</a:t>
            </a:r>
            <a:endParaRPr lang="en-US" sz="12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26" name="Image 14" descr="preencoded.png"/>
          <p:cNvPicPr>
            <a:picLocks noChangeAspect="1"/>
          </p:cNvPicPr>
          <p:nvPr/>
        </p:nvPicPr>
        <p:blipFill>
          <a:blip r:embed="rId12"/>
          <a:srcRect l="-2" r="-2"/>
          <a:stretch>
            <a:fillRect/>
          </a:stretch>
        </p:blipFill>
        <p:spPr>
          <a:xfrm>
            <a:off x="4851806" y="5076749"/>
            <a:ext cx="2488082" cy="1028700"/>
          </a:xfrm>
          <a:prstGeom prst="rect">
            <a:avLst/>
          </a:prstGeom>
        </p:spPr>
      </p:pic>
      <p:sp>
        <p:nvSpPr>
          <p:cNvPr id="27" name="Text 10"/>
          <p:cNvSpPr txBox="1"/>
          <p:nvPr/>
        </p:nvSpPr>
        <p:spPr>
          <a:xfrm>
            <a:off x="5139055" y="5248910"/>
            <a:ext cx="219837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今天，你将成为</a:t>
            </a:r>
            <a:endParaRPr lang="en-US" sz="22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22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一名</a:t>
            </a:r>
            <a:r>
              <a:rPr lang="en-US" sz="2200" b="1" dirty="0">
                <a:solidFill>
                  <a:srgbClr val="F59E0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魔法师</a:t>
            </a:r>
            <a:r>
              <a:rPr lang="en-US" sz="22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！ </a:t>
            </a:r>
            <a:endParaRPr lang="en-US" sz="2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8" name="Shape 11"/>
          <p:cNvSpPr/>
          <p:nvPr/>
        </p:nvSpPr>
        <p:spPr>
          <a:xfrm>
            <a:off x="7797089" y="3963924"/>
            <a:ext cx="2438705" cy="2438705"/>
          </a:xfrm>
          <a:prstGeom prst="ellipse">
            <a:avLst/>
          </a:prstGeom>
          <a:solidFill>
            <a:srgbClr val="FBCFE8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15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7949794" y="4116629"/>
            <a:ext cx="2133295" cy="2133295"/>
          </a:xfrm>
          <a:prstGeom prst="rect">
            <a:avLst/>
          </a:prstGeom>
        </p:spPr>
      </p:pic>
      <p:pic>
        <p:nvPicPr>
          <p:cNvPr id="30" name="Image 16" descr="preencoded.png"/>
          <p:cNvPicPr>
            <a:picLocks noChangeAspect="1"/>
          </p:cNvPicPr>
          <p:nvPr/>
        </p:nvPicPr>
        <p:blipFill>
          <a:blip r:embed="rId14"/>
          <a:srcRect l="-8" r="-8"/>
          <a:stretch>
            <a:fillRect/>
          </a:stretch>
        </p:blipFill>
        <p:spPr>
          <a:xfrm>
            <a:off x="7949794" y="6059729"/>
            <a:ext cx="1188720" cy="342900"/>
          </a:xfrm>
          <a:prstGeom prst="rect">
            <a:avLst/>
          </a:prstGeom>
        </p:spPr>
      </p:pic>
      <p:sp>
        <p:nvSpPr>
          <p:cNvPr id="31" name="Text 12"/>
          <p:cNvSpPr txBox="1"/>
          <p:nvPr/>
        </p:nvSpPr>
        <p:spPr>
          <a:xfrm>
            <a:off x="8120786" y="6116422"/>
            <a:ext cx="10744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B2777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千问 (设计师)</a:t>
            </a:r>
            <a:endParaRPr lang="en-US" sz="1200" dirty="0"/>
          </a:p>
        </p:txBody>
      </p:sp>
      <p:sp>
        <p:nvSpPr>
          <p:cNvPr id="32" name="Text 13"/>
          <p:cNvSpPr txBox="1"/>
          <p:nvPr/>
        </p:nvSpPr>
        <p:spPr>
          <a:xfrm>
            <a:off x="3702685" y="1477010"/>
            <a:ext cx="4983480" cy="1390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kern="0" spc="135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 AI魔法学院</a:t>
            </a:r>
            <a:endParaRPr lang="en-US" sz="5400" dirty="0">
              <a:latin typeface="汉仪正圆-75W" panose="00020600040101010101" charset="-122"/>
              <a:ea typeface="汉仪正圆-75W" panose="00020600040101010101" charset="-122"/>
            </a:endParaRPr>
          </a:p>
          <a:p>
            <a:pPr marL="0" indent="0" algn="ctr">
              <a:buNone/>
            </a:pPr>
            <a:r>
              <a:rPr lang="en-US" sz="3600" kern="0" spc="135" dirty="0">
                <a:solidFill>
                  <a:srgbClr val="7C3AED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—— 与AI的第一次对话</a:t>
            </a:r>
            <a:endParaRPr lang="en-US" sz="5400" dirty="0">
              <a:latin typeface="汉仪正圆-75W" panose="00020600040101010101" charset="-122"/>
              <a:ea typeface="汉仪正圆-75W" panose="00020600040101010101" charset="-122"/>
            </a:endParaRPr>
          </a:p>
        </p:txBody>
      </p:sp>
      <p:sp>
        <p:nvSpPr>
          <p:cNvPr id="33" name="Text 14"/>
          <p:cNvSpPr txBox="1"/>
          <p:nvPr/>
        </p:nvSpPr>
        <p:spPr>
          <a:xfrm>
            <a:off x="4719218" y="6439205"/>
            <a:ext cx="3419856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0A5FA">
                    <a:alpha val="6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Powered by CodeCombat &amp; Genspark AI </a:t>
            </a:r>
            <a:endParaRPr lang="en-US" sz="1300" dirty="0"/>
          </a:p>
        </p:txBody>
      </p:sp>
      <p:pic>
        <p:nvPicPr>
          <p:cNvPr id="34" name="Image 17" descr="preencoded.png"/>
          <p:cNvPicPr>
            <a:picLocks noChangeAspect="1"/>
          </p:cNvPicPr>
          <p:nvPr/>
        </p:nvPicPr>
        <p:blipFill>
          <a:blip r:embed="rId15">
            <a:alphaModFix amt="60000"/>
          </a:blip>
          <a:srcRect l="-1064" r="-1064"/>
          <a:stretch>
            <a:fillRect/>
          </a:stretch>
        </p:blipFill>
        <p:spPr>
          <a:xfrm>
            <a:off x="4423867" y="6486754"/>
            <a:ext cx="219456" cy="171907"/>
          </a:xfrm>
          <a:prstGeom prst="rect">
            <a:avLst/>
          </a:prstGeom>
        </p:spPr>
      </p:pic>
      <p:pic>
        <p:nvPicPr>
          <p:cNvPr id="10" name="图片 9" descr="ai-logo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5730" y="148590"/>
            <a:ext cx="1483360" cy="4051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607" r="-607"/>
          <a:stretch>
            <a:fillRect/>
          </a:stretch>
        </p:blipFill>
        <p:spPr>
          <a:xfrm>
            <a:off x="543154" y="543154"/>
            <a:ext cx="362102" cy="286207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143000" y="304495"/>
            <a:ext cx="5598871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小魔法师们，开始练习！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4"/>
          <p:cNvSpPr txBox="1"/>
          <p:nvPr/>
        </p:nvSpPr>
        <p:spPr>
          <a:xfrm>
            <a:off x="1143000" y="800100"/>
            <a:ext cx="507766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轮到你们啦！请按步骤完成今天的三个任务 ✨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457200" y="1218895"/>
            <a:ext cx="3333902" cy="4533595"/>
          </a:xfrm>
          <a:prstGeom prst="roundRect">
            <a:avLst>
              <a:gd name="adj" fmla="val 3135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1" name="Shape 6"/>
          <p:cNvSpPr/>
          <p:nvPr/>
        </p:nvSpPr>
        <p:spPr>
          <a:xfrm>
            <a:off x="457200" y="1218895"/>
            <a:ext cx="3333902" cy="57607"/>
          </a:xfrm>
          <a:prstGeom prst="roundRect">
            <a:avLst>
              <a:gd name="adj" fmla="val 181407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sp>
        <p:nvSpPr>
          <p:cNvPr id="12" name="Text 7"/>
          <p:cNvSpPr txBox="1"/>
          <p:nvPr/>
        </p:nvSpPr>
        <p:spPr>
          <a:xfrm>
            <a:off x="952805" y="1505102"/>
            <a:ext cx="28008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登录步骤 </a:t>
            </a:r>
            <a:endParaRPr lang="en-US" sz="15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5800" y="1543507"/>
            <a:ext cx="190195" cy="190195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685800" y="2038198"/>
            <a:ext cx="2876702" cy="571500"/>
          </a:xfrm>
          <a:prstGeom prst="roundRect">
            <a:avLst>
              <a:gd name="adj" fmla="val 64000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Shape 9"/>
          <p:cNvSpPr/>
          <p:nvPr/>
        </p:nvSpPr>
        <p:spPr>
          <a:xfrm>
            <a:off x="800100" y="2171700"/>
            <a:ext cx="304495" cy="304495"/>
          </a:xfrm>
          <a:prstGeom prst="ellipse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0"/>
          <p:cNvSpPr/>
          <p:nvPr/>
        </p:nvSpPr>
        <p:spPr>
          <a:xfrm>
            <a:off x="761695" y="2171700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1</a:t>
            </a:r>
            <a:endParaRPr lang="en-US" sz="1200" dirty="0"/>
          </a:p>
        </p:txBody>
      </p:sp>
      <p:sp>
        <p:nvSpPr>
          <p:cNvPr id="17" name="Text 11"/>
          <p:cNvSpPr txBox="1"/>
          <p:nvPr/>
        </p:nvSpPr>
        <p:spPr>
          <a:xfrm>
            <a:off x="1257300" y="2152498"/>
            <a:ext cx="9528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打开网站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8" name="Text 12"/>
          <p:cNvSpPr txBox="1"/>
          <p:nvPr/>
        </p:nvSpPr>
        <p:spPr>
          <a:xfrm>
            <a:off x="1257300" y="2343785"/>
            <a:ext cx="2038350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打开扣哒世界官网，</a:t>
            </a: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koudashijie.com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033626" y="2704795"/>
            <a:ext cx="181051" cy="181051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685800" y="2980944"/>
            <a:ext cx="2876702" cy="571500"/>
          </a:xfrm>
          <a:prstGeom prst="roundRect">
            <a:avLst>
              <a:gd name="adj" fmla="val 64000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4"/>
          <p:cNvSpPr/>
          <p:nvPr/>
        </p:nvSpPr>
        <p:spPr>
          <a:xfrm>
            <a:off x="800100" y="3114446"/>
            <a:ext cx="304495" cy="304495"/>
          </a:xfrm>
          <a:prstGeom prst="ellipse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5"/>
          <p:cNvSpPr/>
          <p:nvPr/>
        </p:nvSpPr>
        <p:spPr>
          <a:xfrm>
            <a:off x="761695" y="3114446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2</a:t>
            </a:r>
            <a:endParaRPr lang="en-US" sz="1200" dirty="0"/>
          </a:p>
        </p:txBody>
      </p:sp>
      <p:sp>
        <p:nvSpPr>
          <p:cNvPr id="23" name="Text 16"/>
          <p:cNvSpPr txBox="1"/>
          <p:nvPr/>
        </p:nvSpPr>
        <p:spPr>
          <a:xfrm>
            <a:off x="1257300" y="3095244"/>
            <a:ext cx="77175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登录账号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4" name="Text 17"/>
          <p:cNvSpPr txBox="1"/>
          <p:nvPr/>
        </p:nvSpPr>
        <p:spPr>
          <a:xfrm>
            <a:off x="1257300" y="3286125"/>
            <a:ext cx="1866265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登录</a:t>
            </a: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你</a:t>
            </a: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平时上课</a:t>
            </a: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的学生</a:t>
            </a: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账号</a:t>
            </a:r>
            <a:endParaRPr lang="zh-CN" alt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033626" y="3648456"/>
            <a:ext cx="181051" cy="181051"/>
          </a:xfrm>
          <a:prstGeom prst="rect">
            <a:avLst/>
          </a:prstGeom>
        </p:spPr>
      </p:pic>
      <p:sp>
        <p:nvSpPr>
          <p:cNvPr id="26" name="Shape 18"/>
          <p:cNvSpPr/>
          <p:nvPr/>
        </p:nvSpPr>
        <p:spPr>
          <a:xfrm>
            <a:off x="685800" y="3924605"/>
            <a:ext cx="2876702" cy="571500"/>
          </a:xfrm>
          <a:prstGeom prst="roundRect">
            <a:avLst>
              <a:gd name="adj" fmla="val 64000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9"/>
          <p:cNvSpPr/>
          <p:nvPr/>
        </p:nvSpPr>
        <p:spPr>
          <a:xfrm>
            <a:off x="800100" y="4058107"/>
            <a:ext cx="304495" cy="304495"/>
          </a:xfrm>
          <a:prstGeom prst="ellipse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20"/>
          <p:cNvSpPr/>
          <p:nvPr/>
        </p:nvSpPr>
        <p:spPr>
          <a:xfrm>
            <a:off x="761695" y="4058107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3</a:t>
            </a:r>
            <a:endParaRPr lang="en-US" sz="1200" dirty="0"/>
          </a:p>
        </p:txBody>
      </p:sp>
      <p:sp>
        <p:nvSpPr>
          <p:cNvPr id="29" name="Text 21"/>
          <p:cNvSpPr txBox="1"/>
          <p:nvPr/>
        </p:nvSpPr>
        <p:spPr>
          <a:xfrm>
            <a:off x="1257300" y="4038905"/>
            <a:ext cx="86685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进入课程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0" name="Text 22"/>
          <p:cNvSpPr txBox="1"/>
          <p:nvPr/>
        </p:nvSpPr>
        <p:spPr>
          <a:xfrm>
            <a:off x="1257300" y="4229100"/>
            <a:ext cx="2275840" cy="13589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点击“AI入门”</a:t>
            </a: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课程，后面的</a:t>
            </a:r>
            <a:r>
              <a:rPr lang="en-US" altLang="zh-CN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</a:t>
            </a: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开始</a:t>
            </a:r>
            <a:r>
              <a:rPr lang="en-US" altLang="zh-CN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”</a:t>
            </a: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按钮</a:t>
            </a:r>
            <a:endParaRPr lang="zh-CN" alt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1" name="Shape 23"/>
          <p:cNvSpPr/>
          <p:nvPr/>
        </p:nvSpPr>
        <p:spPr>
          <a:xfrm>
            <a:off x="685800" y="5005426"/>
            <a:ext cx="2876702" cy="514807"/>
          </a:xfrm>
          <a:prstGeom prst="roundRect">
            <a:avLst>
              <a:gd name="adj" fmla="val 78942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32" name="Text 24"/>
          <p:cNvSpPr txBox="1"/>
          <p:nvPr/>
        </p:nvSpPr>
        <p:spPr>
          <a:xfrm>
            <a:off x="1800454" y="5167274"/>
            <a:ext cx="179039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准备好了吗？ </a:t>
            </a:r>
            <a:endParaRPr lang="en-US" sz="10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3" name="Shape 25"/>
          <p:cNvSpPr/>
          <p:nvPr/>
        </p:nvSpPr>
        <p:spPr>
          <a:xfrm>
            <a:off x="457200" y="6172200"/>
            <a:ext cx="11277295" cy="457200"/>
          </a:xfrm>
          <a:prstGeom prst="roundRect">
            <a:avLst>
              <a:gd name="adj" fmla="val 133333"/>
            </a:avLst>
          </a:prstGeom>
          <a:solidFill>
            <a:srgbClr val="FFF5F5"/>
          </a:solidFill>
          <a:ln w="25400">
            <a:solidFill>
              <a:srgbClr val="FC8181"/>
            </a:solidFill>
            <a:prstDash val="solid"/>
          </a:ln>
        </p:spPr>
      </p:sp>
      <p:sp>
        <p:nvSpPr>
          <p:cNvPr id="34" name="Text 26"/>
          <p:cNvSpPr txBox="1"/>
          <p:nvPr/>
        </p:nvSpPr>
        <p:spPr>
          <a:xfrm>
            <a:off x="3905402" y="6305702"/>
            <a:ext cx="36210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EF4444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LIVE</a:t>
            </a:r>
            <a:endParaRPr lang="en-US" sz="1000" dirty="0"/>
          </a:p>
        </p:txBody>
      </p:sp>
      <p:sp>
        <p:nvSpPr>
          <p:cNvPr id="35" name="Text 27"/>
          <p:cNvSpPr txBox="1"/>
          <p:nvPr/>
        </p:nvSpPr>
        <p:spPr>
          <a:xfrm>
            <a:off x="4572000" y="6305702"/>
            <a:ext cx="40581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别担心：</a:t>
            </a:r>
            <a:r>
              <a:rPr lang="en-US" sz="1000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老师在后台可以看到大家写的每一条咒语，大胆尝试吧！ </a:t>
            </a:r>
            <a:endParaRPr lang="en-US" sz="1000" dirty="0"/>
          </a:p>
        </p:txBody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6"/>
          <a:srcRect l="-1507" r="-1507"/>
          <a:stretch>
            <a:fillRect/>
          </a:stretch>
        </p:blipFill>
        <p:spPr>
          <a:xfrm>
            <a:off x="1646834" y="5202936"/>
            <a:ext cx="85954" cy="133502"/>
          </a:xfrm>
          <a:prstGeom prst="rect">
            <a:avLst/>
          </a:prstGeom>
        </p:spPr>
      </p:pic>
      <p:pic>
        <p:nvPicPr>
          <p:cNvPr id="37" name="Image 7" descr="preencoded.png"/>
          <p:cNvPicPr>
            <a:picLocks noChangeAspect="1"/>
          </p:cNvPicPr>
          <p:nvPr/>
        </p:nvPicPr>
        <p:blipFill>
          <a:blip r:embed="rId7"/>
          <a:srcRect l="-837" r="-837"/>
          <a:stretch>
            <a:fillRect/>
          </a:stretch>
        </p:blipFill>
        <p:spPr>
          <a:xfrm>
            <a:off x="4343400" y="6341364"/>
            <a:ext cx="152705" cy="133502"/>
          </a:xfrm>
          <a:prstGeom prst="rect">
            <a:avLst/>
          </a:prstGeom>
        </p:spPr>
      </p:pic>
      <p:sp>
        <p:nvSpPr>
          <p:cNvPr id="65" name="Shape 49"/>
          <p:cNvSpPr/>
          <p:nvPr/>
        </p:nvSpPr>
        <p:spPr>
          <a:xfrm>
            <a:off x="3746297" y="6345936"/>
            <a:ext cx="114300" cy="114300"/>
          </a:xfrm>
          <a:prstGeom prst="ellipse">
            <a:avLst/>
          </a:prstGeom>
          <a:solidFill>
            <a:srgbClr val="F56565">
              <a:alpha val="8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6" name="内容占位符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32885" y="1276350"/>
            <a:ext cx="7446010" cy="4335145"/>
          </a:xfrm>
          <a:prstGeom prst="rect">
            <a:avLst/>
          </a:prstGeom>
        </p:spPr>
      </p:pic>
      <p:sp>
        <p:nvSpPr>
          <p:cNvPr id="67" name="圆角矩形 66"/>
          <p:cNvSpPr/>
          <p:nvPr/>
        </p:nvSpPr>
        <p:spPr>
          <a:xfrm>
            <a:off x="4739005" y="2496185"/>
            <a:ext cx="3896360" cy="115824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8" name="文本框 67"/>
          <p:cNvSpPr txBox="1"/>
          <p:nvPr/>
        </p:nvSpPr>
        <p:spPr>
          <a:xfrm>
            <a:off x="5822950" y="2038350"/>
            <a:ext cx="1473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C00000"/>
                </a:solidFill>
              </a:rPr>
              <a:t>今天做这</a:t>
            </a:r>
            <a:r>
              <a:rPr lang="en-US" altLang="zh-CN" b="1">
                <a:solidFill>
                  <a:srgbClr val="C00000"/>
                </a:solidFill>
              </a:rPr>
              <a:t>3</a:t>
            </a:r>
            <a:r>
              <a:rPr lang="zh-CN" altLang="en-US" b="1">
                <a:solidFill>
                  <a:srgbClr val="C00000"/>
                </a:solidFill>
              </a:rPr>
              <a:t>关</a:t>
            </a:r>
            <a:endParaRPr lang="zh-CN" altLang="en-US" b="1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607" r="-607"/>
          <a:stretch>
            <a:fillRect/>
          </a:stretch>
        </p:blipFill>
        <p:spPr>
          <a:xfrm>
            <a:off x="543154" y="543154"/>
            <a:ext cx="362102" cy="286207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143000" y="304495"/>
            <a:ext cx="5598871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小魔法师们，开始练习！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4"/>
          <p:cNvSpPr txBox="1"/>
          <p:nvPr/>
        </p:nvSpPr>
        <p:spPr>
          <a:xfrm>
            <a:off x="1143000" y="800100"/>
            <a:ext cx="507766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轮到你们啦！请按步骤完成今天的三个任务 ✨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457200" y="1218895"/>
            <a:ext cx="3333902" cy="4533595"/>
          </a:xfrm>
          <a:prstGeom prst="roundRect">
            <a:avLst>
              <a:gd name="adj" fmla="val 3135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1" name="Shape 6"/>
          <p:cNvSpPr/>
          <p:nvPr/>
        </p:nvSpPr>
        <p:spPr>
          <a:xfrm>
            <a:off x="457200" y="1218895"/>
            <a:ext cx="3333902" cy="57607"/>
          </a:xfrm>
          <a:prstGeom prst="roundRect">
            <a:avLst>
              <a:gd name="adj" fmla="val 181407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sp>
        <p:nvSpPr>
          <p:cNvPr id="12" name="Text 7"/>
          <p:cNvSpPr txBox="1"/>
          <p:nvPr/>
        </p:nvSpPr>
        <p:spPr>
          <a:xfrm>
            <a:off x="952805" y="1505102"/>
            <a:ext cx="28008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登录步骤 </a:t>
            </a:r>
            <a:endParaRPr lang="en-US" sz="15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5800" y="1543507"/>
            <a:ext cx="190195" cy="190195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685800" y="2038198"/>
            <a:ext cx="2876702" cy="571500"/>
          </a:xfrm>
          <a:prstGeom prst="roundRect">
            <a:avLst>
              <a:gd name="adj" fmla="val 64000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Shape 9"/>
          <p:cNvSpPr/>
          <p:nvPr/>
        </p:nvSpPr>
        <p:spPr>
          <a:xfrm>
            <a:off x="800100" y="2171700"/>
            <a:ext cx="304495" cy="304495"/>
          </a:xfrm>
          <a:prstGeom prst="ellipse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0"/>
          <p:cNvSpPr/>
          <p:nvPr/>
        </p:nvSpPr>
        <p:spPr>
          <a:xfrm>
            <a:off x="761695" y="2171700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1</a:t>
            </a:r>
            <a:endParaRPr lang="en-US" sz="1200" dirty="0"/>
          </a:p>
        </p:txBody>
      </p:sp>
      <p:sp>
        <p:nvSpPr>
          <p:cNvPr id="17" name="Text 11"/>
          <p:cNvSpPr txBox="1"/>
          <p:nvPr/>
        </p:nvSpPr>
        <p:spPr>
          <a:xfrm>
            <a:off x="1257300" y="2152498"/>
            <a:ext cx="9528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打开网站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8" name="Text 12"/>
          <p:cNvSpPr txBox="1"/>
          <p:nvPr/>
        </p:nvSpPr>
        <p:spPr>
          <a:xfrm>
            <a:off x="1257300" y="2343785"/>
            <a:ext cx="2038350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打开扣哒世界官网，</a:t>
            </a: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koudashijie.com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033626" y="2704795"/>
            <a:ext cx="181051" cy="181051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685800" y="2980944"/>
            <a:ext cx="2876702" cy="571500"/>
          </a:xfrm>
          <a:prstGeom prst="roundRect">
            <a:avLst>
              <a:gd name="adj" fmla="val 64000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4"/>
          <p:cNvSpPr/>
          <p:nvPr/>
        </p:nvSpPr>
        <p:spPr>
          <a:xfrm>
            <a:off x="800100" y="3114446"/>
            <a:ext cx="304495" cy="304495"/>
          </a:xfrm>
          <a:prstGeom prst="ellipse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5"/>
          <p:cNvSpPr/>
          <p:nvPr/>
        </p:nvSpPr>
        <p:spPr>
          <a:xfrm>
            <a:off x="761695" y="3114446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2</a:t>
            </a:r>
            <a:endParaRPr lang="en-US" sz="1200" dirty="0"/>
          </a:p>
        </p:txBody>
      </p:sp>
      <p:sp>
        <p:nvSpPr>
          <p:cNvPr id="23" name="Text 16"/>
          <p:cNvSpPr txBox="1"/>
          <p:nvPr/>
        </p:nvSpPr>
        <p:spPr>
          <a:xfrm>
            <a:off x="1257300" y="3095244"/>
            <a:ext cx="77175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登录账号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4" name="Text 17"/>
          <p:cNvSpPr txBox="1"/>
          <p:nvPr/>
        </p:nvSpPr>
        <p:spPr>
          <a:xfrm>
            <a:off x="1257300" y="3286125"/>
            <a:ext cx="1866265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登录</a:t>
            </a: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你</a:t>
            </a: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平时上课</a:t>
            </a: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的学生</a:t>
            </a: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账号</a:t>
            </a:r>
            <a:endParaRPr lang="zh-CN" alt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033626" y="3648456"/>
            <a:ext cx="181051" cy="181051"/>
          </a:xfrm>
          <a:prstGeom prst="rect">
            <a:avLst/>
          </a:prstGeom>
        </p:spPr>
      </p:pic>
      <p:sp>
        <p:nvSpPr>
          <p:cNvPr id="26" name="Shape 18"/>
          <p:cNvSpPr/>
          <p:nvPr/>
        </p:nvSpPr>
        <p:spPr>
          <a:xfrm>
            <a:off x="685800" y="3924605"/>
            <a:ext cx="2876702" cy="571500"/>
          </a:xfrm>
          <a:prstGeom prst="roundRect">
            <a:avLst>
              <a:gd name="adj" fmla="val 64000"/>
            </a:avLst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9"/>
          <p:cNvSpPr/>
          <p:nvPr/>
        </p:nvSpPr>
        <p:spPr>
          <a:xfrm>
            <a:off x="800100" y="4058107"/>
            <a:ext cx="304495" cy="304495"/>
          </a:xfrm>
          <a:prstGeom prst="ellipse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20"/>
          <p:cNvSpPr/>
          <p:nvPr/>
        </p:nvSpPr>
        <p:spPr>
          <a:xfrm>
            <a:off x="761695" y="4058107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3</a:t>
            </a:r>
            <a:endParaRPr lang="en-US" sz="1200" dirty="0"/>
          </a:p>
        </p:txBody>
      </p:sp>
      <p:sp>
        <p:nvSpPr>
          <p:cNvPr id="29" name="Text 21"/>
          <p:cNvSpPr txBox="1"/>
          <p:nvPr/>
        </p:nvSpPr>
        <p:spPr>
          <a:xfrm>
            <a:off x="1257300" y="4038905"/>
            <a:ext cx="86685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进入课程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0" name="Text 22"/>
          <p:cNvSpPr txBox="1"/>
          <p:nvPr/>
        </p:nvSpPr>
        <p:spPr>
          <a:xfrm>
            <a:off x="1257300" y="4229100"/>
            <a:ext cx="1751965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点击“AI入门”</a:t>
            </a: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课程，后面的</a:t>
            </a:r>
            <a:r>
              <a:rPr lang="en-US" altLang="zh-CN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</a:t>
            </a: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开始</a:t>
            </a:r>
            <a:r>
              <a:rPr lang="en-US" altLang="zh-CN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”</a:t>
            </a:r>
            <a:r>
              <a:rPr lang="zh-CN" alt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按钮</a:t>
            </a:r>
            <a:endParaRPr lang="zh-CN" alt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1" name="Shape 23"/>
          <p:cNvSpPr/>
          <p:nvPr/>
        </p:nvSpPr>
        <p:spPr>
          <a:xfrm>
            <a:off x="685800" y="5005426"/>
            <a:ext cx="2876702" cy="514807"/>
          </a:xfrm>
          <a:prstGeom prst="roundRect">
            <a:avLst>
              <a:gd name="adj" fmla="val 78942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32" name="Text 24"/>
          <p:cNvSpPr txBox="1"/>
          <p:nvPr/>
        </p:nvSpPr>
        <p:spPr>
          <a:xfrm>
            <a:off x="1800454" y="5167274"/>
            <a:ext cx="179039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准备好了吗？ </a:t>
            </a:r>
            <a:endParaRPr lang="en-US" sz="10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3" name="Shape 25"/>
          <p:cNvSpPr/>
          <p:nvPr/>
        </p:nvSpPr>
        <p:spPr>
          <a:xfrm>
            <a:off x="457200" y="6172200"/>
            <a:ext cx="11277295" cy="457200"/>
          </a:xfrm>
          <a:prstGeom prst="roundRect">
            <a:avLst>
              <a:gd name="adj" fmla="val 133333"/>
            </a:avLst>
          </a:prstGeom>
          <a:solidFill>
            <a:srgbClr val="FFF5F5"/>
          </a:solidFill>
          <a:ln w="25400">
            <a:solidFill>
              <a:srgbClr val="FC8181"/>
            </a:solidFill>
            <a:prstDash val="solid"/>
          </a:ln>
        </p:spPr>
      </p:sp>
      <p:sp>
        <p:nvSpPr>
          <p:cNvPr id="34" name="Text 26"/>
          <p:cNvSpPr txBox="1"/>
          <p:nvPr/>
        </p:nvSpPr>
        <p:spPr>
          <a:xfrm>
            <a:off x="3905402" y="6305702"/>
            <a:ext cx="36210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EF4444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LIVE</a:t>
            </a:r>
            <a:endParaRPr lang="en-US" sz="1000" dirty="0"/>
          </a:p>
        </p:txBody>
      </p:sp>
      <p:sp>
        <p:nvSpPr>
          <p:cNvPr id="35" name="Text 27"/>
          <p:cNvSpPr txBox="1"/>
          <p:nvPr/>
        </p:nvSpPr>
        <p:spPr>
          <a:xfrm>
            <a:off x="4572000" y="6305702"/>
            <a:ext cx="40581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别担心：</a:t>
            </a:r>
            <a:r>
              <a:rPr lang="en-US" sz="1000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老师在后台可以看到大家写的每一条咒语，大胆尝试吧！ </a:t>
            </a:r>
            <a:endParaRPr lang="en-US" sz="1000" dirty="0"/>
          </a:p>
        </p:txBody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6"/>
          <a:srcRect l="-1507" r="-1507"/>
          <a:stretch>
            <a:fillRect/>
          </a:stretch>
        </p:blipFill>
        <p:spPr>
          <a:xfrm>
            <a:off x="1646834" y="5202936"/>
            <a:ext cx="85954" cy="133502"/>
          </a:xfrm>
          <a:prstGeom prst="rect">
            <a:avLst/>
          </a:prstGeom>
        </p:spPr>
      </p:pic>
      <p:pic>
        <p:nvPicPr>
          <p:cNvPr id="37" name="Image 7" descr="preencoded.png"/>
          <p:cNvPicPr>
            <a:picLocks noChangeAspect="1"/>
          </p:cNvPicPr>
          <p:nvPr/>
        </p:nvPicPr>
        <p:blipFill>
          <a:blip r:embed="rId7"/>
          <a:srcRect l="-837" r="-837"/>
          <a:stretch>
            <a:fillRect/>
          </a:stretch>
        </p:blipFill>
        <p:spPr>
          <a:xfrm>
            <a:off x="4343400" y="6341364"/>
            <a:ext cx="152705" cy="133502"/>
          </a:xfrm>
          <a:prstGeom prst="rect">
            <a:avLst/>
          </a:prstGeom>
        </p:spPr>
      </p:pic>
      <p:sp>
        <p:nvSpPr>
          <p:cNvPr id="38" name="Shape 28"/>
          <p:cNvSpPr/>
          <p:nvPr/>
        </p:nvSpPr>
        <p:spPr>
          <a:xfrm>
            <a:off x="4095598" y="1278331"/>
            <a:ext cx="7638898" cy="1343254"/>
          </a:xfrm>
          <a:prstGeom prst="roundRect">
            <a:avLst>
              <a:gd name="adj" fmla="val 19312"/>
            </a:avLst>
          </a:prstGeom>
          <a:solidFill>
            <a:srgbClr val="FFFFFF"/>
          </a:solidFill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9" name="Shape 29"/>
          <p:cNvSpPr/>
          <p:nvPr/>
        </p:nvSpPr>
        <p:spPr>
          <a:xfrm>
            <a:off x="4095598" y="1278331"/>
            <a:ext cx="75895" cy="1343254"/>
          </a:xfrm>
          <a:prstGeom prst="roundRect">
            <a:avLst>
              <a:gd name="adj" fmla="val 341794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sp>
        <p:nvSpPr>
          <p:cNvPr id="40" name="Shape 30"/>
          <p:cNvSpPr/>
          <p:nvPr/>
        </p:nvSpPr>
        <p:spPr>
          <a:xfrm>
            <a:off x="4401007" y="1664208"/>
            <a:ext cx="571500" cy="571500"/>
          </a:xfrm>
          <a:prstGeom prst="roundRect">
            <a:avLst>
              <a:gd name="adj" fmla="val 85333"/>
            </a:avLst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1" name="Image 8" descr="preencoded.png"/>
          <p:cNvPicPr>
            <a:picLocks noChangeAspect="1"/>
          </p:cNvPicPr>
          <p:nvPr/>
        </p:nvPicPr>
        <p:blipFill>
          <a:blip r:embed="rId8"/>
          <a:srcRect t="-1013" b="-1013"/>
          <a:stretch>
            <a:fillRect/>
          </a:stretch>
        </p:blipFill>
        <p:spPr>
          <a:xfrm>
            <a:off x="4533595" y="1812341"/>
            <a:ext cx="304495" cy="276149"/>
          </a:xfrm>
          <a:prstGeom prst="rect">
            <a:avLst/>
          </a:prstGeom>
        </p:spPr>
      </p:pic>
      <p:sp>
        <p:nvSpPr>
          <p:cNvPr id="42" name="Shape 31"/>
          <p:cNvSpPr/>
          <p:nvPr/>
        </p:nvSpPr>
        <p:spPr>
          <a:xfrm>
            <a:off x="5201107" y="1497787"/>
            <a:ext cx="733349" cy="209398"/>
          </a:xfrm>
          <a:prstGeom prst="roundRect">
            <a:avLst>
              <a:gd name="adj" fmla="val 158793"/>
            </a:avLst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3" name="Text 32"/>
          <p:cNvSpPr txBox="1"/>
          <p:nvPr/>
        </p:nvSpPr>
        <p:spPr>
          <a:xfrm>
            <a:off x="5201107" y="1497787"/>
            <a:ext cx="810158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B6CB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Mission 1</a:t>
            </a:r>
            <a:endParaRPr lang="en-US" sz="900" b="1" dirty="0">
              <a:solidFill>
                <a:srgbClr val="2B6CB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4" name="Text 33"/>
          <p:cNvSpPr txBox="1"/>
          <p:nvPr/>
        </p:nvSpPr>
        <p:spPr>
          <a:xfrm>
            <a:off x="5201107" y="1745590"/>
            <a:ext cx="59253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第一关：学习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5" name="Text 34"/>
          <p:cNvSpPr txBox="1"/>
          <p:nvPr/>
        </p:nvSpPr>
        <p:spPr>
          <a:xfrm>
            <a:off x="5201107" y="2050085"/>
            <a:ext cx="58110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先</a:t>
            </a:r>
            <a:r>
              <a:rPr lang="zh-CN" alt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阅读</a:t>
            </a:r>
            <a:r>
              <a:rPr lang="en-US" altLang="zh-CN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</a:t>
            </a:r>
            <a:r>
              <a:rPr lang="zh-CN" alt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的文字，然后选择右侧的文字。这一关不需要输入，选择就可以啦</a:t>
            </a: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46" name="Image 9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162995" y="1778508"/>
            <a:ext cx="342900" cy="342900"/>
          </a:xfrm>
          <a:prstGeom prst="rect">
            <a:avLst/>
          </a:prstGeom>
        </p:spPr>
      </p:pic>
      <p:sp>
        <p:nvSpPr>
          <p:cNvPr id="47" name="Shape 35"/>
          <p:cNvSpPr/>
          <p:nvPr/>
        </p:nvSpPr>
        <p:spPr>
          <a:xfrm>
            <a:off x="4095598" y="2812694"/>
            <a:ext cx="7638898" cy="1343254"/>
          </a:xfrm>
          <a:prstGeom prst="roundRect">
            <a:avLst>
              <a:gd name="adj" fmla="val 19312"/>
            </a:avLst>
          </a:prstGeom>
          <a:solidFill>
            <a:srgbClr val="FFFFFF"/>
          </a:solidFill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48" name="Shape 36"/>
          <p:cNvSpPr/>
          <p:nvPr/>
        </p:nvSpPr>
        <p:spPr>
          <a:xfrm>
            <a:off x="4095598" y="2812694"/>
            <a:ext cx="75895" cy="1343254"/>
          </a:xfrm>
          <a:prstGeom prst="roundRect">
            <a:avLst>
              <a:gd name="adj" fmla="val 341794"/>
            </a:avLst>
          </a:prstGeom>
          <a:solidFill>
            <a:srgbClr val="48BB78"/>
          </a:solidFill>
          <a:ln w="12700">
            <a:solidFill>
              <a:srgbClr val="48BB78">
                <a:alpha val="0"/>
              </a:srgbClr>
            </a:solidFill>
            <a:prstDash val="solid"/>
          </a:ln>
        </p:spPr>
      </p:sp>
      <p:sp>
        <p:nvSpPr>
          <p:cNvPr id="49" name="Shape 37"/>
          <p:cNvSpPr/>
          <p:nvPr/>
        </p:nvSpPr>
        <p:spPr>
          <a:xfrm>
            <a:off x="4401007" y="3197657"/>
            <a:ext cx="571500" cy="571500"/>
          </a:xfrm>
          <a:prstGeom prst="roundRect">
            <a:avLst>
              <a:gd name="adj" fmla="val 85333"/>
            </a:avLst>
          </a:prstGeom>
          <a:solidFill>
            <a:srgbClr val="48BB78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50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548226" y="3345790"/>
            <a:ext cx="276149" cy="276149"/>
          </a:xfrm>
          <a:prstGeom prst="rect">
            <a:avLst/>
          </a:prstGeom>
        </p:spPr>
      </p:pic>
      <p:sp>
        <p:nvSpPr>
          <p:cNvPr id="51" name="Shape 38"/>
          <p:cNvSpPr/>
          <p:nvPr/>
        </p:nvSpPr>
        <p:spPr>
          <a:xfrm>
            <a:off x="5201107" y="3031236"/>
            <a:ext cx="733349" cy="209398"/>
          </a:xfrm>
          <a:prstGeom prst="roundRect">
            <a:avLst>
              <a:gd name="adj" fmla="val 158793"/>
            </a:avLst>
          </a:prstGeom>
          <a:solidFill>
            <a:srgbClr val="F0FF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2" name="Text 39"/>
          <p:cNvSpPr txBox="1"/>
          <p:nvPr/>
        </p:nvSpPr>
        <p:spPr>
          <a:xfrm>
            <a:off x="5201107" y="3031236"/>
            <a:ext cx="810158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F855A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Mission 2</a:t>
            </a:r>
            <a:endParaRPr lang="en-US" sz="900" b="1" dirty="0">
              <a:solidFill>
                <a:srgbClr val="2F855A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3" name="Text 40"/>
          <p:cNvSpPr txBox="1"/>
          <p:nvPr/>
        </p:nvSpPr>
        <p:spPr>
          <a:xfrm>
            <a:off x="5201107" y="3279038"/>
            <a:ext cx="59253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第二关：二创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4" name="Text 41"/>
          <p:cNvSpPr txBox="1"/>
          <p:nvPr/>
        </p:nvSpPr>
        <p:spPr>
          <a:xfrm>
            <a:off x="5201107" y="3583534"/>
            <a:ext cx="58110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用“把星星改成[颜色]”的咒语。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b="1" dirty="0">
                <a:solidFill>
                  <a:srgbClr val="3B82F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  <a:sym typeface="+mn-ea"/>
              </a:rPr>
              <a:t>任务：把圆形改成蓝色。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任务：试试改成你最喜欢的颜色！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55" name="Image 11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162995" y="3311957"/>
            <a:ext cx="342900" cy="342900"/>
          </a:xfrm>
          <a:prstGeom prst="rect">
            <a:avLst/>
          </a:prstGeom>
        </p:spPr>
      </p:pic>
      <p:sp>
        <p:nvSpPr>
          <p:cNvPr id="56" name="Shape 42"/>
          <p:cNvSpPr/>
          <p:nvPr/>
        </p:nvSpPr>
        <p:spPr>
          <a:xfrm>
            <a:off x="4095598" y="4346143"/>
            <a:ext cx="7638898" cy="1343254"/>
          </a:xfrm>
          <a:prstGeom prst="roundRect">
            <a:avLst>
              <a:gd name="adj" fmla="val 19312"/>
            </a:avLst>
          </a:prstGeom>
          <a:solidFill>
            <a:srgbClr val="FFFFFF"/>
          </a:solidFill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57" name="Shape 43"/>
          <p:cNvSpPr/>
          <p:nvPr/>
        </p:nvSpPr>
        <p:spPr>
          <a:xfrm>
            <a:off x="4095598" y="4346143"/>
            <a:ext cx="75895" cy="1343254"/>
          </a:xfrm>
          <a:prstGeom prst="roundRect">
            <a:avLst>
              <a:gd name="adj" fmla="val 341794"/>
            </a:avLst>
          </a:prstGeom>
          <a:solidFill>
            <a:srgbClr val="ED8936"/>
          </a:solidFill>
          <a:ln w="12700">
            <a:solidFill>
              <a:srgbClr val="ED8936">
                <a:alpha val="0"/>
              </a:srgbClr>
            </a:solidFill>
            <a:prstDash val="solid"/>
          </a:ln>
        </p:spPr>
      </p:sp>
      <p:sp>
        <p:nvSpPr>
          <p:cNvPr id="58" name="Shape 44"/>
          <p:cNvSpPr/>
          <p:nvPr/>
        </p:nvSpPr>
        <p:spPr>
          <a:xfrm>
            <a:off x="4401007" y="4731106"/>
            <a:ext cx="571500" cy="571500"/>
          </a:xfrm>
          <a:prstGeom prst="roundRect">
            <a:avLst>
              <a:gd name="adj" fmla="val 85333"/>
            </a:avLst>
          </a:prstGeom>
          <a:solidFill>
            <a:srgbClr val="ED8936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59" name="Image 12" descr="preencoded.png"/>
          <p:cNvPicPr>
            <a:picLocks noChangeAspect="1"/>
          </p:cNvPicPr>
          <p:nvPr/>
        </p:nvPicPr>
        <p:blipFill>
          <a:blip r:embed="rId11"/>
          <a:srcRect t="-1013" b="-1013"/>
          <a:stretch>
            <a:fillRect/>
          </a:stretch>
        </p:blipFill>
        <p:spPr>
          <a:xfrm>
            <a:off x="4533595" y="4879238"/>
            <a:ext cx="304495" cy="276149"/>
          </a:xfrm>
          <a:prstGeom prst="rect">
            <a:avLst/>
          </a:prstGeom>
        </p:spPr>
      </p:pic>
      <p:sp>
        <p:nvSpPr>
          <p:cNvPr id="60" name="Shape 45"/>
          <p:cNvSpPr/>
          <p:nvPr/>
        </p:nvSpPr>
        <p:spPr>
          <a:xfrm>
            <a:off x="5201107" y="4564685"/>
            <a:ext cx="733349" cy="209398"/>
          </a:xfrm>
          <a:prstGeom prst="roundRect">
            <a:avLst>
              <a:gd name="adj" fmla="val 158793"/>
            </a:avLst>
          </a:prstGeom>
          <a:solidFill>
            <a:srgbClr val="FFFA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1" name="Text 46"/>
          <p:cNvSpPr txBox="1"/>
          <p:nvPr/>
        </p:nvSpPr>
        <p:spPr>
          <a:xfrm>
            <a:off x="5201107" y="4564685"/>
            <a:ext cx="810158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C0562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Mission 3</a:t>
            </a:r>
            <a:endParaRPr lang="en-US" sz="900" b="1" dirty="0">
              <a:solidFill>
                <a:srgbClr val="C0562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62" name="Text 47"/>
          <p:cNvSpPr txBox="1"/>
          <p:nvPr/>
        </p:nvSpPr>
        <p:spPr>
          <a:xfrm>
            <a:off x="5201107" y="4812487"/>
            <a:ext cx="59253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第三关：创作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63" name="Text 48"/>
          <p:cNvSpPr txBox="1"/>
          <p:nvPr/>
        </p:nvSpPr>
        <p:spPr>
          <a:xfrm>
            <a:off x="5201107" y="5116982"/>
            <a:ext cx="58110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用上“谁+在哪里+做什么”的公式。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任务：设计一个全新的游戏！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64" name="Image 13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162995" y="4845406"/>
            <a:ext cx="342900" cy="342900"/>
          </a:xfrm>
          <a:prstGeom prst="rect">
            <a:avLst/>
          </a:prstGeom>
        </p:spPr>
      </p:pic>
      <p:sp>
        <p:nvSpPr>
          <p:cNvPr id="65" name="Shape 49"/>
          <p:cNvSpPr/>
          <p:nvPr/>
        </p:nvSpPr>
        <p:spPr>
          <a:xfrm>
            <a:off x="3746297" y="6345936"/>
            <a:ext cx="114300" cy="114300"/>
          </a:xfrm>
          <a:prstGeom prst="ellipse">
            <a:avLst/>
          </a:prstGeom>
          <a:solidFill>
            <a:srgbClr val="F56565">
              <a:alpha val="8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6" name="内容占位符 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t="9848" r="33504" b="14242"/>
          <a:stretch>
            <a:fillRect/>
          </a:stretch>
        </p:blipFill>
        <p:spPr>
          <a:xfrm>
            <a:off x="9556115" y="0"/>
            <a:ext cx="1833880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143000" y="304495"/>
            <a:ext cx="694029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展示与总结——我是小魔法师！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7" name="Text 4"/>
          <p:cNvSpPr txBox="1"/>
          <p:nvPr/>
        </p:nvSpPr>
        <p:spPr>
          <a:xfrm>
            <a:off x="1221740" y="1169035"/>
            <a:ext cx="622066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来看看大家的魔法成果吧！ 🎉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3" name="Shape 7"/>
          <p:cNvSpPr/>
          <p:nvPr/>
        </p:nvSpPr>
        <p:spPr>
          <a:xfrm>
            <a:off x="392430" y="2499690"/>
            <a:ext cx="11277295" cy="2305202"/>
          </a:xfrm>
          <a:prstGeom prst="roundRect">
            <a:avLst>
              <a:gd name="adj" fmla="val 7868"/>
            </a:avLst>
          </a:prstGeom>
          <a:solidFill>
            <a:srgbClr val="FFFFFF"/>
          </a:solidFill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4" name="Shape 8"/>
          <p:cNvSpPr/>
          <p:nvPr/>
        </p:nvSpPr>
        <p:spPr>
          <a:xfrm>
            <a:off x="392430" y="4747285"/>
            <a:ext cx="11277295" cy="57607"/>
          </a:xfrm>
          <a:prstGeom prst="roundRect">
            <a:avLst>
              <a:gd name="adj" fmla="val 314838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1"/>
          <a:srcRect t="-24" b="-24"/>
          <a:stretch>
            <a:fillRect/>
          </a:stretch>
        </p:blipFill>
        <p:spPr>
          <a:xfrm>
            <a:off x="5143500" y="1264107"/>
            <a:ext cx="1904695" cy="952805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4231081" y="2690800"/>
            <a:ext cx="19202" cy="1867205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8637" y="2690800"/>
            <a:ext cx="457200" cy="457200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3"/>
          <a:srcRect l="-80" r="-80"/>
          <a:stretch>
            <a:fillRect/>
          </a:stretch>
        </p:blipFill>
        <p:spPr>
          <a:xfrm>
            <a:off x="763676" y="2805100"/>
            <a:ext cx="286207" cy="228600"/>
          </a:xfrm>
          <a:prstGeom prst="rect">
            <a:avLst/>
          </a:prstGeom>
        </p:spPr>
      </p:pic>
      <p:sp>
        <p:nvSpPr>
          <p:cNvPr id="19" name="Text 10"/>
          <p:cNvSpPr txBox="1"/>
          <p:nvPr/>
        </p:nvSpPr>
        <p:spPr>
          <a:xfrm>
            <a:off x="1250137" y="2766695"/>
            <a:ext cx="1142086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老师提问：</a:t>
            </a:r>
            <a:endParaRPr lang="en-US" sz="18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0" name="Text 11"/>
          <p:cNvSpPr txBox="1"/>
          <p:nvPr/>
        </p:nvSpPr>
        <p:spPr>
          <a:xfrm>
            <a:off x="678637" y="3299790"/>
            <a:ext cx="351495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哪位小魔法师愿意上台分享？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1" name="Shape 12"/>
          <p:cNvSpPr/>
          <p:nvPr/>
        </p:nvSpPr>
        <p:spPr>
          <a:xfrm>
            <a:off x="678637" y="3642690"/>
            <a:ext cx="3323844" cy="381305"/>
          </a:xfrm>
          <a:prstGeom prst="roundRect">
            <a:avLst>
              <a:gd name="adj" fmla="val 143885"/>
            </a:avLst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3"/>
          <p:cNvSpPr txBox="1"/>
          <p:nvPr/>
        </p:nvSpPr>
        <p:spPr>
          <a:xfrm>
            <a:off x="1059942" y="3642690"/>
            <a:ext cx="3019349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76200" rIns="152400" bIns="762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B6CB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你用了什么咒语？</a:t>
            </a:r>
            <a:endParaRPr lang="en-US" sz="1200" b="1" dirty="0">
              <a:solidFill>
                <a:srgbClr val="2B6CB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30428" y="3756990"/>
            <a:ext cx="152705" cy="152705"/>
          </a:xfrm>
          <a:prstGeom prst="rect">
            <a:avLst/>
          </a:prstGeom>
        </p:spPr>
      </p:pic>
      <p:sp>
        <p:nvSpPr>
          <p:cNvPr id="24" name="Shape 14"/>
          <p:cNvSpPr/>
          <p:nvPr/>
        </p:nvSpPr>
        <p:spPr>
          <a:xfrm>
            <a:off x="678637" y="4099890"/>
            <a:ext cx="3323844" cy="381305"/>
          </a:xfrm>
          <a:prstGeom prst="roundRect">
            <a:avLst>
              <a:gd name="adj" fmla="val 143885"/>
            </a:avLst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15"/>
          <p:cNvSpPr txBox="1"/>
          <p:nvPr/>
        </p:nvSpPr>
        <p:spPr>
          <a:xfrm>
            <a:off x="1097432" y="4099890"/>
            <a:ext cx="29818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76200" rIns="152400" bIns="762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B6CB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变出了什么游戏？</a:t>
            </a:r>
            <a:endParaRPr lang="en-US" sz="1200" b="1" dirty="0">
              <a:solidFill>
                <a:srgbClr val="2B6CB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5"/>
          <a:srcRect t="-180" b="-180"/>
          <a:stretch>
            <a:fillRect/>
          </a:stretch>
        </p:blipFill>
        <p:spPr>
          <a:xfrm>
            <a:off x="830428" y="4214190"/>
            <a:ext cx="190195" cy="152705"/>
          </a:xfrm>
          <a:prstGeom prst="rect">
            <a:avLst/>
          </a:prstGeom>
        </p:spPr>
      </p:pic>
      <p:sp>
        <p:nvSpPr>
          <p:cNvPr id="27" name="Text 16"/>
          <p:cNvSpPr txBox="1"/>
          <p:nvPr/>
        </p:nvSpPr>
        <p:spPr>
          <a:xfrm>
            <a:off x="5253380" y="3877691"/>
            <a:ext cx="87691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B7280">
                    <a:alpha val="80000"/>
                  </a:srgbClr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咒语 Prompt</a:t>
            </a:r>
            <a:endParaRPr lang="en-US" sz="1000" b="1" dirty="0">
              <a:solidFill>
                <a:srgbClr val="6B7280">
                  <a:alpha val="80000"/>
                </a:srgbClr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6">
            <a:alphaModFix amt="80000"/>
          </a:blip>
          <a:srcRect t="-23" b="-23"/>
          <a:stretch>
            <a:fillRect/>
          </a:stretch>
        </p:blipFill>
        <p:spPr>
          <a:xfrm>
            <a:off x="5344820" y="3180004"/>
            <a:ext cx="685800" cy="621792"/>
          </a:xfrm>
          <a:prstGeom prst="rect">
            <a:avLst/>
          </a:prstGeom>
        </p:spPr>
      </p:pic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7">
            <a:alphaModFix amt="80000"/>
          </a:blip>
          <a:srcRect l="-607" r="-607"/>
          <a:stretch>
            <a:fillRect/>
          </a:stretch>
        </p:blipFill>
        <p:spPr>
          <a:xfrm>
            <a:off x="5506669" y="3341853"/>
            <a:ext cx="362102" cy="286207"/>
          </a:xfrm>
          <a:prstGeom prst="rect">
            <a:avLst/>
          </a:prstGeom>
        </p:spPr>
      </p:pic>
      <p:pic>
        <p:nvPicPr>
          <p:cNvPr id="30" name="Image 11" descr="preencoded.png"/>
          <p:cNvPicPr>
            <a:picLocks noChangeAspect="1"/>
          </p:cNvPicPr>
          <p:nvPr/>
        </p:nvPicPr>
        <p:blipFill>
          <a:blip r:embed="rId8"/>
          <a:srcRect l="-743" r="-743"/>
          <a:stretch>
            <a:fillRect/>
          </a:stretch>
        </p:blipFill>
        <p:spPr>
          <a:xfrm>
            <a:off x="7563155" y="3473526"/>
            <a:ext cx="304495" cy="342900"/>
          </a:xfrm>
          <a:prstGeom prst="rect">
            <a:avLst/>
          </a:prstGeom>
        </p:spPr>
      </p:pic>
      <p:pic>
        <p:nvPicPr>
          <p:cNvPr id="31" name="Image 12" descr="preencoded.png"/>
          <p:cNvPicPr>
            <a:picLocks noChangeAspect="1"/>
          </p:cNvPicPr>
          <p:nvPr/>
        </p:nvPicPr>
        <p:blipFill>
          <a:blip r:embed="rId9"/>
          <a:srcRect t="-6" b="-6"/>
          <a:stretch>
            <a:fillRect/>
          </a:stretch>
        </p:blipFill>
        <p:spPr>
          <a:xfrm>
            <a:off x="9348978" y="3071190"/>
            <a:ext cx="1295705" cy="838505"/>
          </a:xfrm>
          <a:prstGeom prst="rect">
            <a:avLst/>
          </a:prstGeom>
        </p:spPr>
      </p:pic>
      <p:sp>
        <p:nvSpPr>
          <p:cNvPr id="32" name="Shape 17"/>
          <p:cNvSpPr/>
          <p:nvPr/>
        </p:nvSpPr>
        <p:spPr>
          <a:xfrm>
            <a:off x="9386468" y="3109595"/>
            <a:ext cx="1218895" cy="761695"/>
          </a:xfrm>
          <a:prstGeom prst="roundRect">
            <a:avLst>
              <a:gd name="adj" fmla="val 24010"/>
            </a:avLst>
          </a:prstGeom>
          <a:solidFill>
            <a:srgbClr val="374151"/>
          </a:solidFill>
          <a:ln w="12700">
            <a:solidFill>
              <a:srgbClr val="4B5563"/>
            </a:solidFill>
            <a:prstDash val="solid"/>
          </a:ln>
        </p:spPr>
      </p:sp>
      <p:pic>
        <p:nvPicPr>
          <p:cNvPr id="33" name="Image 13" descr="preencoded.png"/>
          <p:cNvPicPr>
            <a:picLocks noChangeAspect="1"/>
          </p:cNvPicPr>
          <p:nvPr/>
        </p:nvPicPr>
        <p:blipFill>
          <a:blip r:embed="rId10">
            <a:alphaModFix amt="61000"/>
          </a:blip>
          <a:srcRect/>
          <a:stretch>
            <a:fillRect/>
          </a:stretch>
        </p:blipFill>
        <p:spPr>
          <a:xfrm>
            <a:off x="9853727" y="3347339"/>
            <a:ext cx="286207" cy="286207"/>
          </a:xfrm>
          <a:prstGeom prst="rect">
            <a:avLst/>
          </a:prstGeom>
        </p:spPr>
      </p:pic>
      <p:sp>
        <p:nvSpPr>
          <p:cNvPr id="34" name="Text 18"/>
          <p:cNvSpPr txBox="1"/>
          <p:nvPr/>
        </p:nvSpPr>
        <p:spPr>
          <a:xfrm>
            <a:off x="9310573" y="3985590"/>
            <a:ext cx="13716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作品 Demo</a:t>
            </a:r>
            <a:endParaRPr lang="en-US" sz="1000" b="1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4" name="Image 1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720000">
            <a:off x="451485" y="108280"/>
            <a:ext cx="632765" cy="632765"/>
          </a:xfrm>
          <a:prstGeom prst="rect">
            <a:avLst/>
          </a:prstGeom>
        </p:spPr>
      </p:pic>
      <p:pic>
        <p:nvPicPr>
          <p:cNvPr id="65" name="Image 2" descr="preencoded.png"/>
          <p:cNvPicPr>
            <a:picLocks noChangeAspect="1"/>
          </p:cNvPicPr>
          <p:nvPr/>
        </p:nvPicPr>
        <p:blipFill>
          <a:blip r:embed="rId12"/>
          <a:srcRect t="-3784" b="-3784"/>
          <a:stretch>
            <a:fillRect/>
          </a:stretch>
        </p:blipFill>
        <p:spPr>
          <a:xfrm>
            <a:off x="548868" y="215265"/>
            <a:ext cx="437998" cy="41879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143000" y="304495"/>
            <a:ext cx="694029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展示与总结——我是小魔法师！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720000">
            <a:off x="451485" y="108280"/>
            <a:ext cx="632765" cy="632765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t="-3784" b="-3784"/>
          <a:stretch>
            <a:fillRect/>
          </a:stretch>
        </p:blipFill>
        <p:spPr>
          <a:xfrm>
            <a:off x="548868" y="215265"/>
            <a:ext cx="437998" cy="418795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457200" y="1507947"/>
            <a:ext cx="38405" cy="304495"/>
          </a:xfrm>
          <a:prstGeom prst="rect">
            <a:avLst/>
          </a:prstGeom>
          <a:solidFill>
            <a:srgbClr val="60A5FA"/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1" name="Text 6"/>
          <p:cNvSpPr txBox="1"/>
          <p:nvPr/>
        </p:nvSpPr>
        <p:spPr>
          <a:xfrm>
            <a:off x="933602" y="1507947"/>
            <a:ext cx="10992002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今天你学会了： </a:t>
            </a:r>
            <a:endParaRPr lang="en-US" sz="18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 l="-133" r="-133"/>
          <a:stretch>
            <a:fillRect/>
          </a:stretch>
        </p:blipFill>
        <p:spPr>
          <a:xfrm>
            <a:off x="571500" y="1545438"/>
            <a:ext cx="171907" cy="228600"/>
          </a:xfrm>
          <a:prstGeom prst="rect">
            <a:avLst/>
          </a:prstGeom>
        </p:spPr>
      </p:pic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 t="-24" b="-24"/>
          <a:stretch>
            <a:fillRect/>
          </a:stretch>
        </p:blipFill>
        <p:spPr>
          <a:xfrm>
            <a:off x="5143500" y="743407"/>
            <a:ext cx="1904695" cy="952805"/>
          </a:xfrm>
          <a:prstGeom prst="rect">
            <a:avLst/>
          </a:prstGeom>
        </p:spPr>
      </p:pic>
      <p:pic>
        <p:nvPicPr>
          <p:cNvPr id="35" name="Image 14" descr="preencoded.png"/>
          <p:cNvPicPr>
            <a:picLocks noChangeAspect="1"/>
          </p:cNvPicPr>
          <p:nvPr/>
        </p:nvPicPr>
        <p:blipFill>
          <a:blip r:embed="rId6"/>
          <a:srcRect t="-7" b="-7"/>
          <a:stretch>
            <a:fillRect/>
          </a:stretch>
        </p:blipFill>
        <p:spPr>
          <a:xfrm>
            <a:off x="457200" y="2040890"/>
            <a:ext cx="3606165" cy="2188210"/>
          </a:xfrm>
          <a:prstGeom prst="rect">
            <a:avLst/>
          </a:prstGeom>
        </p:spPr>
      </p:pic>
      <p:pic>
        <p:nvPicPr>
          <p:cNvPr id="36" name="Image 15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880006" y="2269642"/>
            <a:ext cx="761695" cy="761695"/>
          </a:xfrm>
          <a:prstGeom prst="rect">
            <a:avLst/>
          </a:prstGeom>
        </p:spPr>
      </p:pic>
      <p:pic>
        <p:nvPicPr>
          <p:cNvPr id="37" name="Image 16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070202" y="2459838"/>
            <a:ext cx="381305" cy="381305"/>
          </a:xfrm>
          <a:prstGeom prst="rect">
            <a:avLst/>
          </a:prstGeom>
        </p:spPr>
      </p:pic>
      <p:sp>
        <p:nvSpPr>
          <p:cNvPr id="38" name="Text 19"/>
          <p:cNvSpPr txBox="1"/>
          <p:nvPr/>
        </p:nvSpPr>
        <p:spPr>
          <a:xfrm>
            <a:off x="1495044" y="3184042"/>
            <a:ext cx="1538021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6D28D9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AI = 魔法小厨师</a:t>
            </a:r>
            <a:endParaRPr lang="en-US" sz="1500" b="1" dirty="0">
              <a:solidFill>
                <a:srgbClr val="6D28D9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9" name="Text 20"/>
          <p:cNvSpPr txBox="1"/>
          <p:nvPr/>
        </p:nvSpPr>
        <p:spPr>
          <a:xfrm>
            <a:off x="603580" y="3533445"/>
            <a:ext cx="3229661" cy="4096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它需要你给它清晰的订单（提示词），才能做出好吃的菜（代码）。</a:t>
            </a:r>
            <a:endParaRPr lang="en-US" sz="1100" dirty="0">
              <a:solidFill>
                <a:srgbClr val="71809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0" name="Image 17" descr="preencoded.png"/>
          <p:cNvPicPr>
            <a:picLocks noChangeAspect="1"/>
          </p:cNvPicPr>
          <p:nvPr/>
        </p:nvPicPr>
        <p:blipFill>
          <a:blip r:embed="rId9"/>
          <a:srcRect t="-9" b="-9"/>
          <a:stretch>
            <a:fillRect/>
          </a:stretch>
        </p:blipFill>
        <p:spPr>
          <a:xfrm>
            <a:off x="4291965" y="2040890"/>
            <a:ext cx="3606165" cy="2188210"/>
          </a:xfrm>
          <a:prstGeom prst="rect">
            <a:avLst/>
          </a:prstGeom>
        </p:spPr>
      </p:pic>
      <p:pic>
        <p:nvPicPr>
          <p:cNvPr id="41" name="Image 18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715000" y="2269642"/>
            <a:ext cx="761695" cy="761695"/>
          </a:xfrm>
          <a:prstGeom prst="rect">
            <a:avLst/>
          </a:prstGeom>
        </p:spPr>
      </p:pic>
      <p:pic>
        <p:nvPicPr>
          <p:cNvPr id="42" name="Image 19" descr="preencoded.png"/>
          <p:cNvPicPr>
            <a:picLocks noChangeAspect="1"/>
          </p:cNvPicPr>
          <p:nvPr/>
        </p:nvPicPr>
        <p:blipFill>
          <a:blip r:embed="rId11"/>
          <a:srcRect l="-17" r="-17"/>
          <a:stretch>
            <a:fillRect/>
          </a:stretch>
        </p:blipFill>
        <p:spPr>
          <a:xfrm>
            <a:off x="5928970" y="2459838"/>
            <a:ext cx="333756" cy="381305"/>
          </a:xfrm>
          <a:prstGeom prst="rect">
            <a:avLst/>
          </a:prstGeom>
        </p:spPr>
      </p:pic>
      <p:sp>
        <p:nvSpPr>
          <p:cNvPr id="43" name="Text 21"/>
          <p:cNvSpPr txBox="1"/>
          <p:nvPr/>
        </p:nvSpPr>
        <p:spPr>
          <a:xfrm>
            <a:off x="5603443" y="3184042"/>
            <a:ext cx="984809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D4ED8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提示词公式</a:t>
            </a:r>
            <a:endParaRPr lang="en-US" sz="1500" b="1" dirty="0">
              <a:solidFill>
                <a:srgbClr val="1D4ED8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4" name="Text 22"/>
          <p:cNvSpPr txBox="1"/>
          <p:nvPr/>
        </p:nvSpPr>
        <p:spPr>
          <a:xfrm>
            <a:off x="5149063" y="3533445"/>
            <a:ext cx="1813255" cy="4480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谁 + 在哪里 + 做什么</a:t>
            </a: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</a:t>
            </a:r>
            <a:endParaRPr lang="en-US" sz="1100" dirty="0">
              <a:solidFill>
                <a:srgbClr val="71809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  <a:p>
            <a:pPr marL="0" indent="0" algn="ctr">
              <a:buNone/>
            </a:pP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描述越具体，魔法越准确！ 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45" name="Image 20" descr="preencoded.png"/>
          <p:cNvPicPr>
            <a:picLocks noChangeAspect="1"/>
          </p:cNvPicPr>
          <p:nvPr/>
        </p:nvPicPr>
        <p:blipFill>
          <a:blip r:embed="rId6"/>
          <a:srcRect t="-7" b="-7"/>
          <a:stretch>
            <a:fillRect/>
          </a:stretch>
        </p:blipFill>
        <p:spPr>
          <a:xfrm>
            <a:off x="8128000" y="2040890"/>
            <a:ext cx="3606165" cy="2188210"/>
          </a:xfrm>
          <a:prstGeom prst="rect">
            <a:avLst/>
          </a:prstGeom>
        </p:spPr>
      </p:pic>
      <p:pic>
        <p:nvPicPr>
          <p:cNvPr id="46" name="Image 2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9549994" y="2269642"/>
            <a:ext cx="761695" cy="761695"/>
          </a:xfrm>
          <a:prstGeom prst="rect">
            <a:avLst/>
          </a:prstGeom>
        </p:spPr>
      </p:pic>
      <p:pic>
        <p:nvPicPr>
          <p:cNvPr id="47" name="Image 22" descr="preencoded.png"/>
          <p:cNvPicPr>
            <a:picLocks noChangeAspect="1"/>
          </p:cNvPicPr>
          <p:nvPr/>
        </p:nvPicPr>
        <p:blipFill>
          <a:blip r:embed="rId13"/>
          <a:srcRect t="-13" b="-13"/>
          <a:stretch>
            <a:fillRect/>
          </a:stretch>
        </p:blipFill>
        <p:spPr>
          <a:xfrm>
            <a:off x="9717329" y="2459838"/>
            <a:ext cx="428854" cy="381305"/>
          </a:xfrm>
          <a:prstGeom prst="rect">
            <a:avLst/>
          </a:prstGeom>
        </p:spPr>
      </p:pic>
      <p:sp>
        <p:nvSpPr>
          <p:cNvPr id="48" name="Text 23"/>
          <p:cNvSpPr txBox="1"/>
          <p:nvPr/>
        </p:nvSpPr>
        <p:spPr>
          <a:xfrm>
            <a:off x="9439351" y="3184042"/>
            <a:ext cx="984809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4785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魔法三步曲</a:t>
            </a:r>
            <a:endParaRPr lang="en-US" sz="1500" b="1" dirty="0">
              <a:solidFill>
                <a:srgbClr val="04785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9" name="Text 24"/>
          <p:cNvSpPr txBox="1"/>
          <p:nvPr/>
        </p:nvSpPr>
        <p:spPr>
          <a:xfrm>
            <a:off x="8382000" y="3533140"/>
            <a:ext cx="300355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1. 学习 (Learn)2. 二创 (Remix)3. 创作 (Create)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50" name="Shape 25"/>
          <p:cNvSpPr/>
          <p:nvPr/>
        </p:nvSpPr>
        <p:spPr>
          <a:xfrm>
            <a:off x="398145" y="4561586"/>
            <a:ext cx="11277295" cy="990295"/>
          </a:xfrm>
          <a:prstGeom prst="roundRect">
            <a:avLst>
              <a:gd name="adj" fmla="val 42617"/>
            </a:avLst>
          </a:prstGeom>
          <a:solidFill>
            <a:srgbClr val="F6E05E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2700" dist="38100" dir="16200000" algn="bl" rotWithShape="0">
              <a:srgbClr val="D69E2E">
                <a:alpha val="100000"/>
              </a:srgbClr>
            </a:outerShdw>
          </a:effectLst>
        </p:spPr>
      </p:sp>
      <p:pic>
        <p:nvPicPr>
          <p:cNvPr id="51" name="Image 23" descr="preencoded.png"/>
          <p:cNvPicPr>
            <a:picLocks noChangeAspect="1"/>
          </p:cNvPicPr>
          <p:nvPr/>
        </p:nvPicPr>
        <p:blipFill>
          <a:blip r:embed="rId14"/>
          <a:srcRect t="-2593" b="-2593"/>
          <a:stretch>
            <a:fillRect/>
          </a:stretch>
        </p:blipFill>
        <p:spPr>
          <a:xfrm>
            <a:off x="1078916" y="4964836"/>
            <a:ext cx="295351" cy="276149"/>
          </a:xfrm>
          <a:prstGeom prst="rect">
            <a:avLst/>
          </a:prstGeom>
        </p:spPr>
      </p:pic>
      <p:pic>
        <p:nvPicPr>
          <p:cNvPr id="52" name="Image 24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0845165" y="5240985"/>
            <a:ext cx="295351" cy="295351"/>
          </a:xfrm>
          <a:prstGeom prst="rect">
            <a:avLst/>
          </a:prstGeom>
        </p:spPr>
      </p:pic>
      <p:sp>
        <p:nvSpPr>
          <p:cNvPr id="53" name="Shape 26"/>
          <p:cNvSpPr/>
          <p:nvPr/>
        </p:nvSpPr>
        <p:spPr>
          <a:xfrm>
            <a:off x="626745" y="4637481"/>
            <a:ext cx="1371600" cy="267005"/>
          </a:xfrm>
          <a:prstGeom prst="roundRect">
            <a:avLst>
              <a:gd name="adj" fmla="val 342465"/>
            </a:avLst>
          </a:prstGeom>
          <a:solidFill>
            <a:srgbClr val="FFFFFF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4" name="Text 27"/>
          <p:cNvSpPr/>
          <p:nvPr/>
        </p:nvSpPr>
        <p:spPr>
          <a:xfrm>
            <a:off x="598399" y="4637481"/>
            <a:ext cx="1429207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38100" rIns="1524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78350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全班一起大声说：</a:t>
            </a:r>
            <a:endParaRPr lang="en-US" sz="1000" dirty="0"/>
          </a:p>
        </p:txBody>
      </p:sp>
      <p:sp>
        <p:nvSpPr>
          <p:cNvPr id="55" name="Text 28"/>
          <p:cNvSpPr txBox="1"/>
          <p:nvPr/>
        </p:nvSpPr>
        <p:spPr>
          <a:xfrm>
            <a:off x="4032885" y="4561586"/>
            <a:ext cx="4012387" cy="9912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kern="0" spc="150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“ 我会用AI了！ ”</a:t>
            </a:r>
            <a:endParaRPr lang="en-US" sz="3600" kern="0" spc="150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56" name="Image 25" descr="preencoded.png"/>
          <p:cNvPicPr>
            <a:picLocks noChangeAspect="1"/>
          </p:cNvPicPr>
          <p:nvPr/>
        </p:nvPicPr>
        <p:blipFill>
          <a:blip r:embed="rId16">
            <a:alphaModFix amt="60000"/>
          </a:blip>
          <a:srcRect/>
          <a:stretch>
            <a:fillRect/>
          </a:stretch>
        </p:blipFill>
        <p:spPr>
          <a:xfrm>
            <a:off x="10132847" y="5057191"/>
            <a:ext cx="381305" cy="381305"/>
          </a:xfrm>
          <a:prstGeom prst="rect">
            <a:avLst/>
          </a:prstGeom>
        </p:spPr>
      </p:pic>
      <p:pic>
        <p:nvPicPr>
          <p:cNvPr id="57" name="Image 26" descr="preencoded.png"/>
          <p:cNvPicPr>
            <a:picLocks noChangeAspect="1"/>
          </p:cNvPicPr>
          <p:nvPr/>
        </p:nvPicPr>
        <p:blipFill>
          <a:blip r:embed="rId17">
            <a:alphaModFix amt="60000"/>
          </a:blip>
          <a:srcRect t="-1359" b="-1359"/>
          <a:stretch>
            <a:fillRect/>
          </a:stretch>
        </p:blipFill>
        <p:spPr>
          <a:xfrm>
            <a:off x="10270922" y="5185207"/>
            <a:ext cx="105156" cy="123444"/>
          </a:xfrm>
          <a:prstGeom prst="rect">
            <a:avLst/>
          </a:prstGeom>
        </p:spPr>
      </p:pic>
      <p:pic>
        <p:nvPicPr>
          <p:cNvPr id="58" name="Image 27" descr="preencoded.png"/>
          <p:cNvPicPr>
            <a:picLocks noChangeAspect="1"/>
          </p:cNvPicPr>
          <p:nvPr/>
        </p:nvPicPr>
        <p:blipFill>
          <a:blip r:embed="rId16">
            <a:alphaModFix amt="60000"/>
          </a:blip>
          <a:srcRect/>
          <a:stretch>
            <a:fillRect/>
          </a:stretch>
        </p:blipFill>
        <p:spPr>
          <a:xfrm>
            <a:off x="10418140" y="5057191"/>
            <a:ext cx="381305" cy="381305"/>
          </a:xfrm>
          <a:prstGeom prst="rect">
            <a:avLst/>
          </a:prstGeom>
        </p:spPr>
      </p:pic>
      <p:pic>
        <p:nvPicPr>
          <p:cNvPr id="59" name="Image 28" descr="preencoded.png"/>
          <p:cNvPicPr>
            <a:picLocks noChangeAspect="1"/>
          </p:cNvPicPr>
          <p:nvPr/>
        </p:nvPicPr>
        <p:blipFill>
          <a:blip r:embed="rId17">
            <a:alphaModFix amt="60000"/>
          </a:blip>
          <a:srcRect t="-1359" b="-1359"/>
          <a:stretch>
            <a:fillRect/>
          </a:stretch>
        </p:blipFill>
        <p:spPr>
          <a:xfrm>
            <a:off x="10556215" y="5185207"/>
            <a:ext cx="105156" cy="123444"/>
          </a:xfrm>
          <a:prstGeom prst="rect">
            <a:avLst/>
          </a:prstGeom>
        </p:spPr>
      </p:pic>
      <p:pic>
        <p:nvPicPr>
          <p:cNvPr id="60" name="Image 29" descr="preencoded.png"/>
          <p:cNvPicPr>
            <a:picLocks noChangeAspect="1"/>
          </p:cNvPicPr>
          <p:nvPr/>
        </p:nvPicPr>
        <p:blipFill>
          <a:blip r:embed="rId16">
            <a:alphaModFix amt="60000"/>
          </a:blip>
          <a:srcRect/>
          <a:stretch>
            <a:fillRect/>
          </a:stretch>
        </p:blipFill>
        <p:spPr>
          <a:xfrm>
            <a:off x="10704347" y="5057191"/>
            <a:ext cx="381305" cy="381305"/>
          </a:xfrm>
          <a:prstGeom prst="rect">
            <a:avLst/>
          </a:prstGeom>
        </p:spPr>
      </p:pic>
      <p:pic>
        <p:nvPicPr>
          <p:cNvPr id="61" name="Image 30" descr="preencoded.png"/>
          <p:cNvPicPr>
            <a:picLocks noChangeAspect="1"/>
          </p:cNvPicPr>
          <p:nvPr/>
        </p:nvPicPr>
        <p:blipFill>
          <a:blip r:embed="rId17">
            <a:alphaModFix amt="60000"/>
          </a:blip>
          <a:srcRect t="-1359" b="-1359"/>
          <a:stretch>
            <a:fillRect/>
          </a:stretch>
        </p:blipFill>
        <p:spPr>
          <a:xfrm>
            <a:off x="10842422" y="5185207"/>
            <a:ext cx="105156" cy="123444"/>
          </a:xfrm>
          <a:prstGeom prst="rect">
            <a:avLst/>
          </a:prstGeom>
        </p:spPr>
      </p:pic>
      <p:pic>
        <p:nvPicPr>
          <p:cNvPr id="62" name="Image 31" descr="preencoded.png"/>
          <p:cNvPicPr>
            <a:picLocks noChangeAspect="1"/>
          </p:cNvPicPr>
          <p:nvPr/>
        </p:nvPicPr>
        <p:blipFill>
          <a:blip r:embed="rId16">
            <a:alphaModFix amt="60000"/>
          </a:blip>
          <a:srcRect/>
          <a:stretch>
            <a:fillRect/>
          </a:stretch>
        </p:blipFill>
        <p:spPr>
          <a:xfrm>
            <a:off x="10989640" y="5057191"/>
            <a:ext cx="381305" cy="381305"/>
          </a:xfrm>
          <a:prstGeom prst="rect">
            <a:avLst/>
          </a:prstGeom>
        </p:spPr>
      </p:pic>
      <p:pic>
        <p:nvPicPr>
          <p:cNvPr id="63" name="Image 32" descr="preencoded.png"/>
          <p:cNvPicPr>
            <a:picLocks noChangeAspect="1"/>
          </p:cNvPicPr>
          <p:nvPr/>
        </p:nvPicPr>
        <p:blipFill>
          <a:blip r:embed="rId17">
            <a:alphaModFix amt="60000"/>
          </a:blip>
          <a:srcRect t="-1359" b="-1359"/>
          <a:stretch>
            <a:fillRect/>
          </a:stretch>
        </p:blipFill>
        <p:spPr>
          <a:xfrm>
            <a:off x="11127715" y="5185207"/>
            <a:ext cx="105156" cy="1234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266" r="-266"/>
          <a:stretch>
            <a:fillRect/>
          </a:stretch>
        </p:blipFill>
        <p:spPr>
          <a:xfrm>
            <a:off x="562356" y="543154"/>
            <a:ext cx="323698" cy="286207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143000" y="304495"/>
            <a:ext cx="3686861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课后魔法任务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4"/>
          <p:cNvSpPr txBox="1"/>
          <p:nvPr/>
        </p:nvSpPr>
        <p:spPr>
          <a:xfrm>
            <a:off x="1143000" y="800100"/>
            <a:ext cx="35725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回家继续修炼！小魔法师要把魔法带回家 🏠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457200" y="5438851"/>
            <a:ext cx="11277295" cy="1114654"/>
          </a:xfrm>
          <a:prstGeom prst="roundRect">
            <a:avLst>
              <a:gd name="adj" fmla="val 28046"/>
            </a:avLst>
          </a:prstGeom>
          <a:solidFill>
            <a:srgbClr val="FFFFF0"/>
          </a:solidFill>
          <a:ln w="38100">
            <a:solidFill>
              <a:srgbClr val="F6E05E"/>
            </a:solidFill>
            <a:prstDash val="solid"/>
          </a:ln>
          <a:effectLst>
            <a:outerShdw blurRad="63500" dist="38100" dir="16200000" algn="bl" rotWithShape="0">
              <a:srgbClr val="000000">
                <a:alpha val="2000"/>
              </a:srgbClr>
            </a:outerShdw>
          </a:effectLst>
        </p:spPr>
      </p:sp>
      <p:sp>
        <p:nvSpPr>
          <p:cNvPr id="11" name="Text 6"/>
          <p:cNvSpPr txBox="1"/>
          <p:nvPr/>
        </p:nvSpPr>
        <p:spPr>
          <a:xfrm>
            <a:off x="1628546" y="5710428"/>
            <a:ext cx="90589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温馨小贴士：</a:t>
            </a:r>
            <a:endParaRPr lang="en-US" sz="15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2" name="Text 7"/>
          <p:cNvSpPr txBox="1"/>
          <p:nvPr/>
        </p:nvSpPr>
        <p:spPr>
          <a:xfrm>
            <a:off x="1628546" y="6014923"/>
            <a:ext cx="90589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别忘了在扣哒世界里点击 </a:t>
            </a:r>
            <a:r>
              <a:rPr lang="en-US" sz="10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收藏 / Save</a:t>
            </a: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今天的作品，下次上课可以继续修改哦！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 t="-1100" b="-1100"/>
          <a:stretch>
            <a:fillRect/>
          </a:stretch>
        </p:blipFill>
        <p:spPr>
          <a:xfrm>
            <a:off x="3667658" y="6108192"/>
            <a:ext cx="114300" cy="133502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 t="-5" b="-5"/>
          <a:stretch>
            <a:fillRect/>
          </a:stretch>
        </p:blipFill>
        <p:spPr>
          <a:xfrm>
            <a:off x="457200" y="1218895"/>
            <a:ext cx="5486400" cy="3991356"/>
          </a:xfrm>
          <a:prstGeom prst="rect">
            <a:avLst/>
          </a:prstGeom>
        </p:spPr>
      </p:pic>
      <p:sp>
        <p:nvSpPr>
          <p:cNvPr id="15" name="Shape 8"/>
          <p:cNvSpPr/>
          <p:nvPr/>
        </p:nvSpPr>
        <p:spPr>
          <a:xfrm>
            <a:off x="457200" y="1295705"/>
            <a:ext cx="5486400" cy="914400"/>
          </a:xfrm>
          <a:prstGeom prst="rect">
            <a:avLst/>
          </a:prstGeom>
          <a:solidFill>
            <a:srgbClr val="FFF5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Shape 9"/>
          <p:cNvSpPr/>
          <p:nvPr/>
        </p:nvSpPr>
        <p:spPr>
          <a:xfrm>
            <a:off x="685800" y="1485900"/>
            <a:ext cx="533095" cy="533095"/>
          </a:xfrm>
          <a:prstGeom prst="ellipse">
            <a:avLst/>
          </a:prstGeom>
          <a:solidFill>
            <a:srgbClr val="FED7D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 l="-80" r="-80"/>
          <a:stretch>
            <a:fillRect/>
          </a:stretch>
        </p:blipFill>
        <p:spPr>
          <a:xfrm>
            <a:off x="809244" y="1638605"/>
            <a:ext cx="286207" cy="228600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1371600" y="1600200"/>
            <a:ext cx="1182319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53030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我是小老师</a:t>
            </a:r>
            <a:endParaRPr lang="en-US" sz="1800" b="1" dirty="0">
              <a:solidFill>
                <a:srgbClr val="C53030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4960620" y="1623060"/>
            <a:ext cx="761695" cy="267005"/>
          </a:xfrm>
          <a:prstGeom prst="roundRect">
            <a:avLst>
              <a:gd name="adj" fmla="val 342465"/>
            </a:avLst>
          </a:prstGeom>
          <a:solidFill>
            <a:srgbClr val="F5656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Text 12"/>
          <p:cNvSpPr/>
          <p:nvPr/>
        </p:nvSpPr>
        <p:spPr>
          <a:xfrm>
            <a:off x="4932274" y="1623060"/>
            <a:ext cx="819302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ctr">
              <a:buNone/>
            </a:pPr>
            <a:r>
              <a:rPr lang="en-US" sz="900" b="1" kern="0" spc="75" dirty="0">
                <a:solidFill>
                  <a:srgbClr val="FFFFFF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必做作业</a:t>
            </a:r>
            <a:endParaRPr lang="en-US" sz="900" b="1" kern="0" spc="75" dirty="0">
              <a:solidFill>
                <a:srgbClr val="FFFFFF"/>
              </a:solidFill>
              <a:latin typeface="汉仪正圆-75W" panose="00020600040101010101" charset="-122"/>
              <a:ea typeface="汉仪正圆-7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1" name="Text 13"/>
          <p:cNvSpPr txBox="1"/>
          <p:nvPr/>
        </p:nvSpPr>
        <p:spPr>
          <a:xfrm>
            <a:off x="685800" y="2438705"/>
            <a:ext cx="522031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把今天学的</a:t>
            </a:r>
            <a:r>
              <a:rPr lang="en-US" sz="1300" b="1" dirty="0">
                <a:solidFill>
                  <a:srgbClr val="EF4444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“提示词公式”</a:t>
            </a: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教给爸爸妈妈，考考他们会不会用！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2" name="Shape 14"/>
          <p:cNvSpPr/>
          <p:nvPr/>
        </p:nvSpPr>
        <p:spPr>
          <a:xfrm>
            <a:off x="685800" y="2869387"/>
            <a:ext cx="5029200" cy="514807"/>
          </a:xfrm>
          <a:prstGeom prst="roundRect">
            <a:avLst>
              <a:gd name="adj" fmla="val 78942"/>
            </a:avLst>
          </a:prstGeom>
          <a:solidFill>
            <a:srgbClr val="FEF2F2"/>
          </a:solidFill>
          <a:ln w="12700">
            <a:solidFill>
              <a:srgbClr val="FEE2E2"/>
            </a:solidFill>
            <a:prstDash val="solid"/>
          </a:ln>
        </p:spPr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7"/>
          <a:srcRect l="-1648" r="-1648"/>
          <a:stretch>
            <a:fillRect/>
          </a:stretch>
        </p:blipFill>
        <p:spPr>
          <a:xfrm>
            <a:off x="847649" y="3031236"/>
            <a:ext cx="171907" cy="190195"/>
          </a:xfrm>
          <a:prstGeom prst="rect">
            <a:avLst/>
          </a:prstGeom>
        </p:spPr>
      </p:pic>
      <p:sp>
        <p:nvSpPr>
          <p:cNvPr id="24" name="Text 15"/>
          <p:cNvSpPr txBox="1"/>
          <p:nvPr/>
        </p:nvSpPr>
        <p:spPr>
          <a:xfrm>
            <a:off x="1133856" y="3031236"/>
            <a:ext cx="45720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"爸爸，你来试着说一句咒语，我来帮你输入电脑，看看AI能不能变出来！"</a:t>
            </a:r>
            <a:endParaRPr lang="en-US" sz="1000" i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5" name="Shape 16"/>
          <p:cNvSpPr/>
          <p:nvPr/>
        </p:nvSpPr>
        <p:spPr>
          <a:xfrm>
            <a:off x="685800" y="3838651"/>
            <a:ext cx="5029200" cy="1143000"/>
          </a:xfrm>
          <a:prstGeom prst="roundRect">
            <a:avLst>
              <a:gd name="adj" fmla="val 21333"/>
            </a:avLst>
          </a:prstGeom>
          <a:solidFill>
            <a:srgbClr val="F7FAFC"/>
          </a:solidFill>
          <a:ln w="25400">
            <a:solidFill>
              <a:srgbClr val="E2E8F0"/>
            </a:solidFill>
            <a:prstDash val="solid"/>
          </a:ln>
        </p:spPr>
      </p:sp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8"/>
          <a:srcRect t="-53" b="-53"/>
          <a:stretch>
            <a:fillRect/>
          </a:stretch>
        </p:blipFill>
        <p:spPr>
          <a:xfrm>
            <a:off x="2214677" y="4515307"/>
            <a:ext cx="286207" cy="171907"/>
          </a:xfrm>
          <a:prstGeom prst="rect">
            <a:avLst/>
          </a:prstGeom>
        </p:spPr>
      </p:pic>
      <p:pic>
        <p:nvPicPr>
          <p:cNvPr id="27" name="Image 8" descr="preencoded.png"/>
          <p:cNvPicPr>
            <a:picLocks noChangeAspect="1"/>
          </p:cNvPicPr>
          <p:nvPr/>
        </p:nvPicPr>
        <p:blipFill>
          <a:blip r:embed="rId9"/>
          <a:srcRect l="-607" r="-607"/>
          <a:stretch>
            <a:fillRect/>
          </a:stretch>
        </p:blipFill>
        <p:spPr>
          <a:xfrm>
            <a:off x="2728570" y="4343400"/>
            <a:ext cx="390449" cy="342900"/>
          </a:xfrm>
          <a:prstGeom prst="rect">
            <a:avLst/>
          </a:prstGeom>
        </p:spPr>
      </p:pic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10"/>
          <a:srcRect t="-40" b="-40"/>
          <a:stretch>
            <a:fillRect/>
          </a:stretch>
        </p:blipFill>
        <p:spPr>
          <a:xfrm>
            <a:off x="3347618" y="4401007"/>
            <a:ext cx="381305" cy="286207"/>
          </a:xfrm>
          <a:prstGeom prst="rect">
            <a:avLst/>
          </a:prstGeom>
        </p:spPr>
      </p:pic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11"/>
          <a:srcRect t="-40" b="-40"/>
          <a:stretch>
            <a:fillRect/>
          </a:stretch>
        </p:blipFill>
        <p:spPr>
          <a:xfrm>
            <a:off x="3804818" y="4401007"/>
            <a:ext cx="381305" cy="286207"/>
          </a:xfrm>
          <a:prstGeom prst="rect">
            <a:avLst/>
          </a:prstGeom>
        </p:spPr>
      </p:pic>
      <p:pic>
        <p:nvPicPr>
          <p:cNvPr id="30" name="Image 11" descr="preencoded.png"/>
          <p:cNvPicPr>
            <a:picLocks noChangeAspect="1"/>
          </p:cNvPicPr>
          <p:nvPr/>
        </p:nvPicPr>
        <p:blipFill>
          <a:blip r:embed="rId12"/>
          <a:srcRect t="-291" b="-291"/>
          <a:stretch>
            <a:fillRect/>
          </a:stretch>
        </p:blipFill>
        <p:spPr>
          <a:xfrm>
            <a:off x="4800600" y="4000500"/>
            <a:ext cx="705002" cy="256946"/>
          </a:xfrm>
          <a:prstGeom prst="rect">
            <a:avLst/>
          </a:prstGeom>
        </p:spPr>
      </p:pic>
      <p:sp>
        <p:nvSpPr>
          <p:cNvPr id="31" name="Text 17"/>
          <p:cNvSpPr txBox="1"/>
          <p:nvPr/>
        </p:nvSpPr>
        <p:spPr>
          <a:xfrm>
            <a:off x="4800600" y="4000500"/>
            <a:ext cx="762610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听懂了吗？</a:t>
            </a:r>
            <a:endParaRPr lang="en-US" sz="800" dirty="0">
              <a:solidFill>
                <a:srgbClr val="00000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2" name="Image 12" descr="preencoded.png"/>
          <p:cNvPicPr>
            <a:picLocks noChangeAspect="1"/>
          </p:cNvPicPr>
          <p:nvPr/>
        </p:nvPicPr>
        <p:blipFill>
          <a:blip r:embed="rId13"/>
          <a:srcRect t="-5" b="-5"/>
          <a:stretch>
            <a:fillRect/>
          </a:stretch>
        </p:blipFill>
        <p:spPr>
          <a:xfrm>
            <a:off x="6248095" y="1218895"/>
            <a:ext cx="5486400" cy="3991356"/>
          </a:xfrm>
          <a:prstGeom prst="rect">
            <a:avLst/>
          </a:prstGeom>
        </p:spPr>
      </p:pic>
      <p:sp>
        <p:nvSpPr>
          <p:cNvPr id="33" name="Shape 18"/>
          <p:cNvSpPr/>
          <p:nvPr/>
        </p:nvSpPr>
        <p:spPr>
          <a:xfrm>
            <a:off x="6248095" y="1295705"/>
            <a:ext cx="5486400" cy="914400"/>
          </a:xfrm>
          <a:prstGeom prst="rect">
            <a:avLst/>
          </a:prstGeom>
          <a:solidFill>
            <a:srgbClr val="E6FF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4" name="Shape 19"/>
          <p:cNvSpPr/>
          <p:nvPr/>
        </p:nvSpPr>
        <p:spPr>
          <a:xfrm>
            <a:off x="6476695" y="1485900"/>
            <a:ext cx="533095" cy="533095"/>
          </a:xfrm>
          <a:prstGeom prst="ellipse">
            <a:avLst/>
          </a:prstGeom>
          <a:solidFill>
            <a:srgbClr val="B2F5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5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6629400" y="1638605"/>
            <a:ext cx="228600" cy="228600"/>
          </a:xfrm>
          <a:prstGeom prst="rect">
            <a:avLst/>
          </a:prstGeom>
        </p:spPr>
      </p:pic>
      <p:sp>
        <p:nvSpPr>
          <p:cNvPr id="36" name="Text 20"/>
          <p:cNvSpPr txBox="1"/>
          <p:nvPr/>
        </p:nvSpPr>
        <p:spPr>
          <a:xfrm>
            <a:off x="7162495" y="1600200"/>
            <a:ext cx="1182319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85E61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亲子创意画</a:t>
            </a:r>
            <a:endParaRPr lang="en-US" sz="1800" b="1" dirty="0">
              <a:solidFill>
                <a:srgbClr val="285E61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7" name="Shape 21"/>
          <p:cNvSpPr/>
          <p:nvPr/>
        </p:nvSpPr>
        <p:spPr>
          <a:xfrm>
            <a:off x="10751515" y="1623060"/>
            <a:ext cx="761695" cy="267005"/>
          </a:xfrm>
          <a:prstGeom prst="roundRect">
            <a:avLst>
              <a:gd name="adj" fmla="val 342465"/>
            </a:avLst>
          </a:prstGeom>
          <a:solidFill>
            <a:srgbClr val="38B2A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8" name="Text 22"/>
          <p:cNvSpPr/>
          <p:nvPr/>
        </p:nvSpPr>
        <p:spPr>
          <a:xfrm>
            <a:off x="10723169" y="1623060"/>
            <a:ext cx="819302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ctr">
              <a:buNone/>
            </a:pPr>
            <a:r>
              <a:rPr lang="en-US" sz="900" b="1" kern="0" spc="75" dirty="0">
                <a:solidFill>
                  <a:srgbClr val="FFFFFF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选做作业</a:t>
            </a:r>
            <a:endParaRPr lang="en-US" sz="900" b="1" kern="0" spc="75" dirty="0">
              <a:solidFill>
                <a:srgbClr val="FFFFFF"/>
              </a:solidFill>
              <a:latin typeface="汉仪正圆-75W" panose="00020600040101010101" charset="-122"/>
              <a:ea typeface="汉仪正圆-7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9" name="Text 23"/>
          <p:cNvSpPr txBox="1"/>
          <p:nvPr/>
        </p:nvSpPr>
        <p:spPr>
          <a:xfrm>
            <a:off x="6476695" y="2438705"/>
            <a:ext cx="522031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和爸爸妈妈一起在纸上</a:t>
            </a:r>
            <a:r>
              <a:rPr lang="en-US" sz="13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画出</a:t>
            </a: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你想让AI帮你做的游戏样子。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0" name="Shape 24"/>
          <p:cNvSpPr/>
          <p:nvPr/>
        </p:nvSpPr>
        <p:spPr>
          <a:xfrm>
            <a:off x="6476695" y="2869387"/>
            <a:ext cx="5029200" cy="705002"/>
          </a:xfrm>
          <a:prstGeom prst="roundRect">
            <a:avLst>
              <a:gd name="adj" fmla="val 42065"/>
            </a:avLst>
          </a:prstGeom>
          <a:noFill/>
          <a:ln w="12700">
            <a:solidFill>
              <a:srgbClr val="E5E7EB"/>
            </a:solidFill>
            <a:prstDash val="solid"/>
          </a:ln>
        </p:spPr>
      </p:sp>
      <p:pic>
        <p:nvPicPr>
          <p:cNvPr id="41" name="Image 14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6638544" y="3126334"/>
            <a:ext cx="142646" cy="190195"/>
          </a:xfrm>
          <a:prstGeom prst="rect">
            <a:avLst/>
          </a:prstGeom>
        </p:spPr>
      </p:pic>
      <p:sp>
        <p:nvSpPr>
          <p:cNvPr id="42" name="Text 25"/>
          <p:cNvSpPr txBox="1"/>
          <p:nvPr/>
        </p:nvSpPr>
        <p:spPr>
          <a:xfrm>
            <a:off x="6896405" y="2869387"/>
            <a:ext cx="2371954" cy="7050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比如：“会飞的熊猫在竹林里摘星星” 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（下节课我们可以试着用咒语把它变出来！）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3" name="Shape 26"/>
          <p:cNvSpPr/>
          <p:nvPr/>
        </p:nvSpPr>
        <p:spPr>
          <a:xfrm>
            <a:off x="6476695" y="3838651"/>
            <a:ext cx="5029200" cy="1143000"/>
          </a:xfrm>
          <a:prstGeom prst="roundRect">
            <a:avLst>
              <a:gd name="adj" fmla="val 21333"/>
            </a:avLst>
          </a:prstGeom>
          <a:solidFill>
            <a:srgbClr val="F7FAFC"/>
          </a:solidFill>
          <a:ln w="25400">
            <a:solidFill>
              <a:srgbClr val="E2E8F0"/>
            </a:solidFill>
            <a:prstDash val="solid"/>
          </a:ln>
        </p:spPr>
      </p:sp>
      <p:pic>
        <p:nvPicPr>
          <p:cNvPr id="44" name="Image 15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0658246" y="3933749"/>
            <a:ext cx="676656" cy="676656"/>
          </a:xfrm>
          <a:prstGeom prst="rect">
            <a:avLst/>
          </a:prstGeom>
        </p:spPr>
      </p:pic>
      <p:pic>
        <p:nvPicPr>
          <p:cNvPr id="45" name="Image 16" descr="preencoded.png"/>
          <p:cNvPicPr>
            <a:picLocks noChangeAspect="1"/>
          </p:cNvPicPr>
          <p:nvPr/>
        </p:nvPicPr>
        <p:blipFill>
          <a:blip r:embed="rId17">
            <a:alphaModFix amt="60000"/>
          </a:blip>
          <a:srcRect/>
          <a:stretch>
            <a:fillRect/>
          </a:stretch>
        </p:blipFill>
        <p:spPr>
          <a:xfrm>
            <a:off x="7843723" y="4181551"/>
            <a:ext cx="571500" cy="457200"/>
          </a:xfrm>
          <a:prstGeom prst="rect">
            <a:avLst/>
          </a:prstGeom>
        </p:spPr>
      </p:pic>
      <p:pic>
        <p:nvPicPr>
          <p:cNvPr id="46" name="Image 17" descr="preencoded.png"/>
          <p:cNvPicPr>
            <a:picLocks noChangeAspect="1"/>
          </p:cNvPicPr>
          <p:nvPr/>
        </p:nvPicPr>
        <p:blipFill>
          <a:blip r:embed="rId18">
            <a:alphaModFix amt="60000"/>
          </a:blip>
          <a:srcRect t="-43" b="-43"/>
          <a:stretch>
            <a:fillRect/>
          </a:stretch>
        </p:blipFill>
        <p:spPr>
          <a:xfrm>
            <a:off x="8567928" y="4334256"/>
            <a:ext cx="133502" cy="152705"/>
          </a:xfrm>
          <a:prstGeom prst="rect">
            <a:avLst/>
          </a:prstGeom>
        </p:spPr>
      </p:pic>
      <p:pic>
        <p:nvPicPr>
          <p:cNvPr id="47" name="Image 18" descr="preencoded.png"/>
          <p:cNvPicPr>
            <a:picLocks noChangeAspect="1"/>
          </p:cNvPicPr>
          <p:nvPr/>
        </p:nvPicPr>
        <p:blipFill>
          <a:blip r:embed="rId19">
            <a:alphaModFix amt="60000"/>
          </a:blip>
          <a:srcRect l="-607" r="-607"/>
          <a:stretch>
            <a:fillRect/>
          </a:stretch>
        </p:blipFill>
        <p:spPr>
          <a:xfrm>
            <a:off x="8853221" y="4238244"/>
            <a:ext cx="390449" cy="342900"/>
          </a:xfrm>
          <a:prstGeom prst="rect">
            <a:avLst/>
          </a:prstGeom>
        </p:spPr>
      </p:pic>
      <p:pic>
        <p:nvPicPr>
          <p:cNvPr id="48" name="Image 19" descr="preencoded.png"/>
          <p:cNvPicPr>
            <a:picLocks noChangeAspect="1"/>
          </p:cNvPicPr>
          <p:nvPr/>
        </p:nvPicPr>
        <p:blipFill>
          <a:blip r:embed="rId20">
            <a:alphaModFix amt="60000"/>
          </a:blip>
          <a:srcRect t="-43" b="-43"/>
          <a:stretch>
            <a:fillRect/>
          </a:stretch>
        </p:blipFill>
        <p:spPr>
          <a:xfrm>
            <a:off x="9396374" y="4334256"/>
            <a:ext cx="133502" cy="152705"/>
          </a:xfrm>
          <a:prstGeom prst="rect">
            <a:avLst/>
          </a:prstGeom>
        </p:spPr>
      </p:pic>
      <p:pic>
        <p:nvPicPr>
          <p:cNvPr id="49" name="Image 20" descr="preencoded.png"/>
          <p:cNvPicPr>
            <a:picLocks noChangeAspect="1"/>
          </p:cNvPicPr>
          <p:nvPr/>
        </p:nvPicPr>
        <p:blipFill>
          <a:blip r:embed="rId21">
            <a:alphaModFix amt="60000"/>
          </a:blip>
          <a:srcRect/>
          <a:stretch>
            <a:fillRect/>
          </a:stretch>
        </p:blipFill>
        <p:spPr>
          <a:xfrm>
            <a:off x="9682582" y="4181551"/>
            <a:ext cx="457200" cy="457200"/>
          </a:xfrm>
          <a:prstGeom prst="rect">
            <a:avLst/>
          </a:prstGeom>
        </p:spPr>
      </p:pic>
      <p:pic>
        <p:nvPicPr>
          <p:cNvPr id="50" name="Image 21" descr="preencoded.png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790956" y="5674766"/>
            <a:ext cx="609905" cy="609905"/>
          </a:xfrm>
          <a:prstGeom prst="rect">
            <a:avLst/>
          </a:prstGeom>
        </p:spPr>
      </p:pic>
      <p:pic>
        <p:nvPicPr>
          <p:cNvPr id="51" name="Image 22" descr="preencoded.png"/>
          <p:cNvPicPr>
            <a:picLocks noChangeAspect="1"/>
          </p:cNvPicPr>
          <p:nvPr/>
        </p:nvPicPr>
        <p:blipFill>
          <a:blip r:embed="rId23"/>
          <a:srcRect t="-1324" b="-1324"/>
          <a:stretch>
            <a:fillRect/>
          </a:stretch>
        </p:blipFill>
        <p:spPr>
          <a:xfrm>
            <a:off x="933602" y="5836615"/>
            <a:ext cx="323698" cy="295351"/>
          </a:xfrm>
          <a:prstGeom prst="rect">
            <a:avLst/>
          </a:prstGeom>
        </p:spPr>
      </p:pic>
      <p:pic>
        <p:nvPicPr>
          <p:cNvPr id="52" name="Image 23" descr="preencoded.png"/>
          <p:cNvPicPr>
            <a:picLocks noChangeAspect="1"/>
          </p:cNvPicPr>
          <p:nvPr/>
        </p:nvPicPr>
        <p:blipFill>
          <a:blip r:embed="rId24">
            <a:alphaModFix amt="50000"/>
          </a:blip>
          <a:srcRect/>
          <a:stretch>
            <a:fillRect/>
          </a:stretch>
        </p:blipFill>
        <p:spPr>
          <a:xfrm>
            <a:off x="10661904" y="5595214"/>
            <a:ext cx="809244" cy="809244"/>
          </a:xfrm>
          <a:prstGeom prst="rect">
            <a:avLst/>
          </a:prstGeom>
        </p:spPr>
      </p:pic>
      <p:sp>
        <p:nvSpPr>
          <p:cNvPr id="53" name="Shape 27"/>
          <p:cNvSpPr/>
          <p:nvPr/>
        </p:nvSpPr>
        <p:spPr>
          <a:xfrm>
            <a:off x="2253082" y="4324198"/>
            <a:ext cx="209398" cy="209398"/>
          </a:xfrm>
          <a:prstGeom prst="ellipse">
            <a:avLst/>
          </a:prstGeom>
          <a:solidFill>
            <a:srgbClr val="F5656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4" name="Shape 28"/>
          <p:cNvSpPr/>
          <p:nvPr/>
        </p:nvSpPr>
        <p:spPr>
          <a:xfrm>
            <a:off x="3396082" y="4134002"/>
            <a:ext cx="286207" cy="286207"/>
          </a:xfrm>
          <a:prstGeom prst="ellipse">
            <a:avLst/>
          </a:prstGeom>
          <a:solidFill>
            <a:srgbClr val="4A556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5" name="Shape 29"/>
          <p:cNvSpPr/>
          <p:nvPr/>
        </p:nvSpPr>
        <p:spPr>
          <a:xfrm>
            <a:off x="3853282" y="4134002"/>
            <a:ext cx="286207" cy="286207"/>
          </a:xfrm>
          <a:prstGeom prst="ellipse">
            <a:avLst/>
          </a:prstGeom>
          <a:solidFill>
            <a:srgbClr val="7180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-952805"/>
            <a:ext cx="4286707" cy="4286707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8858707" y="3524098"/>
            <a:ext cx="3810305" cy="3810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381305"/>
            <a:ext cx="609905" cy="60990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19049" y="543154"/>
            <a:ext cx="286207" cy="286207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218895" y="304495"/>
            <a:ext cx="612556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065F46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安全小贴士（再强调一遍）</a:t>
            </a:r>
            <a:endParaRPr lang="en-US" sz="3600" kern="0" spc="180" dirty="0">
              <a:solidFill>
                <a:srgbClr val="065F46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218895" y="800100"/>
            <a:ext cx="55156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我们的秘密守护行动 🛡️</a:t>
            </a:r>
            <a:endParaRPr lang="en-US" sz="15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l="-5" r="-5"/>
          <a:stretch>
            <a:fillRect/>
          </a:stretch>
        </p:blipFill>
        <p:spPr>
          <a:xfrm>
            <a:off x="5139842" y="1218895"/>
            <a:ext cx="6595567" cy="3715207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368442" y="1561795"/>
            <a:ext cx="228600" cy="228600"/>
          </a:xfrm>
          <a:prstGeom prst="rect">
            <a:avLst/>
          </a:prstGeom>
        </p:spPr>
      </p:pic>
      <p:sp>
        <p:nvSpPr>
          <p:cNvPr id="12" name="Text 4"/>
          <p:cNvSpPr txBox="1"/>
          <p:nvPr/>
        </p:nvSpPr>
        <p:spPr>
          <a:xfrm>
            <a:off x="5711342" y="1524305"/>
            <a:ext cx="1944929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991B1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永远不要告诉 AI：</a:t>
            </a:r>
            <a:endParaRPr lang="en-US" sz="1800" dirty="0">
              <a:solidFill>
                <a:srgbClr val="991B1B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3" name="Text 5"/>
          <p:cNvSpPr txBox="1"/>
          <p:nvPr/>
        </p:nvSpPr>
        <p:spPr>
          <a:xfrm>
            <a:off x="5368442" y="1904695"/>
            <a:ext cx="63349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为了保护自己，请千万不要输入以下信息：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4" name="Shape 6"/>
          <p:cNvSpPr/>
          <p:nvPr/>
        </p:nvSpPr>
        <p:spPr>
          <a:xfrm>
            <a:off x="457200" y="5509260"/>
            <a:ext cx="11277295" cy="1123798"/>
          </a:xfrm>
          <a:prstGeom prst="roundRect">
            <a:avLst>
              <a:gd name="adj" fmla="val 2758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39700" dist="50800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5" name="Shape 7"/>
          <p:cNvSpPr/>
          <p:nvPr/>
        </p:nvSpPr>
        <p:spPr>
          <a:xfrm>
            <a:off x="5544007" y="5804611"/>
            <a:ext cx="19202" cy="533095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16" name="Shape 8"/>
          <p:cNvSpPr/>
          <p:nvPr/>
        </p:nvSpPr>
        <p:spPr>
          <a:xfrm>
            <a:off x="743407" y="5840273"/>
            <a:ext cx="457200" cy="457200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75995" y="5973775"/>
            <a:ext cx="190195" cy="190195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1343254" y="6143854"/>
            <a:ext cx="230428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带领全班大声齐读口号，加深记忆。</a:t>
            </a:r>
            <a:endParaRPr lang="en-US" sz="1000" dirty="0"/>
          </a:p>
        </p:txBody>
      </p:sp>
      <p:sp>
        <p:nvSpPr>
          <p:cNvPr id="19" name="Shape 10"/>
          <p:cNvSpPr/>
          <p:nvPr/>
        </p:nvSpPr>
        <p:spPr>
          <a:xfrm>
            <a:off x="5846674" y="5840273"/>
            <a:ext cx="457200" cy="457200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003950" y="5973775"/>
            <a:ext cx="142646" cy="190195"/>
          </a:xfrm>
          <a:prstGeom prst="rect">
            <a:avLst/>
          </a:prstGeom>
        </p:spPr>
      </p:pic>
      <p:sp>
        <p:nvSpPr>
          <p:cNvPr id="21" name="Shape 11"/>
          <p:cNvSpPr/>
          <p:nvPr/>
        </p:nvSpPr>
        <p:spPr>
          <a:xfrm>
            <a:off x="1343254" y="5804611"/>
            <a:ext cx="1037844" cy="304495"/>
          </a:xfrm>
          <a:prstGeom prst="roundRect">
            <a:avLst>
              <a:gd name="adj" fmla="val 300300"/>
            </a:avLst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2"/>
          <p:cNvSpPr/>
          <p:nvPr/>
        </p:nvSpPr>
        <p:spPr>
          <a:xfrm>
            <a:off x="1314907" y="5804611"/>
            <a:ext cx="1095451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50800" rIns="1397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🎯 教师指引</a:t>
            </a:r>
            <a:endParaRPr lang="en-US" sz="10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3" name="Shape 13"/>
          <p:cNvSpPr/>
          <p:nvPr/>
        </p:nvSpPr>
        <p:spPr>
          <a:xfrm>
            <a:off x="6446520" y="5651906"/>
            <a:ext cx="1037844" cy="304495"/>
          </a:xfrm>
          <a:prstGeom prst="roundRect">
            <a:avLst>
              <a:gd name="adj" fmla="val 300300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14"/>
          <p:cNvSpPr/>
          <p:nvPr/>
        </p:nvSpPr>
        <p:spPr>
          <a:xfrm>
            <a:off x="6418174" y="5651906"/>
            <a:ext cx="1095451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50800" rIns="1397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👧🏻 全班齐读</a:t>
            </a:r>
            <a:endParaRPr lang="en-US" sz="10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9"/>
          <a:srcRect t="-1" b="-1"/>
          <a:stretch>
            <a:fillRect/>
          </a:stretch>
        </p:blipFill>
        <p:spPr>
          <a:xfrm>
            <a:off x="457200" y="1218895"/>
            <a:ext cx="4396435" cy="3715207"/>
          </a:xfrm>
          <a:prstGeom prst="rect">
            <a:avLst/>
          </a:prstGeom>
        </p:spPr>
      </p:pic>
      <p:sp>
        <p:nvSpPr>
          <p:cNvPr id="26" name="Shape 15"/>
          <p:cNvSpPr/>
          <p:nvPr/>
        </p:nvSpPr>
        <p:spPr>
          <a:xfrm>
            <a:off x="2083918" y="1687068"/>
            <a:ext cx="1143000" cy="1143000"/>
          </a:xfrm>
          <a:prstGeom prst="ellipse">
            <a:avLst/>
          </a:prstGeom>
          <a:solidFill>
            <a:srgbClr val="F0FFF4"/>
          </a:solidFill>
          <a:ln w="50800">
            <a:solidFill>
              <a:srgbClr val="48BB78"/>
            </a:solidFill>
            <a:prstDash val="solid"/>
          </a:ln>
        </p:spPr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10"/>
          <a:srcRect t="-16" b="-16"/>
          <a:stretch>
            <a:fillRect/>
          </a:stretch>
        </p:blipFill>
        <p:spPr>
          <a:xfrm>
            <a:off x="2298802" y="1973275"/>
            <a:ext cx="714146" cy="571500"/>
          </a:xfrm>
          <a:prstGeom prst="rect">
            <a:avLst/>
          </a:prstGeom>
        </p:spPr>
      </p:pic>
      <p:sp>
        <p:nvSpPr>
          <p:cNvPr id="28" name="Text 16"/>
          <p:cNvSpPr txBox="1"/>
          <p:nvPr/>
        </p:nvSpPr>
        <p:spPr>
          <a:xfrm>
            <a:off x="2085746" y="3021178"/>
            <a:ext cx="1145743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4785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自我保护</a:t>
            </a:r>
            <a:endParaRPr lang="en-US" sz="2200" dirty="0">
              <a:solidFill>
                <a:srgbClr val="04785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9" name="Text 17"/>
          <p:cNvSpPr txBox="1"/>
          <p:nvPr/>
        </p:nvSpPr>
        <p:spPr>
          <a:xfrm>
            <a:off x="1672438" y="3515868"/>
            <a:ext cx="1974190" cy="3246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在 AI 工坊里玩</a:t>
            </a:r>
            <a:r>
              <a:rPr lang="en-US" sz="18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很安全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0" name="Text 18"/>
          <p:cNvSpPr txBox="1"/>
          <p:nvPr/>
        </p:nvSpPr>
        <p:spPr>
          <a:xfrm>
            <a:off x="1732788" y="3909060"/>
            <a:ext cx="1852574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但我们也要保护好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自己的隐私小秘密！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11"/>
          <a:srcRect l="-25260" r="-25260"/>
          <a:stretch>
            <a:fillRect/>
          </a:stretch>
        </p:blipFill>
        <p:spPr>
          <a:xfrm>
            <a:off x="601345" y="1104900"/>
            <a:ext cx="1130935" cy="381000"/>
          </a:xfrm>
          <a:prstGeom prst="rect">
            <a:avLst/>
          </a:prstGeom>
        </p:spPr>
      </p:pic>
      <p:sp>
        <p:nvSpPr>
          <p:cNvPr id="32" name="Text 19"/>
          <p:cNvSpPr txBox="1"/>
          <p:nvPr/>
        </p:nvSpPr>
        <p:spPr>
          <a:xfrm rot="20880000">
            <a:off x="748894" y="1104595"/>
            <a:ext cx="756209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重要规则 </a:t>
            </a:r>
            <a:endParaRPr lang="en-US" sz="1200" b="1" dirty="0">
              <a:solidFill>
                <a:srgbClr val="78350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33" name="Image 11" descr="preencoded.png"/>
          <p:cNvPicPr>
            <a:picLocks noChangeAspect="1"/>
          </p:cNvPicPr>
          <p:nvPr/>
        </p:nvPicPr>
        <p:blipFill>
          <a:blip r:embed="rId12"/>
          <a:srcRect l="-2143" r="-2143"/>
          <a:stretch>
            <a:fillRect/>
          </a:stretch>
        </p:blipFill>
        <p:spPr>
          <a:xfrm>
            <a:off x="481889" y="1242670"/>
            <a:ext cx="200254" cy="219456"/>
          </a:xfrm>
          <a:prstGeom prst="rect">
            <a:avLst/>
          </a:prstGeom>
        </p:spPr>
      </p:pic>
      <p:sp>
        <p:nvSpPr>
          <p:cNvPr id="34" name="Shape 20"/>
          <p:cNvSpPr/>
          <p:nvPr/>
        </p:nvSpPr>
        <p:spPr>
          <a:xfrm>
            <a:off x="5368442" y="2361895"/>
            <a:ext cx="1952244" cy="2352751"/>
          </a:xfrm>
          <a:prstGeom prst="roundRect">
            <a:avLst>
              <a:gd name="adj" fmla="val 7311"/>
            </a:avLst>
          </a:prstGeom>
          <a:solidFill>
            <a:srgbClr val="FFF5F5"/>
          </a:solidFill>
          <a:ln w="25400">
            <a:solidFill>
              <a:srgbClr val="FED7D7"/>
            </a:solidFill>
            <a:prstDash val="solid"/>
          </a:ln>
        </p:spPr>
      </p:sp>
      <p:pic>
        <p:nvPicPr>
          <p:cNvPr id="35" name="Image 12" descr="preencoded.png"/>
          <p:cNvPicPr>
            <a:picLocks noChangeAspect="1"/>
          </p:cNvPicPr>
          <p:nvPr/>
        </p:nvPicPr>
        <p:blipFill>
          <a:blip r:embed="rId13">
            <a:alphaModFix amt="70000"/>
          </a:blip>
          <a:srcRect l="-44" r="-44"/>
          <a:stretch>
            <a:fillRect/>
          </a:stretch>
        </p:blipFill>
        <p:spPr>
          <a:xfrm>
            <a:off x="6083503" y="3029407"/>
            <a:ext cx="514807" cy="457200"/>
          </a:xfrm>
          <a:prstGeom prst="rect">
            <a:avLst/>
          </a:prstGeom>
        </p:spPr>
      </p:pic>
      <p:pic>
        <p:nvPicPr>
          <p:cNvPr id="36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959145" y="3152851"/>
            <a:ext cx="761695" cy="761695"/>
          </a:xfrm>
          <a:prstGeom prst="rect">
            <a:avLst/>
          </a:prstGeom>
        </p:spPr>
      </p:pic>
      <p:sp>
        <p:nvSpPr>
          <p:cNvPr id="37" name="Text 21"/>
          <p:cNvSpPr txBox="1"/>
          <p:nvPr/>
        </p:nvSpPr>
        <p:spPr>
          <a:xfrm>
            <a:off x="5997550" y="365760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真实姓名</a:t>
            </a:r>
            <a:endParaRPr lang="en-US" sz="12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8" name="Text 22"/>
          <p:cNvSpPr txBox="1"/>
          <p:nvPr/>
        </p:nvSpPr>
        <p:spPr>
          <a:xfrm>
            <a:off x="5817413" y="3886200"/>
            <a:ext cx="104973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✅ 用“小明”代替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9" name="Shape 23"/>
          <p:cNvSpPr/>
          <p:nvPr/>
        </p:nvSpPr>
        <p:spPr>
          <a:xfrm>
            <a:off x="7465162" y="2361895"/>
            <a:ext cx="1952244" cy="2352751"/>
          </a:xfrm>
          <a:prstGeom prst="roundRect">
            <a:avLst>
              <a:gd name="adj" fmla="val 7311"/>
            </a:avLst>
          </a:prstGeom>
          <a:solidFill>
            <a:srgbClr val="FFF5F5"/>
          </a:solidFill>
          <a:ln w="25400">
            <a:solidFill>
              <a:srgbClr val="FED7D7"/>
            </a:solidFill>
            <a:prstDash val="solid"/>
          </a:ln>
        </p:spPr>
      </p:sp>
      <p:pic>
        <p:nvPicPr>
          <p:cNvPr id="40" name="Image 14" descr="preencoded.png"/>
          <p:cNvPicPr>
            <a:picLocks noChangeAspect="1"/>
          </p:cNvPicPr>
          <p:nvPr/>
        </p:nvPicPr>
        <p:blipFill>
          <a:blip r:embed="rId15">
            <a:alphaModFix amt="70000"/>
          </a:blip>
          <a:srcRect l="-44" r="-44"/>
          <a:stretch>
            <a:fillRect/>
          </a:stretch>
        </p:blipFill>
        <p:spPr>
          <a:xfrm>
            <a:off x="8180222" y="3029407"/>
            <a:ext cx="514807" cy="457200"/>
          </a:xfrm>
          <a:prstGeom prst="rect">
            <a:avLst/>
          </a:prstGeom>
        </p:spPr>
      </p:pic>
      <p:pic>
        <p:nvPicPr>
          <p:cNvPr id="41" name="Image 15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055864" y="3152851"/>
            <a:ext cx="761695" cy="761695"/>
          </a:xfrm>
          <a:prstGeom prst="rect">
            <a:avLst/>
          </a:prstGeom>
        </p:spPr>
      </p:pic>
      <p:sp>
        <p:nvSpPr>
          <p:cNvPr id="42" name="Text 24"/>
          <p:cNvSpPr txBox="1"/>
          <p:nvPr/>
        </p:nvSpPr>
        <p:spPr>
          <a:xfrm>
            <a:off x="8094269" y="365760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家庭住址</a:t>
            </a:r>
            <a:endParaRPr lang="en-US" sz="12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3" name="Text 25"/>
          <p:cNvSpPr txBox="1"/>
          <p:nvPr/>
        </p:nvSpPr>
        <p:spPr>
          <a:xfrm>
            <a:off x="7914132" y="3886200"/>
            <a:ext cx="104973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✅ 用“我家”代替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4" name="Shape 26"/>
          <p:cNvSpPr/>
          <p:nvPr/>
        </p:nvSpPr>
        <p:spPr>
          <a:xfrm>
            <a:off x="9561881" y="2361895"/>
            <a:ext cx="1952244" cy="2352751"/>
          </a:xfrm>
          <a:prstGeom prst="roundRect">
            <a:avLst>
              <a:gd name="adj" fmla="val 7311"/>
            </a:avLst>
          </a:prstGeom>
          <a:solidFill>
            <a:srgbClr val="FFF5F5"/>
          </a:solidFill>
          <a:ln w="25400">
            <a:solidFill>
              <a:srgbClr val="FED7D7"/>
            </a:solidFill>
            <a:prstDash val="solid"/>
          </a:ln>
        </p:spPr>
      </p:sp>
      <p:pic>
        <p:nvPicPr>
          <p:cNvPr id="45" name="Image 16" descr="preencoded.png"/>
          <p:cNvPicPr>
            <a:picLocks noChangeAspect="1"/>
          </p:cNvPicPr>
          <p:nvPr/>
        </p:nvPicPr>
        <p:blipFill>
          <a:blip r:embed="rId16">
            <a:alphaModFix amt="70000"/>
          </a:blip>
          <a:srcRect/>
          <a:stretch>
            <a:fillRect/>
          </a:stretch>
        </p:blipFill>
        <p:spPr>
          <a:xfrm>
            <a:off x="10305288" y="3029407"/>
            <a:ext cx="457200" cy="457200"/>
          </a:xfrm>
          <a:prstGeom prst="rect">
            <a:avLst/>
          </a:prstGeom>
        </p:spPr>
      </p:pic>
      <p:pic>
        <p:nvPicPr>
          <p:cNvPr id="46" name="Image 17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0152583" y="3152851"/>
            <a:ext cx="761695" cy="761695"/>
          </a:xfrm>
          <a:prstGeom prst="rect">
            <a:avLst/>
          </a:prstGeom>
        </p:spPr>
      </p:pic>
      <p:sp>
        <p:nvSpPr>
          <p:cNvPr id="47" name="Text 27"/>
          <p:cNvSpPr txBox="1"/>
          <p:nvPr/>
        </p:nvSpPr>
        <p:spPr>
          <a:xfrm>
            <a:off x="10190988" y="365760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电话号码</a:t>
            </a:r>
            <a:endParaRPr lang="en-US" sz="12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8" name="Text 28"/>
          <p:cNvSpPr txBox="1"/>
          <p:nvPr/>
        </p:nvSpPr>
        <p:spPr>
          <a:xfrm>
            <a:off x="10068458" y="3886200"/>
            <a:ext cx="93360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✅ 爸妈的也不行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9" name="Image 18" descr="preencoded.png"/>
          <p:cNvPicPr>
            <a:picLocks noChangeAspect="1"/>
          </p:cNvPicPr>
          <p:nvPr/>
        </p:nvPicPr>
        <p:blipFill>
          <a:blip r:embed="rId17"/>
          <a:srcRect t="-28" b="-28"/>
          <a:stretch>
            <a:fillRect/>
          </a:stretch>
        </p:blipFill>
        <p:spPr>
          <a:xfrm>
            <a:off x="6446520" y="5991225"/>
            <a:ext cx="3928745" cy="495300"/>
          </a:xfrm>
          <a:prstGeom prst="rect">
            <a:avLst/>
          </a:prstGeom>
        </p:spPr>
      </p:pic>
      <p:sp>
        <p:nvSpPr>
          <p:cNvPr id="50" name="Text 29"/>
          <p:cNvSpPr txBox="1"/>
          <p:nvPr/>
        </p:nvSpPr>
        <p:spPr>
          <a:xfrm>
            <a:off x="6656070" y="6105525"/>
            <a:ext cx="368871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E3A8A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“ 🙅‍♂️ 我不说真名， 🙅‍♀️ 我不说地址！”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-476402" y="-952805"/>
            <a:ext cx="2857500" cy="28575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6476695" y="4000500"/>
            <a:ext cx="3333902" cy="3333902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0644" y="543154"/>
            <a:ext cx="286207" cy="286207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304495"/>
            <a:ext cx="593628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魔法小厨师——什么是AI？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143000" y="800100"/>
            <a:ext cx="53346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 = 魔法小厨师 👨‍🍳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l="-9" r="-9"/>
          <a:stretch>
            <a:fillRect/>
          </a:stretch>
        </p:blipFill>
        <p:spPr>
          <a:xfrm>
            <a:off x="457200" y="1218895"/>
            <a:ext cx="2551176" cy="1923898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99032" y="1447495"/>
            <a:ext cx="666598" cy="666598"/>
          </a:xfrm>
          <a:prstGeom prst="rect">
            <a:avLst/>
          </a:prstGeom>
        </p:spPr>
      </p:pic>
      <p:pic>
        <p:nvPicPr>
          <p:cNvPr id="12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580083" y="1628546"/>
            <a:ext cx="304495" cy="304495"/>
          </a:xfrm>
          <a:prstGeom prst="rect">
            <a:avLst/>
          </a:prstGeom>
        </p:spPr>
      </p:pic>
      <p:sp>
        <p:nvSpPr>
          <p:cNvPr id="13" name="Text 4"/>
          <p:cNvSpPr txBox="1"/>
          <p:nvPr/>
        </p:nvSpPr>
        <p:spPr>
          <a:xfrm>
            <a:off x="1351483" y="2229307"/>
            <a:ext cx="7626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智能音箱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4" name="Text 5"/>
          <p:cNvSpPr txBox="1"/>
          <p:nvPr/>
        </p:nvSpPr>
        <p:spPr>
          <a:xfrm>
            <a:off x="1307592" y="2533802"/>
            <a:ext cx="857707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你说"放首歌"</a:t>
            </a:r>
            <a:endParaRPr lang="en-US" sz="1000" dirty="0">
              <a:latin typeface="汉仪正圆-75W" panose="00020600040101010101" charset="-122"/>
              <a:ea typeface="汉仪正圆-75W" panose="00020600040101010101" charset="-122"/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它就放了 🎵</a:t>
            </a:r>
            <a:endParaRPr lang="en-US" sz="1000" dirty="0">
              <a:latin typeface="汉仪正圆-75W" panose="00020600040101010101" charset="-122"/>
              <a:ea typeface="汉仪正圆-75W" panose="00020600040101010101" charset="-122"/>
            </a:endParaRPr>
          </a:p>
        </p:txBody>
      </p:sp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8"/>
          <a:srcRect l="-9" r="-9"/>
          <a:stretch>
            <a:fillRect/>
          </a:stretch>
        </p:blipFill>
        <p:spPr>
          <a:xfrm>
            <a:off x="3160166" y="1218895"/>
            <a:ext cx="2551176" cy="1923898"/>
          </a:xfrm>
          <a:prstGeom prst="rect">
            <a:avLst/>
          </a:prstGeom>
        </p:spPr>
      </p:pic>
      <p:pic>
        <p:nvPicPr>
          <p:cNvPr id="16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4102913" y="1447495"/>
            <a:ext cx="666598" cy="666598"/>
          </a:xfrm>
          <a:prstGeom prst="rect">
            <a:avLst/>
          </a:prstGeom>
        </p:spPr>
      </p:pic>
      <p:pic>
        <p:nvPicPr>
          <p:cNvPr id="17" name="Image 9" descr="preencoded.png"/>
          <p:cNvPicPr>
            <a:picLocks noChangeAspect="1"/>
          </p:cNvPicPr>
          <p:nvPr/>
        </p:nvPicPr>
        <p:blipFill>
          <a:blip r:embed="rId10"/>
          <a:srcRect l="-90" r="-90"/>
          <a:stretch>
            <a:fillRect/>
          </a:stretch>
        </p:blipFill>
        <p:spPr>
          <a:xfrm>
            <a:off x="4245559" y="1628546"/>
            <a:ext cx="381305" cy="304495"/>
          </a:xfrm>
          <a:prstGeom prst="rect">
            <a:avLst/>
          </a:prstGeom>
        </p:spPr>
      </p:pic>
      <p:sp>
        <p:nvSpPr>
          <p:cNvPr id="18" name="Text 6"/>
          <p:cNvSpPr txBox="1"/>
          <p:nvPr/>
        </p:nvSpPr>
        <p:spPr>
          <a:xfrm>
            <a:off x="4055364" y="2229307"/>
            <a:ext cx="7626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游戏敌人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9" name="Text 7"/>
          <p:cNvSpPr txBox="1"/>
          <p:nvPr/>
        </p:nvSpPr>
        <p:spPr>
          <a:xfrm>
            <a:off x="4006901" y="2533802"/>
            <a:ext cx="857707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它们会自己动</a:t>
            </a:r>
            <a:endParaRPr lang="en-US" sz="1000" dirty="0">
              <a:latin typeface="汉仪正圆-75W" panose="00020600040101010101" charset="-122"/>
              <a:ea typeface="汉仪正圆-75W" panose="00020600040101010101" charset="-122"/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追着你跑 👾</a:t>
            </a:r>
            <a:endParaRPr lang="en-US" sz="1000" dirty="0">
              <a:latin typeface="汉仪正圆-75W" panose="00020600040101010101" charset="-122"/>
              <a:ea typeface="汉仪正圆-75W" panose="00020600040101010101" charset="-122"/>
            </a:endParaRPr>
          </a:p>
        </p:txBody>
      </p:sp>
      <p:pic>
        <p:nvPicPr>
          <p:cNvPr id="20" name="Image 10" descr="preencoded.png"/>
          <p:cNvPicPr>
            <a:picLocks noChangeAspect="1"/>
          </p:cNvPicPr>
          <p:nvPr/>
        </p:nvPicPr>
        <p:blipFill>
          <a:blip r:embed="rId11"/>
          <a:srcRect t="-6" b="-6"/>
          <a:stretch>
            <a:fillRect/>
          </a:stretch>
        </p:blipFill>
        <p:spPr>
          <a:xfrm>
            <a:off x="8076895" y="1218895"/>
            <a:ext cx="3657600" cy="2962656"/>
          </a:xfrm>
          <a:prstGeom prst="rect">
            <a:avLst/>
          </a:prstGeom>
        </p:spPr>
      </p:pic>
      <p:sp>
        <p:nvSpPr>
          <p:cNvPr id="21" name="Shape 8"/>
          <p:cNvSpPr/>
          <p:nvPr/>
        </p:nvSpPr>
        <p:spPr>
          <a:xfrm>
            <a:off x="8363102" y="1790395"/>
            <a:ext cx="3143707" cy="9144"/>
          </a:xfrm>
          <a:prstGeom prst="rect">
            <a:avLst/>
          </a:prstGeom>
          <a:solidFill>
            <a:srgbClr val="FDE68A"/>
          </a:solidFill>
          <a:ln w="12700">
            <a:solidFill>
              <a:srgbClr val="FDE68A">
                <a:alpha val="0"/>
              </a:srgbClr>
            </a:solidFill>
            <a:prstDash val="solid"/>
          </a:ln>
        </p:spPr>
      </p:sp>
      <p:pic>
        <p:nvPicPr>
          <p:cNvPr id="22" name="Image 1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8363102" y="1485900"/>
            <a:ext cx="237744" cy="190195"/>
          </a:xfrm>
          <a:prstGeom prst="rect">
            <a:avLst/>
          </a:prstGeom>
        </p:spPr>
      </p:pic>
      <p:sp>
        <p:nvSpPr>
          <p:cNvPr id="23" name="Text 9"/>
          <p:cNvSpPr txBox="1"/>
          <p:nvPr/>
        </p:nvSpPr>
        <p:spPr>
          <a:xfrm>
            <a:off x="8677656" y="1447495"/>
            <a:ext cx="788213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教师指引</a:t>
            </a:r>
            <a:endParaRPr lang="en-US" sz="15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4" name="Text 10"/>
          <p:cNvSpPr txBox="1"/>
          <p:nvPr/>
        </p:nvSpPr>
        <p:spPr>
          <a:xfrm>
            <a:off x="8363102" y="1914754"/>
            <a:ext cx="333390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F2937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用</a:t>
            </a:r>
            <a:r>
              <a:rPr lang="en-US" sz="1200" b="1" dirty="0">
                <a:solidFill>
                  <a:srgbClr val="7C3AED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“点菜”</a:t>
            </a:r>
            <a:r>
              <a:rPr lang="en-US" sz="1200" dirty="0">
                <a:solidFill>
                  <a:srgbClr val="1F2937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的比喻来解释AI的工作原理：</a:t>
            </a:r>
            <a:endParaRPr lang="en-US" sz="1200" dirty="0">
              <a:latin typeface="汉仪正圆-75W" panose="00020600040101010101" charset="-122"/>
              <a:ea typeface="汉仪正圆-75W" panose="00020600040101010101" charset="-122"/>
            </a:endParaRPr>
          </a:p>
        </p:txBody>
      </p:sp>
      <p:sp>
        <p:nvSpPr>
          <p:cNvPr id="25" name="Text 11"/>
          <p:cNvSpPr txBox="1"/>
          <p:nvPr/>
        </p:nvSpPr>
        <p:spPr>
          <a:xfrm>
            <a:off x="8553298" y="2276856"/>
            <a:ext cx="31437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提示词</a:t>
            </a: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= 顾客下的菜单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6" name="Text 12"/>
          <p:cNvSpPr txBox="1"/>
          <p:nvPr/>
        </p:nvSpPr>
        <p:spPr>
          <a:xfrm>
            <a:off x="8553298" y="2542946"/>
            <a:ext cx="31437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代码</a:t>
            </a: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= 厨师用的食材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7" name="Text 13"/>
          <p:cNvSpPr txBox="1"/>
          <p:nvPr/>
        </p:nvSpPr>
        <p:spPr>
          <a:xfrm>
            <a:off x="8553298" y="2809951"/>
            <a:ext cx="31437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生成结果</a:t>
            </a: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= 做好的菜肴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8" name="Shape 14"/>
          <p:cNvSpPr/>
          <p:nvPr/>
        </p:nvSpPr>
        <p:spPr>
          <a:xfrm>
            <a:off x="8363102" y="3362249"/>
            <a:ext cx="3143707" cy="590702"/>
          </a:xfrm>
          <a:prstGeom prst="roundRect">
            <a:avLst>
              <a:gd name="adj" fmla="val 39948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FCD34D"/>
            </a:solidFill>
            <a:prstDash val="solid"/>
          </a:ln>
        </p:spPr>
      </p:sp>
      <p:sp>
        <p:nvSpPr>
          <p:cNvPr id="29" name="Text 15"/>
          <p:cNvSpPr txBox="1"/>
          <p:nvPr/>
        </p:nvSpPr>
        <p:spPr>
          <a:xfrm>
            <a:off x="8486546" y="3486607"/>
            <a:ext cx="30102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💡 教学重点：</a:t>
            </a:r>
            <a:endParaRPr lang="en-US" sz="900" b="1" dirty="0">
              <a:solidFill>
                <a:srgbClr val="78350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0" name="Text 16"/>
          <p:cNvSpPr txBox="1"/>
          <p:nvPr/>
        </p:nvSpPr>
        <p:spPr>
          <a:xfrm>
            <a:off x="8486546" y="3676802"/>
            <a:ext cx="308610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让学生明白：说得越清楚，AI做得越好！</a:t>
            </a:r>
            <a:endParaRPr lang="en-US" sz="900" dirty="0">
              <a:solidFill>
                <a:srgbClr val="78350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1" name="Image 12" descr="preencoded.png"/>
          <p:cNvPicPr>
            <a:picLocks noChangeAspect="1"/>
          </p:cNvPicPr>
          <p:nvPr/>
        </p:nvPicPr>
        <p:blipFill>
          <a:blip r:embed="rId13"/>
          <a:srcRect l="-9" r="-9"/>
          <a:stretch>
            <a:fillRect/>
          </a:stretch>
        </p:blipFill>
        <p:spPr>
          <a:xfrm>
            <a:off x="8076895" y="4371746"/>
            <a:ext cx="3657600" cy="2180844"/>
          </a:xfrm>
          <a:prstGeom prst="rect">
            <a:avLst/>
          </a:prstGeom>
        </p:spPr>
      </p:pic>
      <p:sp>
        <p:nvSpPr>
          <p:cNvPr id="32" name="Shape 17"/>
          <p:cNvSpPr/>
          <p:nvPr/>
        </p:nvSpPr>
        <p:spPr>
          <a:xfrm>
            <a:off x="8363102" y="4943246"/>
            <a:ext cx="3143707" cy="9144"/>
          </a:xfrm>
          <a:prstGeom prst="rect">
            <a:avLst/>
          </a:prstGeom>
          <a:solidFill>
            <a:srgbClr val="BFDBFE"/>
          </a:solidFill>
          <a:ln w="12700">
            <a:solidFill>
              <a:srgbClr val="BFDBFE">
                <a:alpha val="0"/>
              </a:srgbClr>
            </a:solidFill>
            <a:prstDash val="solid"/>
          </a:ln>
        </p:spPr>
      </p:sp>
      <p:pic>
        <p:nvPicPr>
          <p:cNvPr id="33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363102" y="4638751"/>
            <a:ext cx="237744" cy="190195"/>
          </a:xfrm>
          <a:prstGeom prst="rect">
            <a:avLst/>
          </a:prstGeom>
        </p:spPr>
      </p:pic>
      <p:sp>
        <p:nvSpPr>
          <p:cNvPr id="34" name="Text 18"/>
          <p:cNvSpPr txBox="1"/>
          <p:nvPr/>
        </p:nvSpPr>
        <p:spPr>
          <a:xfrm>
            <a:off x="8677656" y="4600346"/>
            <a:ext cx="788213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互动提问</a:t>
            </a:r>
            <a:endParaRPr lang="en-US" sz="15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5" name="Text 19"/>
          <p:cNvSpPr txBox="1"/>
          <p:nvPr/>
        </p:nvSpPr>
        <p:spPr>
          <a:xfrm>
            <a:off x="8363102" y="5067605"/>
            <a:ext cx="333390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你还在哪里见过AI？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6" name="Image 14" descr="preencoded.png"/>
          <p:cNvPicPr>
            <a:picLocks noChangeAspect="1"/>
          </p:cNvPicPr>
          <p:nvPr/>
        </p:nvPicPr>
        <p:blipFill>
          <a:blip r:embed="rId15"/>
          <a:srcRect t="-29" b="-29"/>
          <a:stretch>
            <a:fillRect/>
          </a:stretch>
        </p:blipFill>
        <p:spPr>
          <a:xfrm>
            <a:off x="8363102" y="5486400"/>
            <a:ext cx="1514246" cy="362102"/>
          </a:xfrm>
          <a:prstGeom prst="rect">
            <a:avLst/>
          </a:prstGeom>
        </p:spPr>
      </p:pic>
      <p:sp>
        <p:nvSpPr>
          <p:cNvPr id="37" name="Text 20"/>
          <p:cNvSpPr txBox="1"/>
          <p:nvPr/>
        </p:nvSpPr>
        <p:spPr>
          <a:xfrm>
            <a:off x="9089136" y="5486400"/>
            <a:ext cx="849478" cy="3621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Siri 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8" name="Image 15" descr="preencoded.png"/>
          <p:cNvPicPr>
            <a:picLocks noChangeAspect="1"/>
          </p:cNvPicPr>
          <p:nvPr/>
        </p:nvPicPr>
        <p:blipFill>
          <a:blip r:embed="rId16"/>
          <a:srcRect l="-2512" r="-2512"/>
          <a:stretch>
            <a:fillRect/>
          </a:stretch>
        </p:blipFill>
        <p:spPr>
          <a:xfrm>
            <a:off x="8946490" y="5600700"/>
            <a:ext cx="105156" cy="133502"/>
          </a:xfrm>
          <a:prstGeom prst="rect">
            <a:avLst/>
          </a:prstGeom>
        </p:spPr>
      </p:pic>
      <p:pic>
        <p:nvPicPr>
          <p:cNvPr id="39" name="Image 16" descr="preencoded.png"/>
          <p:cNvPicPr>
            <a:picLocks noChangeAspect="1"/>
          </p:cNvPicPr>
          <p:nvPr/>
        </p:nvPicPr>
        <p:blipFill>
          <a:blip r:embed="rId15"/>
          <a:srcRect t="-29" b="-29"/>
          <a:stretch>
            <a:fillRect/>
          </a:stretch>
        </p:blipFill>
        <p:spPr>
          <a:xfrm>
            <a:off x="9991649" y="5486400"/>
            <a:ext cx="1514246" cy="362102"/>
          </a:xfrm>
          <a:prstGeom prst="rect">
            <a:avLst/>
          </a:prstGeom>
        </p:spPr>
      </p:pic>
      <p:sp>
        <p:nvSpPr>
          <p:cNvPr id="40" name="Text 21"/>
          <p:cNvSpPr txBox="1"/>
          <p:nvPr/>
        </p:nvSpPr>
        <p:spPr>
          <a:xfrm>
            <a:off x="10586923" y="5486400"/>
            <a:ext cx="980237" cy="3621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小爱同学 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1" name="Image 17" descr="preencoded.png"/>
          <p:cNvPicPr>
            <a:picLocks noChangeAspect="1"/>
          </p:cNvPicPr>
          <p:nvPr/>
        </p:nvPicPr>
        <p:blipFill>
          <a:blip r:embed="rId17"/>
          <a:srcRect l="-1507" r="-1507"/>
          <a:stretch>
            <a:fillRect/>
          </a:stretch>
        </p:blipFill>
        <p:spPr>
          <a:xfrm>
            <a:off x="10377526" y="5600700"/>
            <a:ext cx="171907" cy="133502"/>
          </a:xfrm>
          <a:prstGeom prst="rect">
            <a:avLst/>
          </a:prstGeom>
        </p:spPr>
      </p:pic>
      <p:pic>
        <p:nvPicPr>
          <p:cNvPr id="42" name="Image 18" descr="preencoded.png"/>
          <p:cNvPicPr>
            <a:picLocks noChangeAspect="1"/>
          </p:cNvPicPr>
          <p:nvPr/>
        </p:nvPicPr>
        <p:blipFill>
          <a:blip r:embed="rId15"/>
          <a:srcRect t="-29" b="-29"/>
          <a:stretch>
            <a:fillRect/>
          </a:stretch>
        </p:blipFill>
        <p:spPr>
          <a:xfrm>
            <a:off x="8363102" y="5962802"/>
            <a:ext cx="1514246" cy="362102"/>
          </a:xfrm>
          <a:prstGeom prst="rect">
            <a:avLst/>
          </a:prstGeom>
        </p:spPr>
      </p:pic>
      <p:sp>
        <p:nvSpPr>
          <p:cNvPr id="43" name="Text 22"/>
          <p:cNvSpPr txBox="1"/>
          <p:nvPr/>
        </p:nvSpPr>
        <p:spPr>
          <a:xfrm>
            <a:off x="8949233" y="5962802"/>
            <a:ext cx="989381" cy="3621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导航语音 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4" name="Image 19" descr="preencoded.png"/>
          <p:cNvPicPr>
            <a:picLocks noChangeAspect="1"/>
          </p:cNvPicPr>
          <p:nvPr/>
        </p:nvPicPr>
        <p:blipFill>
          <a:blip r:embed="rId18"/>
          <a:srcRect l="-837" r="-837"/>
          <a:stretch>
            <a:fillRect/>
          </a:stretch>
        </p:blipFill>
        <p:spPr>
          <a:xfrm>
            <a:off x="8758123" y="6077102"/>
            <a:ext cx="152705" cy="133502"/>
          </a:xfrm>
          <a:prstGeom prst="rect">
            <a:avLst/>
          </a:prstGeom>
        </p:spPr>
      </p:pic>
      <p:pic>
        <p:nvPicPr>
          <p:cNvPr id="45" name="Image 20" descr="preencoded.png"/>
          <p:cNvPicPr>
            <a:picLocks noChangeAspect="1"/>
          </p:cNvPicPr>
          <p:nvPr/>
        </p:nvPicPr>
        <p:blipFill>
          <a:blip r:embed="rId15"/>
          <a:srcRect t="-29" b="-29"/>
          <a:stretch>
            <a:fillRect/>
          </a:stretch>
        </p:blipFill>
        <p:spPr>
          <a:xfrm>
            <a:off x="9991649" y="5962802"/>
            <a:ext cx="1514246" cy="362102"/>
          </a:xfrm>
          <a:prstGeom prst="rect">
            <a:avLst/>
          </a:prstGeom>
        </p:spPr>
      </p:pic>
      <p:sp>
        <p:nvSpPr>
          <p:cNvPr id="46" name="Text 23"/>
          <p:cNvSpPr txBox="1"/>
          <p:nvPr/>
        </p:nvSpPr>
        <p:spPr>
          <a:xfrm>
            <a:off x="10567721" y="5962802"/>
            <a:ext cx="999439" cy="3621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美颜相机 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7" name="Image 21" descr="preencoded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0396728" y="6077102"/>
            <a:ext cx="133502" cy="133502"/>
          </a:xfrm>
          <a:prstGeom prst="rect">
            <a:avLst/>
          </a:prstGeom>
        </p:spPr>
      </p:pic>
      <p:sp>
        <p:nvSpPr>
          <p:cNvPr id="48" name="Text 24"/>
          <p:cNvSpPr txBox="1"/>
          <p:nvPr/>
        </p:nvSpPr>
        <p:spPr>
          <a:xfrm rot="360000">
            <a:off x="5939942" y="2048256"/>
            <a:ext cx="190378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这些都是AI做的！✨</a:t>
            </a:r>
            <a:endParaRPr lang="en-US" sz="1500" b="1" dirty="0">
              <a:solidFill>
                <a:srgbClr val="7C3AED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9" name="Image 22" descr="preencoded.png"/>
          <p:cNvPicPr>
            <a:picLocks noChangeAspect="1"/>
          </p:cNvPicPr>
          <p:nvPr/>
        </p:nvPicPr>
        <p:blipFill>
          <a:blip r:embed="rId20"/>
          <a:srcRect l="-2" r="-2"/>
          <a:stretch>
            <a:fillRect/>
          </a:stretch>
        </p:blipFill>
        <p:spPr>
          <a:xfrm>
            <a:off x="457200" y="3372307"/>
            <a:ext cx="7315200" cy="3181198"/>
          </a:xfrm>
          <a:prstGeom prst="rect">
            <a:avLst/>
          </a:prstGeom>
        </p:spPr>
      </p:pic>
      <p:pic>
        <p:nvPicPr>
          <p:cNvPr id="50" name="Image 23" descr="preencoded.png"/>
          <p:cNvPicPr>
            <a:picLocks noChangeAspect="1"/>
          </p:cNvPicPr>
          <p:nvPr/>
        </p:nvPicPr>
        <p:blipFill>
          <a:blip r:embed="rId21"/>
          <a:srcRect l="-236" r="-236"/>
          <a:stretch>
            <a:fillRect/>
          </a:stretch>
        </p:blipFill>
        <p:spPr>
          <a:xfrm>
            <a:off x="780898" y="3200400"/>
            <a:ext cx="1285646" cy="267005"/>
          </a:xfrm>
          <a:prstGeom prst="rect">
            <a:avLst/>
          </a:prstGeom>
        </p:spPr>
      </p:pic>
      <p:sp>
        <p:nvSpPr>
          <p:cNvPr id="51" name="Text 25"/>
          <p:cNvSpPr/>
          <p:nvPr/>
        </p:nvSpPr>
        <p:spPr>
          <a:xfrm>
            <a:off x="1106424" y="3200400"/>
            <a:ext cx="101772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核心魔法原理 </a:t>
            </a:r>
            <a:endParaRPr lang="en-US" sz="10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2" name="Image 24" descr="preencoded.png"/>
          <p:cNvPicPr>
            <a:picLocks noChangeAspect="1"/>
          </p:cNvPicPr>
          <p:nvPr/>
        </p:nvPicPr>
        <p:blipFill>
          <a:blip r:embed="rId22"/>
          <a:srcRect l="-2512" r="-2512"/>
          <a:stretch>
            <a:fillRect/>
          </a:stretch>
        </p:blipFill>
        <p:spPr>
          <a:xfrm>
            <a:off x="933602" y="3274466"/>
            <a:ext cx="105156" cy="133502"/>
          </a:xfrm>
          <a:prstGeom prst="rect">
            <a:avLst/>
          </a:prstGeom>
        </p:spPr>
      </p:pic>
      <p:sp>
        <p:nvSpPr>
          <p:cNvPr id="53" name="Shape 26"/>
          <p:cNvSpPr/>
          <p:nvPr/>
        </p:nvSpPr>
        <p:spPr>
          <a:xfrm>
            <a:off x="1476756" y="4289450"/>
            <a:ext cx="629107" cy="647395"/>
          </a:xfrm>
          <a:prstGeom prst="roundRect">
            <a:avLst>
              <a:gd name="adj" fmla="val 145349"/>
            </a:avLst>
          </a:prstGeom>
          <a:solidFill>
            <a:srgbClr val="FEF3C7"/>
          </a:solidFill>
          <a:ln w="25400">
            <a:solidFill>
              <a:srgbClr val="FCD34D"/>
            </a:solidFill>
            <a:prstDash val="solid"/>
          </a:ln>
        </p:spPr>
      </p:sp>
      <p:pic>
        <p:nvPicPr>
          <p:cNvPr id="54" name="Image 25" descr="preencoded.png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>
          <a:xfrm>
            <a:off x="1647749" y="4461358"/>
            <a:ext cx="286207" cy="286207"/>
          </a:xfrm>
          <a:prstGeom prst="rect">
            <a:avLst/>
          </a:prstGeom>
        </p:spPr>
      </p:pic>
      <p:sp>
        <p:nvSpPr>
          <p:cNvPr id="55" name="Text 27"/>
          <p:cNvSpPr txBox="1"/>
          <p:nvPr/>
        </p:nvSpPr>
        <p:spPr>
          <a:xfrm>
            <a:off x="1489558" y="5006340"/>
            <a:ext cx="609905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你点菜</a:t>
            </a:r>
            <a:endParaRPr lang="en-US" sz="1500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6" name="Text 28"/>
          <p:cNvSpPr txBox="1"/>
          <p:nvPr/>
        </p:nvSpPr>
        <p:spPr>
          <a:xfrm>
            <a:off x="1131113" y="5311750"/>
            <a:ext cx="1326794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(提示词 / Prompt)</a:t>
            </a:r>
            <a:endParaRPr lang="en-US" sz="1000" b="1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7" name="Text 29"/>
          <p:cNvSpPr txBox="1"/>
          <p:nvPr/>
        </p:nvSpPr>
        <p:spPr>
          <a:xfrm>
            <a:off x="1464869" y="5540350"/>
            <a:ext cx="6574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"我想吃..."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8" name="Shape 30"/>
          <p:cNvSpPr/>
          <p:nvPr/>
        </p:nvSpPr>
        <p:spPr>
          <a:xfrm>
            <a:off x="6124651" y="4289450"/>
            <a:ext cx="629107" cy="647395"/>
          </a:xfrm>
          <a:prstGeom prst="roundRect">
            <a:avLst>
              <a:gd name="adj" fmla="val 145349"/>
            </a:avLst>
          </a:prstGeom>
          <a:solidFill>
            <a:srgbClr val="D1FAE5"/>
          </a:solidFill>
          <a:ln w="25400">
            <a:solidFill>
              <a:srgbClr val="6EE7B7"/>
            </a:solidFill>
            <a:prstDash val="solid"/>
          </a:ln>
        </p:spPr>
      </p:sp>
      <p:pic>
        <p:nvPicPr>
          <p:cNvPr id="59" name="Image 26" descr="preencoded.png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6295644" y="4461358"/>
            <a:ext cx="286207" cy="286207"/>
          </a:xfrm>
          <a:prstGeom prst="rect">
            <a:avLst/>
          </a:prstGeom>
        </p:spPr>
      </p:pic>
      <p:sp>
        <p:nvSpPr>
          <p:cNvPr id="60" name="Text 31"/>
          <p:cNvSpPr txBox="1"/>
          <p:nvPr/>
        </p:nvSpPr>
        <p:spPr>
          <a:xfrm>
            <a:off x="6137453" y="5006340"/>
            <a:ext cx="609905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65F46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上菜啦</a:t>
            </a:r>
            <a:endParaRPr lang="en-US" sz="1500" dirty="0">
              <a:solidFill>
                <a:srgbClr val="065F46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61" name="Text 32"/>
          <p:cNvSpPr txBox="1"/>
          <p:nvPr/>
        </p:nvSpPr>
        <p:spPr>
          <a:xfrm>
            <a:off x="5993892" y="5311750"/>
            <a:ext cx="8961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(程序 / 游戏)</a:t>
            </a:r>
            <a:endParaRPr lang="en-US" sz="1000" b="1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62" name="Text 33"/>
          <p:cNvSpPr txBox="1"/>
          <p:nvPr/>
        </p:nvSpPr>
        <p:spPr>
          <a:xfrm>
            <a:off x="6118250" y="5540350"/>
            <a:ext cx="64831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"做好了！"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3" name="Image 27" descr="preencoded.png"/>
          <p:cNvPicPr>
            <a:picLocks noChangeAspect="1"/>
          </p:cNvPicPr>
          <p:nvPr/>
        </p:nvPicPr>
        <p:blipFill>
          <a:blip r:embed="rId25"/>
          <a:srcRect t="-80" b="-80"/>
          <a:stretch>
            <a:fillRect/>
          </a:stretch>
        </p:blipFill>
        <p:spPr>
          <a:xfrm>
            <a:off x="2830068" y="4848149"/>
            <a:ext cx="142646" cy="228600"/>
          </a:xfrm>
          <a:prstGeom prst="rect">
            <a:avLst/>
          </a:prstGeom>
        </p:spPr>
      </p:pic>
      <p:pic>
        <p:nvPicPr>
          <p:cNvPr id="64" name="Image 28" descr="preencoded.png"/>
          <p:cNvPicPr>
            <a:picLocks noChangeAspect="1"/>
          </p:cNvPicPr>
          <p:nvPr/>
        </p:nvPicPr>
        <p:blipFill>
          <a:blip r:embed="rId25"/>
          <a:srcRect t="-80" b="-80"/>
          <a:stretch>
            <a:fillRect/>
          </a:stretch>
        </p:blipFill>
        <p:spPr>
          <a:xfrm>
            <a:off x="5255971" y="4848149"/>
            <a:ext cx="142646" cy="228600"/>
          </a:xfrm>
          <a:prstGeom prst="rect">
            <a:avLst/>
          </a:prstGeom>
        </p:spPr>
      </p:pic>
      <p:sp>
        <p:nvSpPr>
          <p:cNvPr id="65" name="Text 34"/>
          <p:cNvSpPr txBox="1"/>
          <p:nvPr/>
        </p:nvSpPr>
        <p:spPr>
          <a:xfrm>
            <a:off x="3583534" y="5124298"/>
            <a:ext cx="1071677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B21B6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AI 小厨师</a:t>
            </a:r>
            <a:endParaRPr lang="en-US" sz="1800" dirty="0">
              <a:solidFill>
                <a:srgbClr val="5B21B6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66" name="Text 35"/>
          <p:cNvSpPr txBox="1"/>
          <p:nvPr/>
        </p:nvSpPr>
        <p:spPr>
          <a:xfrm>
            <a:off x="3466490" y="5467198"/>
            <a:ext cx="1296619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住在电脑里的魔法师</a:t>
            </a:r>
            <a:endParaRPr lang="en-US" sz="1000" b="1" dirty="0">
              <a:solidFill>
                <a:srgbClr val="7C3AED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67" name="Text 36"/>
          <p:cNvSpPr txBox="1"/>
          <p:nvPr/>
        </p:nvSpPr>
        <p:spPr>
          <a:xfrm>
            <a:off x="3649370" y="5695798"/>
            <a:ext cx="93360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用代码当食材 🥦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8" name="Image 29" descr="preencoded.png"/>
          <p:cNvPicPr>
            <a:picLocks noChangeAspect="1"/>
          </p:cNvPicPr>
          <p:nvPr/>
        </p:nvPicPr>
        <p:blipFill>
          <a:blip r:embed="rId26"/>
          <a:srcRect t="-54" b="-54"/>
          <a:stretch>
            <a:fillRect/>
          </a:stretch>
        </p:blipFill>
        <p:spPr>
          <a:xfrm>
            <a:off x="3847795" y="4324198"/>
            <a:ext cx="533095" cy="6099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-952805" y="-1429207"/>
            <a:ext cx="4762195" cy="47621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7905902" y="3047695"/>
            <a:ext cx="5238598" cy="5238598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l="-607" r="-607"/>
          <a:stretch>
            <a:fillRect/>
          </a:stretch>
        </p:blipFill>
        <p:spPr>
          <a:xfrm>
            <a:off x="543154" y="543154"/>
            <a:ext cx="362102" cy="286207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304495"/>
            <a:ext cx="454548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我们的两位AI大厨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143000" y="800100"/>
            <a:ext cx="3743554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两位超级大厨，各有所长！👨‍🍳👩‍🎨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2" b="-2"/>
          <a:stretch>
            <a:fillRect/>
          </a:stretch>
        </p:blipFill>
        <p:spPr>
          <a:xfrm>
            <a:off x="1025525" y="1477010"/>
            <a:ext cx="4779645" cy="5043170"/>
          </a:xfrm>
          <a:prstGeom prst="rect">
            <a:avLst/>
          </a:prstGeom>
        </p:spPr>
      </p:pic>
      <p:sp>
        <p:nvSpPr>
          <p:cNvPr id="11" name="Shape 4"/>
          <p:cNvSpPr/>
          <p:nvPr/>
        </p:nvSpPr>
        <p:spPr>
          <a:xfrm>
            <a:off x="1025525" y="1156970"/>
            <a:ext cx="4779645" cy="2796540"/>
          </a:xfrm>
          <a:prstGeom prst="roundRect">
            <a:avLst>
              <a:gd name="adj" fmla="val 4637"/>
            </a:avLst>
          </a:prstGeom>
          <a:solidFill>
            <a:srgbClr val="EBF8FF"/>
          </a:solidFill>
        </p:spPr>
      </p:sp>
      <p:sp>
        <p:nvSpPr>
          <p:cNvPr id="12" name="Shape 5"/>
          <p:cNvSpPr/>
          <p:nvPr/>
        </p:nvSpPr>
        <p:spPr>
          <a:xfrm>
            <a:off x="986155" y="3896360"/>
            <a:ext cx="4819015" cy="76200"/>
          </a:xfrm>
          <a:prstGeom prst="roundRect">
            <a:avLst>
              <a:gd name="adj" fmla="val 418627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>
            <a:alphaModFix amt="10000"/>
          </a:blip>
          <a:srcRect/>
          <a:stretch>
            <a:fillRect/>
          </a:stretch>
        </p:blipFill>
        <p:spPr>
          <a:xfrm>
            <a:off x="1253490" y="1381760"/>
            <a:ext cx="4780280" cy="3117850"/>
          </a:xfrm>
          <a:prstGeom prst="rect">
            <a:avLst/>
          </a:prstGeom>
        </p:spPr>
      </p:pic>
      <p:sp>
        <p:nvSpPr>
          <p:cNvPr id="14" name="Shape 6"/>
          <p:cNvSpPr/>
          <p:nvPr/>
        </p:nvSpPr>
        <p:spPr>
          <a:xfrm>
            <a:off x="1024890" y="4394200"/>
            <a:ext cx="4780280" cy="2163445"/>
          </a:xfrm>
          <a:prstGeom prst="roundRect">
            <a:avLst>
              <a:gd name="adj" fmla="val 4488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1278890" y="4093210"/>
            <a:ext cx="4297680" cy="5118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像一位知识渊博的</a:t>
            </a: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学霸</a:t>
            </a: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，特别擅长处理文字和逻辑，是个讲故事的高手！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16" name="Shape 8"/>
          <p:cNvSpPr/>
          <p:nvPr/>
        </p:nvSpPr>
        <p:spPr>
          <a:xfrm>
            <a:off x="1274445" y="4602480"/>
            <a:ext cx="4225925" cy="1550670"/>
          </a:xfrm>
          <a:prstGeom prst="roundRect">
            <a:avLst>
              <a:gd name="adj" fmla="val 7189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7" name="Shape 9"/>
          <p:cNvSpPr/>
          <p:nvPr/>
        </p:nvSpPr>
        <p:spPr>
          <a:xfrm>
            <a:off x="1355725" y="4922520"/>
            <a:ext cx="3944620" cy="76200"/>
          </a:xfrm>
          <a:prstGeom prst="rect">
            <a:avLst/>
          </a:prstGeom>
          <a:solidFill>
            <a:srgbClr val="BFDBFE"/>
          </a:solidFill>
          <a:ln w="12700">
            <a:solidFill>
              <a:srgbClr val="BFDBFE">
                <a:alpha val="0"/>
              </a:srgbClr>
            </a:solidFill>
            <a:prstDash val="solid"/>
          </a:ln>
        </p:spPr>
      </p:sp>
      <p:sp>
        <p:nvSpPr>
          <p:cNvPr id="18" name="Text 10"/>
          <p:cNvSpPr txBox="1"/>
          <p:nvPr/>
        </p:nvSpPr>
        <p:spPr>
          <a:xfrm>
            <a:off x="1720850" y="4671060"/>
            <a:ext cx="3770630" cy="24384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拿手绝活 </a:t>
            </a:r>
            <a:endParaRPr lang="en-US" sz="1500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/>
          <a:srcRect l="-1282" r="-1282"/>
          <a:stretch>
            <a:fillRect/>
          </a:stretch>
        </p:blipFill>
        <p:spPr>
          <a:xfrm>
            <a:off x="1447165" y="4671060"/>
            <a:ext cx="199390" cy="173355"/>
          </a:xfrm>
          <a:prstGeom prst="rect">
            <a:avLst/>
          </a:prstGeom>
        </p:spPr>
      </p:pic>
      <p:sp>
        <p:nvSpPr>
          <p:cNvPr id="20" name="Text 11"/>
          <p:cNvSpPr txBox="1"/>
          <p:nvPr/>
        </p:nvSpPr>
        <p:spPr>
          <a:xfrm>
            <a:off x="1447165" y="5134610"/>
            <a:ext cx="4044315" cy="2082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写作文：</a:t>
            </a:r>
            <a:r>
              <a:rPr lang="en-US" sz="1200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帮你写《我的暑假》</a:t>
            </a:r>
            <a:endParaRPr lang="en-US" sz="1200" dirty="0"/>
          </a:p>
        </p:txBody>
      </p:sp>
      <p:sp>
        <p:nvSpPr>
          <p:cNvPr id="21" name="Text 12"/>
          <p:cNvSpPr txBox="1"/>
          <p:nvPr/>
        </p:nvSpPr>
        <p:spPr>
          <a:xfrm>
            <a:off x="1447165" y="5438775"/>
            <a:ext cx="4044315" cy="2082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讲题：</a:t>
            </a:r>
            <a:r>
              <a:rPr lang="en-US" sz="1200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解答复杂的数学题</a:t>
            </a:r>
            <a:endParaRPr lang="en-US" sz="1200" dirty="0"/>
          </a:p>
        </p:txBody>
      </p:sp>
      <p:sp>
        <p:nvSpPr>
          <p:cNvPr id="22" name="Text 13"/>
          <p:cNvSpPr txBox="1"/>
          <p:nvPr/>
        </p:nvSpPr>
        <p:spPr>
          <a:xfrm>
            <a:off x="1447165" y="5744210"/>
            <a:ext cx="4044315" cy="2082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编故事：</a:t>
            </a: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创作有趣的童话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3" name="Text 14"/>
          <p:cNvSpPr txBox="1"/>
          <p:nvPr/>
        </p:nvSpPr>
        <p:spPr>
          <a:xfrm>
            <a:off x="1172210" y="6223635"/>
            <a:ext cx="4404360" cy="17399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"只要你想写的，我都能帮你写出来！"</a:t>
            </a:r>
            <a:endParaRPr lang="en-US" sz="1000" i="1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5"/>
          <a:srcRect t="-2" b="-2"/>
          <a:stretch>
            <a:fillRect/>
          </a:stretch>
        </p:blipFill>
        <p:spPr>
          <a:xfrm>
            <a:off x="6740525" y="1477010"/>
            <a:ext cx="4779645" cy="5043170"/>
          </a:xfrm>
          <a:prstGeom prst="rect">
            <a:avLst/>
          </a:prstGeom>
        </p:spPr>
      </p:pic>
      <p:sp>
        <p:nvSpPr>
          <p:cNvPr id="25" name="Shape 15"/>
          <p:cNvSpPr/>
          <p:nvPr/>
        </p:nvSpPr>
        <p:spPr>
          <a:xfrm>
            <a:off x="6740525" y="1156970"/>
            <a:ext cx="4779645" cy="2796540"/>
          </a:xfrm>
          <a:prstGeom prst="roundRect">
            <a:avLst>
              <a:gd name="adj" fmla="val 4637"/>
            </a:avLst>
          </a:prstGeom>
          <a:solidFill>
            <a:srgbClr val="FFF5F7"/>
          </a:solidFill>
        </p:spPr>
      </p:sp>
      <p:sp>
        <p:nvSpPr>
          <p:cNvPr id="26" name="Shape 16"/>
          <p:cNvSpPr/>
          <p:nvPr/>
        </p:nvSpPr>
        <p:spPr>
          <a:xfrm>
            <a:off x="6701155" y="3896360"/>
            <a:ext cx="4819015" cy="76200"/>
          </a:xfrm>
          <a:prstGeom prst="roundRect">
            <a:avLst>
              <a:gd name="adj" fmla="val 418627"/>
            </a:avLst>
          </a:prstGeom>
          <a:solidFill>
            <a:srgbClr val="ED64A6"/>
          </a:solidFill>
          <a:ln w="12700">
            <a:solidFill>
              <a:srgbClr val="ED64A6">
                <a:alpha val="0"/>
              </a:srgbClr>
            </a:solidFill>
            <a:prstDash val="solid"/>
          </a:ln>
        </p:spPr>
      </p:sp>
      <p:pic>
        <p:nvPicPr>
          <p:cNvPr id="27" name="Image 8" descr="preencoded.png"/>
          <p:cNvPicPr>
            <a:picLocks noChangeAspect="1"/>
          </p:cNvPicPr>
          <p:nvPr/>
        </p:nvPicPr>
        <p:blipFill>
          <a:blip r:embed="rId6">
            <a:alphaModFix amt="10000"/>
          </a:blip>
          <a:srcRect/>
          <a:stretch>
            <a:fillRect/>
          </a:stretch>
        </p:blipFill>
        <p:spPr>
          <a:xfrm>
            <a:off x="6968490" y="1381760"/>
            <a:ext cx="4780280" cy="3117850"/>
          </a:xfrm>
          <a:prstGeom prst="rect">
            <a:avLst/>
          </a:prstGeom>
        </p:spPr>
      </p:pic>
      <p:sp>
        <p:nvSpPr>
          <p:cNvPr id="28" name="Shape 17"/>
          <p:cNvSpPr/>
          <p:nvPr/>
        </p:nvSpPr>
        <p:spPr>
          <a:xfrm>
            <a:off x="6739890" y="4394200"/>
            <a:ext cx="4780280" cy="2163445"/>
          </a:xfrm>
          <a:prstGeom prst="roundRect">
            <a:avLst>
              <a:gd name="adj" fmla="val 4488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Text 18"/>
          <p:cNvSpPr txBox="1"/>
          <p:nvPr/>
        </p:nvSpPr>
        <p:spPr>
          <a:xfrm>
            <a:off x="6993890" y="4093210"/>
            <a:ext cx="4297680" cy="5118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像一位充满创意的</a:t>
            </a: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设计师</a:t>
            </a: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，特别擅长画画和视觉设计，能把你的想法画出来！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0" name="Shape 19"/>
          <p:cNvSpPr/>
          <p:nvPr/>
        </p:nvSpPr>
        <p:spPr>
          <a:xfrm>
            <a:off x="6989445" y="4602480"/>
            <a:ext cx="4225925" cy="1550670"/>
          </a:xfrm>
          <a:prstGeom prst="roundRect">
            <a:avLst>
              <a:gd name="adj" fmla="val 7189"/>
            </a:avLst>
          </a:prstGeom>
          <a:solidFill>
            <a:srgbClr val="FDF2F8"/>
          </a:solidFill>
          <a:ln w="12700">
            <a:solidFill>
              <a:srgbClr val="FCE7F3"/>
            </a:solidFill>
            <a:prstDash val="solid"/>
          </a:ln>
        </p:spPr>
      </p:sp>
      <p:sp>
        <p:nvSpPr>
          <p:cNvPr id="31" name="Shape 20"/>
          <p:cNvSpPr/>
          <p:nvPr/>
        </p:nvSpPr>
        <p:spPr>
          <a:xfrm>
            <a:off x="7070725" y="4922520"/>
            <a:ext cx="3944620" cy="76200"/>
          </a:xfrm>
          <a:prstGeom prst="rect">
            <a:avLst/>
          </a:prstGeom>
          <a:solidFill>
            <a:srgbClr val="FBCFE8"/>
          </a:solidFill>
          <a:ln w="12700">
            <a:solidFill>
              <a:srgbClr val="FBCFE8">
                <a:alpha val="0"/>
              </a:srgbClr>
            </a:solidFill>
            <a:prstDash val="solid"/>
          </a:ln>
        </p:spPr>
      </p:sp>
      <p:sp>
        <p:nvSpPr>
          <p:cNvPr id="32" name="Text 21"/>
          <p:cNvSpPr txBox="1"/>
          <p:nvPr/>
        </p:nvSpPr>
        <p:spPr>
          <a:xfrm>
            <a:off x="7435850" y="4671060"/>
            <a:ext cx="3770630" cy="24384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9D174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拿手绝活 </a:t>
            </a:r>
            <a:endParaRPr lang="en-US" sz="1500" dirty="0">
              <a:solidFill>
                <a:srgbClr val="9D174D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33" name="Image 9" descr="preencoded.png"/>
          <p:cNvPicPr>
            <a:picLocks noChangeAspect="1"/>
          </p:cNvPicPr>
          <p:nvPr/>
        </p:nvPicPr>
        <p:blipFill>
          <a:blip r:embed="rId7"/>
          <a:srcRect l="-1282" r="-1282"/>
          <a:stretch>
            <a:fillRect/>
          </a:stretch>
        </p:blipFill>
        <p:spPr>
          <a:xfrm>
            <a:off x="7162165" y="4741545"/>
            <a:ext cx="199390" cy="173355"/>
          </a:xfrm>
          <a:prstGeom prst="rect">
            <a:avLst/>
          </a:prstGeom>
        </p:spPr>
      </p:pic>
      <p:sp>
        <p:nvSpPr>
          <p:cNvPr id="34" name="Text 22"/>
          <p:cNvSpPr txBox="1"/>
          <p:nvPr/>
        </p:nvSpPr>
        <p:spPr>
          <a:xfrm>
            <a:off x="7162165" y="5134610"/>
            <a:ext cx="4044315" cy="2082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B277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画画：</a:t>
            </a:r>
            <a:r>
              <a:rPr lang="en-US" sz="1200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画一只会飞的紫色小猫</a:t>
            </a:r>
            <a:endParaRPr lang="en-US" sz="1200" dirty="0"/>
          </a:p>
        </p:txBody>
      </p:sp>
      <p:sp>
        <p:nvSpPr>
          <p:cNvPr id="35" name="Text 23"/>
          <p:cNvSpPr txBox="1"/>
          <p:nvPr/>
        </p:nvSpPr>
        <p:spPr>
          <a:xfrm>
            <a:off x="7162165" y="5438775"/>
            <a:ext cx="4044315" cy="2082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B277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角色设计：</a:t>
            </a:r>
            <a:r>
              <a:rPr lang="en-US" sz="1200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设计游戏里的怪兽</a:t>
            </a:r>
            <a:endParaRPr lang="en-US" sz="1200" dirty="0"/>
          </a:p>
        </p:txBody>
      </p:sp>
      <p:sp>
        <p:nvSpPr>
          <p:cNvPr id="36" name="Text 24"/>
          <p:cNvSpPr txBox="1"/>
          <p:nvPr/>
        </p:nvSpPr>
        <p:spPr>
          <a:xfrm>
            <a:off x="7162165" y="5744210"/>
            <a:ext cx="4044315" cy="2082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B277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场景布置：</a:t>
            </a: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画出海底世界的背景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7" name="Text 25"/>
          <p:cNvSpPr txBox="1"/>
          <p:nvPr/>
        </p:nvSpPr>
        <p:spPr>
          <a:xfrm>
            <a:off x="6887210" y="6223635"/>
            <a:ext cx="4404360" cy="17399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"只要你敢想，我就能把它画出来！"</a:t>
            </a:r>
            <a:endParaRPr lang="en-US" sz="1000" i="1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8" name="Text 26"/>
          <p:cNvSpPr txBox="1"/>
          <p:nvPr/>
        </p:nvSpPr>
        <p:spPr>
          <a:xfrm>
            <a:off x="2426335" y="2774950"/>
            <a:ext cx="1666240" cy="346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dirty="0">
                <a:solidFill>
                  <a:srgbClr val="1D4ED8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DeepSeek</a:t>
            </a:r>
            <a:endParaRPr lang="en-US" sz="2700" dirty="0">
              <a:solidFill>
                <a:srgbClr val="1D4ED8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9" name="Text 27"/>
          <p:cNvSpPr txBox="1"/>
          <p:nvPr/>
        </p:nvSpPr>
        <p:spPr>
          <a:xfrm>
            <a:off x="2786380" y="3183890"/>
            <a:ext cx="872490" cy="24257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3B82F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(深度求索)</a:t>
            </a:r>
            <a:endParaRPr lang="en-US" sz="1300" b="1" dirty="0">
              <a:solidFill>
                <a:srgbClr val="3B82F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0" name="Shape 28"/>
          <p:cNvSpPr/>
          <p:nvPr/>
        </p:nvSpPr>
        <p:spPr>
          <a:xfrm>
            <a:off x="2735580" y="3564890"/>
            <a:ext cx="988060" cy="242570"/>
          </a:xfrm>
          <a:prstGeom prst="roundRect">
            <a:avLst>
              <a:gd name="adj" fmla="val 342465"/>
            </a:avLst>
          </a:prstGeom>
          <a:solidFill>
            <a:srgbClr val="BEE3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1" name="Text 29"/>
          <p:cNvSpPr/>
          <p:nvPr/>
        </p:nvSpPr>
        <p:spPr>
          <a:xfrm>
            <a:off x="2855595" y="3564890"/>
            <a:ext cx="924560" cy="24257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38100" rIns="152400" bIns="381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B6CB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学霸大厨 </a:t>
            </a:r>
            <a:endParaRPr lang="en-US" sz="1000" b="1" dirty="0">
              <a:solidFill>
                <a:srgbClr val="2B6CB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2" name="Image 10" descr="preencoded.png"/>
          <p:cNvPicPr>
            <a:picLocks noChangeAspect="1"/>
          </p:cNvPicPr>
          <p:nvPr/>
        </p:nvPicPr>
        <p:blipFill>
          <a:blip r:embed="rId8"/>
          <a:srcRect l="-1507" r="-1507"/>
          <a:stretch>
            <a:fillRect/>
          </a:stretch>
        </p:blipFill>
        <p:spPr>
          <a:xfrm>
            <a:off x="2805430" y="3626485"/>
            <a:ext cx="156210" cy="121285"/>
          </a:xfrm>
          <a:prstGeom prst="rect">
            <a:avLst/>
          </a:prstGeom>
        </p:spPr>
      </p:pic>
      <p:pic>
        <p:nvPicPr>
          <p:cNvPr id="43" name="Image 11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764790" y="1395095"/>
            <a:ext cx="1268730" cy="1268730"/>
          </a:xfrm>
          <a:prstGeom prst="rect">
            <a:avLst/>
          </a:prstGeom>
        </p:spPr>
      </p:pic>
      <p:pic>
        <p:nvPicPr>
          <p:cNvPr id="44" name="Image 12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846705" y="1477010"/>
            <a:ext cx="1015365" cy="1015365"/>
          </a:xfrm>
          <a:prstGeom prst="rect">
            <a:avLst/>
          </a:prstGeom>
        </p:spPr>
      </p:pic>
      <p:sp>
        <p:nvSpPr>
          <p:cNvPr id="45" name="Text 30"/>
          <p:cNvSpPr txBox="1"/>
          <p:nvPr/>
        </p:nvSpPr>
        <p:spPr>
          <a:xfrm>
            <a:off x="7999730" y="2774950"/>
            <a:ext cx="1981200" cy="346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dirty="0">
                <a:solidFill>
                  <a:srgbClr val="BE185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千问 (Qwen)</a:t>
            </a:r>
            <a:endParaRPr lang="en-US" sz="2700" dirty="0">
              <a:solidFill>
                <a:srgbClr val="BE185D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6" name="Text 31"/>
          <p:cNvSpPr txBox="1"/>
          <p:nvPr/>
        </p:nvSpPr>
        <p:spPr>
          <a:xfrm>
            <a:off x="8501380" y="3183890"/>
            <a:ext cx="872490" cy="24257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C489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(通义千问)</a:t>
            </a:r>
            <a:endParaRPr lang="en-US" sz="1300" b="1" dirty="0">
              <a:solidFill>
                <a:srgbClr val="EC4899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7" name="Shape 32"/>
          <p:cNvSpPr/>
          <p:nvPr/>
        </p:nvSpPr>
        <p:spPr>
          <a:xfrm>
            <a:off x="8411845" y="3564890"/>
            <a:ext cx="1073785" cy="242570"/>
          </a:xfrm>
          <a:prstGeom prst="roundRect">
            <a:avLst>
              <a:gd name="adj" fmla="val 342465"/>
            </a:avLst>
          </a:prstGeom>
          <a:solidFill>
            <a:srgbClr val="FED7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8" name="Text 33"/>
          <p:cNvSpPr/>
          <p:nvPr/>
        </p:nvSpPr>
        <p:spPr>
          <a:xfrm>
            <a:off x="8411210" y="3564890"/>
            <a:ext cx="1132205" cy="24257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38100" rIns="152400" bIns="381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B83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设计师大厨 </a:t>
            </a:r>
            <a:endParaRPr lang="en-US" sz="1000" b="1" dirty="0">
              <a:solidFill>
                <a:srgbClr val="B83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9" name="Image 13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8468995" y="3626485"/>
            <a:ext cx="121285" cy="121285"/>
          </a:xfrm>
          <a:prstGeom prst="rect">
            <a:avLst/>
          </a:prstGeom>
        </p:spPr>
      </p:pic>
      <p:pic>
        <p:nvPicPr>
          <p:cNvPr id="50" name="Image 14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8479790" y="1395095"/>
            <a:ext cx="1268730" cy="1268730"/>
          </a:xfrm>
          <a:prstGeom prst="rect">
            <a:avLst/>
          </a:prstGeom>
        </p:spPr>
      </p:pic>
      <p:pic>
        <p:nvPicPr>
          <p:cNvPr id="51" name="Image 15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8561705" y="1477010"/>
            <a:ext cx="1015365" cy="1015365"/>
          </a:xfrm>
          <a:prstGeom prst="rect">
            <a:avLst/>
          </a:prstGeom>
        </p:spPr>
      </p:pic>
      <p:pic>
        <p:nvPicPr>
          <p:cNvPr id="52" name="Image 16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944870" y="3626485"/>
            <a:ext cx="606425" cy="606425"/>
          </a:xfrm>
          <a:prstGeom prst="rect">
            <a:avLst/>
          </a:prstGeom>
        </p:spPr>
      </p:pic>
      <p:sp>
        <p:nvSpPr>
          <p:cNvPr id="53" name="Text 34"/>
          <p:cNvSpPr/>
          <p:nvPr/>
        </p:nvSpPr>
        <p:spPr>
          <a:xfrm>
            <a:off x="5922010" y="3626485"/>
            <a:ext cx="657860" cy="6070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744210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VS</a:t>
            </a:r>
            <a:endParaRPr lang="en-US" sz="2100" dirty="0">
              <a:solidFill>
                <a:srgbClr val="744210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8382305" y="-1429207"/>
            <a:ext cx="4762195" cy="47621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-952805" y="3047695"/>
            <a:ext cx="4286707" cy="4286707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0644" y="543154"/>
            <a:ext cx="286207" cy="286207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304495"/>
            <a:ext cx="707745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我们的AI工坊——扣哒宇宙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143000" y="800100"/>
            <a:ext cx="7077456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安全的魔法厨房，放心玩耍！🧑‍🍳🛡️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l="-5" r="-5"/>
          <a:stretch>
            <a:fillRect/>
          </a:stretch>
        </p:blipFill>
        <p:spPr>
          <a:xfrm>
            <a:off x="5273345" y="1218895"/>
            <a:ext cx="6462065" cy="5333695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5882335" y="1600200"/>
            <a:ext cx="5744261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安全小规则（非常重要！） </a:t>
            </a:r>
            <a:endParaRPr lang="en-US" sz="1800" dirty="0">
              <a:solidFill>
                <a:srgbClr val="000000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577840" y="1638605"/>
            <a:ext cx="228600" cy="228600"/>
          </a:xfrm>
          <a:prstGeom prst="rect">
            <a:avLst/>
          </a:prstGeom>
        </p:spPr>
      </p:pic>
      <p:sp>
        <p:nvSpPr>
          <p:cNvPr id="13" name="Shape 5"/>
          <p:cNvSpPr/>
          <p:nvPr/>
        </p:nvSpPr>
        <p:spPr>
          <a:xfrm>
            <a:off x="5577840" y="2133295"/>
            <a:ext cx="5857646" cy="800100"/>
          </a:xfrm>
          <a:prstGeom prst="roundRect">
            <a:avLst>
              <a:gd name="adj" fmla="val 43537"/>
            </a:avLst>
          </a:prstGeom>
          <a:solidFill>
            <a:srgbClr val="FFFAF0"/>
          </a:solidFill>
        </p:spPr>
      </p:sp>
      <p:sp>
        <p:nvSpPr>
          <p:cNvPr id="14" name="Shape 6"/>
          <p:cNvSpPr/>
          <p:nvPr/>
        </p:nvSpPr>
        <p:spPr>
          <a:xfrm>
            <a:off x="5577840" y="2133295"/>
            <a:ext cx="57607" cy="800100"/>
          </a:xfrm>
          <a:prstGeom prst="roundRect">
            <a:avLst>
              <a:gd name="adj" fmla="val 604688"/>
            </a:avLst>
          </a:prstGeom>
          <a:solidFill>
            <a:srgbClr val="ED8936"/>
          </a:solidFill>
          <a:ln w="12700">
            <a:solidFill>
              <a:srgbClr val="ED8936">
                <a:alpha val="0"/>
              </a:srgbClr>
            </a:solidFill>
            <a:prstDash val="solid"/>
          </a:ln>
        </p:spPr>
      </p:sp>
      <p:sp>
        <p:nvSpPr>
          <p:cNvPr id="15" name="Shape 7"/>
          <p:cNvSpPr/>
          <p:nvPr/>
        </p:nvSpPr>
        <p:spPr>
          <a:xfrm>
            <a:off x="5787238" y="2305202"/>
            <a:ext cx="457200" cy="457200"/>
          </a:xfrm>
          <a:prstGeom prst="ellipse">
            <a:avLst/>
          </a:prstGeom>
          <a:solidFill>
            <a:srgbClr val="FEEB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57" r="-57"/>
          <a:stretch>
            <a:fillRect/>
          </a:stretch>
        </p:blipFill>
        <p:spPr>
          <a:xfrm>
            <a:off x="5916168" y="2419502"/>
            <a:ext cx="200254" cy="228600"/>
          </a:xfrm>
          <a:prstGeom prst="rect">
            <a:avLst/>
          </a:prstGeom>
        </p:spPr>
      </p:pic>
      <p:sp>
        <p:nvSpPr>
          <p:cNvPr id="17" name="Text 8"/>
          <p:cNvSpPr txBox="1"/>
          <p:nvPr/>
        </p:nvSpPr>
        <p:spPr>
          <a:xfrm>
            <a:off x="6397142" y="2286000"/>
            <a:ext cx="507766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❌ 不要告诉AI你的秘密</a:t>
            </a:r>
            <a:endParaRPr lang="en-US" sz="1300" b="1" dirty="0">
              <a:solidFill>
                <a:srgbClr val="000000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8" name="Text 9"/>
          <p:cNvSpPr txBox="1"/>
          <p:nvPr/>
        </p:nvSpPr>
        <p:spPr>
          <a:xfrm>
            <a:off x="6397142" y="2590495"/>
            <a:ext cx="50776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真实姓名、家庭地址、电话号码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9" name="Shape 10"/>
          <p:cNvSpPr/>
          <p:nvPr/>
        </p:nvSpPr>
        <p:spPr>
          <a:xfrm>
            <a:off x="5577840" y="3086100"/>
            <a:ext cx="5857646" cy="800100"/>
          </a:xfrm>
          <a:prstGeom prst="roundRect">
            <a:avLst>
              <a:gd name="adj" fmla="val 43537"/>
            </a:avLst>
          </a:prstGeom>
          <a:solidFill>
            <a:srgbClr val="F0FFF4"/>
          </a:solidFill>
        </p:spPr>
      </p:sp>
      <p:sp>
        <p:nvSpPr>
          <p:cNvPr id="20" name="Shape 11"/>
          <p:cNvSpPr/>
          <p:nvPr/>
        </p:nvSpPr>
        <p:spPr>
          <a:xfrm>
            <a:off x="5577840" y="3086100"/>
            <a:ext cx="57607" cy="800100"/>
          </a:xfrm>
          <a:prstGeom prst="roundRect">
            <a:avLst>
              <a:gd name="adj" fmla="val 604688"/>
            </a:avLst>
          </a:prstGeom>
          <a:solidFill>
            <a:srgbClr val="48BB78"/>
          </a:solidFill>
          <a:ln w="12700">
            <a:solidFill>
              <a:srgbClr val="48BB78">
                <a:alpha val="0"/>
              </a:srgbClr>
            </a:solidFill>
            <a:prstDash val="solid"/>
          </a:ln>
        </p:spPr>
      </p:sp>
      <p:sp>
        <p:nvSpPr>
          <p:cNvPr id="21" name="Shape 12"/>
          <p:cNvSpPr/>
          <p:nvPr/>
        </p:nvSpPr>
        <p:spPr>
          <a:xfrm>
            <a:off x="5787238" y="3258007"/>
            <a:ext cx="457200" cy="457200"/>
          </a:xfrm>
          <a:prstGeom prst="ellipse">
            <a:avLst/>
          </a:prstGeom>
          <a:solidFill>
            <a:srgbClr val="C6F6D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8"/>
          <a:srcRect t="-45" b="-45"/>
          <a:stretch>
            <a:fillRect/>
          </a:stretch>
        </p:blipFill>
        <p:spPr>
          <a:xfrm>
            <a:off x="5886907" y="3372307"/>
            <a:ext cx="256946" cy="228600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6397142" y="3238805"/>
            <a:ext cx="113202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64E3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✅ 可以用昵称</a:t>
            </a:r>
            <a:endParaRPr lang="en-US" sz="1300" b="1" dirty="0">
              <a:solidFill>
                <a:srgbClr val="064E3B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4" name="Shape 14"/>
          <p:cNvSpPr/>
          <p:nvPr/>
        </p:nvSpPr>
        <p:spPr>
          <a:xfrm>
            <a:off x="10661904" y="3242462"/>
            <a:ext cx="619049" cy="267005"/>
          </a:xfrm>
          <a:prstGeom prst="roundRect">
            <a:avLst>
              <a:gd name="adj" fmla="val 342465"/>
            </a:avLst>
          </a:prstGeom>
          <a:solidFill>
            <a:srgbClr val="C6F6D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15"/>
          <p:cNvSpPr/>
          <p:nvPr/>
        </p:nvSpPr>
        <p:spPr>
          <a:xfrm>
            <a:off x="10918850" y="3242462"/>
            <a:ext cx="419710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7674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推荐</a:t>
            </a:r>
            <a:endParaRPr lang="en-US" sz="900" b="1" dirty="0">
              <a:solidFill>
                <a:srgbClr val="276749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9"/>
          <a:srcRect t="-1359" b="-1359"/>
          <a:stretch>
            <a:fillRect/>
          </a:stretch>
        </p:blipFill>
        <p:spPr>
          <a:xfrm>
            <a:off x="10776204" y="3310128"/>
            <a:ext cx="105156" cy="123444"/>
          </a:xfrm>
          <a:prstGeom prst="rect">
            <a:avLst/>
          </a:prstGeom>
        </p:spPr>
      </p:pic>
      <p:sp>
        <p:nvSpPr>
          <p:cNvPr id="27" name="Text 16"/>
          <p:cNvSpPr txBox="1"/>
          <p:nvPr/>
        </p:nvSpPr>
        <p:spPr>
          <a:xfrm>
            <a:off x="6397142" y="3543300"/>
            <a:ext cx="50776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比如：“小魔法师”、“奥特曼粉丝”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57200" y="1218895"/>
            <a:ext cx="4510735" cy="5333695"/>
          </a:xfrm>
          <a:prstGeom prst="rect">
            <a:avLst/>
          </a:prstGeom>
        </p:spPr>
      </p:pic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339742" y="1079906"/>
            <a:ext cx="914400" cy="914400"/>
          </a:xfrm>
          <a:prstGeom prst="rect">
            <a:avLst/>
          </a:prstGeom>
        </p:spPr>
      </p:pic>
      <p:sp>
        <p:nvSpPr>
          <p:cNvPr id="30" name="Shape 17"/>
          <p:cNvSpPr/>
          <p:nvPr/>
        </p:nvSpPr>
        <p:spPr>
          <a:xfrm>
            <a:off x="2236622" y="1600200"/>
            <a:ext cx="952805" cy="952805"/>
          </a:xfrm>
          <a:prstGeom prst="ellipse">
            <a:avLst/>
          </a:prstGeom>
          <a:solidFill>
            <a:srgbClr val="EBF8FF"/>
          </a:solidFill>
          <a:ln w="50800">
            <a:solidFill>
              <a:srgbClr val="4299E1"/>
            </a:solidFill>
            <a:prstDash val="solid"/>
          </a:ln>
        </p:spPr>
      </p:sp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2484425" y="1848002"/>
            <a:ext cx="457200" cy="457200"/>
          </a:xfrm>
          <a:prstGeom prst="rect">
            <a:avLst/>
          </a:prstGeom>
        </p:spPr>
      </p:pic>
      <p:sp>
        <p:nvSpPr>
          <p:cNvPr id="32" name="Text 18"/>
          <p:cNvSpPr txBox="1"/>
          <p:nvPr/>
        </p:nvSpPr>
        <p:spPr>
          <a:xfrm>
            <a:off x="1965046" y="2743200"/>
            <a:ext cx="150053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安全AI工坊</a:t>
            </a:r>
            <a:endParaRPr lang="en-US" sz="2200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3" name="Text 19"/>
          <p:cNvSpPr txBox="1"/>
          <p:nvPr/>
        </p:nvSpPr>
        <p:spPr>
          <a:xfrm>
            <a:off x="1474013" y="3238805"/>
            <a:ext cx="2477110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这是扣哒世界专门为你们准备的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“儿童专属空间”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4" name="Shape 20"/>
          <p:cNvSpPr/>
          <p:nvPr/>
        </p:nvSpPr>
        <p:spPr>
          <a:xfrm>
            <a:off x="761695" y="4024274"/>
            <a:ext cx="3905402" cy="800100"/>
          </a:xfrm>
          <a:prstGeom prst="roundRect">
            <a:avLst>
              <a:gd name="adj" fmla="val 32653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5" name="Text 21"/>
          <p:cNvSpPr txBox="1"/>
          <p:nvPr/>
        </p:nvSpPr>
        <p:spPr>
          <a:xfrm>
            <a:off x="2293315" y="4176979"/>
            <a:ext cx="241218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在这里你可以：</a:t>
            </a:r>
            <a:endParaRPr lang="en-US" sz="12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6" name="Image 12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2064715" y="4224528"/>
            <a:ext cx="152705" cy="152705"/>
          </a:xfrm>
          <a:prstGeom prst="rect">
            <a:avLst/>
          </a:prstGeom>
        </p:spPr>
      </p:pic>
      <p:sp>
        <p:nvSpPr>
          <p:cNvPr id="37" name="Text 22"/>
          <p:cNvSpPr txBox="1"/>
          <p:nvPr/>
        </p:nvSpPr>
        <p:spPr>
          <a:xfrm>
            <a:off x="819302" y="4481474"/>
            <a:ext cx="379110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放心和DeepSeek、千问聊天，不用担心他们说奇怪的话！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8" name="Image 13" descr="preencoded.png"/>
          <p:cNvPicPr>
            <a:picLocks noChangeAspect="1"/>
          </p:cNvPicPr>
          <p:nvPr/>
        </p:nvPicPr>
        <p:blipFill>
          <a:blip r:embed="rId14"/>
          <a:srcRect l="-3" r="-3"/>
          <a:stretch>
            <a:fillRect/>
          </a:stretch>
        </p:blipFill>
        <p:spPr>
          <a:xfrm>
            <a:off x="5576011" y="5372100"/>
            <a:ext cx="5911596" cy="885139"/>
          </a:xfrm>
          <a:prstGeom prst="rect">
            <a:avLst/>
          </a:prstGeom>
        </p:spPr>
      </p:pic>
      <p:sp>
        <p:nvSpPr>
          <p:cNvPr id="39" name="Text 23"/>
          <p:cNvSpPr txBox="1"/>
          <p:nvPr/>
        </p:nvSpPr>
        <p:spPr>
          <a:xfrm>
            <a:off x="6516929" y="5523890"/>
            <a:ext cx="398221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5" dirty="0">
                <a:solidFill>
                  <a:srgbClr val="DBEAFE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全班齐读</a:t>
            </a:r>
            <a:endParaRPr lang="en-US" sz="1000" b="1" kern="0" spc="105" dirty="0">
              <a:solidFill>
                <a:srgbClr val="DBEAFE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0" name="Text 24"/>
          <p:cNvSpPr txBox="1"/>
          <p:nvPr/>
        </p:nvSpPr>
        <p:spPr>
          <a:xfrm>
            <a:off x="6516929" y="5753405"/>
            <a:ext cx="3982212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kern="0" spc="56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“我不说真名，我不说地址！”</a:t>
            </a:r>
            <a:endParaRPr lang="en-US" sz="2200" b="1" kern="0" spc="56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41" name="Image 14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6098134" y="5683910"/>
            <a:ext cx="295351" cy="295351"/>
          </a:xfrm>
          <a:prstGeom prst="rect">
            <a:avLst/>
          </a:prstGeom>
        </p:spPr>
      </p:pic>
      <p:pic>
        <p:nvPicPr>
          <p:cNvPr id="42" name="Image 15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0624414" y="5683910"/>
            <a:ext cx="295351" cy="2953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952805" y="-1429207"/>
            <a:ext cx="3810305" cy="3810305"/>
          </a:xfrm>
          <a:prstGeom prst="ellipse">
            <a:avLst/>
          </a:prstGeom>
          <a:solidFill>
            <a:srgbClr val="FFF9C4">
              <a:alpha val="6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905902" y="3524098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5639105"/>
            <a:ext cx="5524805" cy="990295"/>
          </a:xfrm>
          <a:prstGeom prst="roundRect">
            <a:avLst>
              <a:gd name="adj" fmla="val 28411"/>
            </a:avLst>
          </a:prstGeom>
          <a:solidFill>
            <a:srgbClr val="FFFBEB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5639105"/>
            <a:ext cx="57607" cy="990295"/>
          </a:xfrm>
          <a:prstGeom prst="roundRect">
            <a:avLst>
              <a:gd name="adj" fmla="val 488402"/>
            </a:avLst>
          </a:prstGeom>
          <a:solidFill>
            <a:srgbClr val="F6E05E"/>
          </a:solidFill>
          <a:ln w="12700">
            <a:solidFill>
              <a:srgbClr val="F6E05E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05002" y="5905195"/>
            <a:ext cx="457200" cy="457200"/>
          </a:xfrm>
          <a:prstGeom prst="ellipse">
            <a:avLst/>
          </a:prstGeom>
          <a:solidFill>
            <a:srgbClr val="FDE68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rcRect l="-80" r="-80"/>
          <a:stretch>
            <a:fillRect/>
          </a:stretch>
        </p:blipFill>
        <p:spPr>
          <a:xfrm>
            <a:off x="790956" y="6019495"/>
            <a:ext cx="286207" cy="228600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1314907" y="5790895"/>
            <a:ext cx="46680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🎯 教师指引</a:t>
            </a:r>
            <a:endParaRPr lang="en-US" sz="13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1" name="Text 8"/>
          <p:cNvSpPr txBox="1"/>
          <p:nvPr/>
        </p:nvSpPr>
        <p:spPr>
          <a:xfrm>
            <a:off x="1314907" y="6096305"/>
            <a:ext cx="45537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用“学骑自行车”的例子解释三步法，让学生明白学习路径是循序渐进的，打好基础才能自由创作。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210605" y="5639105"/>
            <a:ext cx="5524805" cy="990295"/>
          </a:xfrm>
          <a:prstGeom prst="roundRect">
            <a:avLst>
              <a:gd name="adj" fmla="val 28411"/>
            </a:avLst>
          </a:prstGeom>
          <a:solidFill>
            <a:srgbClr val="EBF8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210605" y="5639105"/>
            <a:ext cx="57607" cy="990295"/>
          </a:xfrm>
          <a:prstGeom prst="roundRect">
            <a:avLst>
              <a:gd name="adj" fmla="val 488402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458407" y="5905195"/>
            <a:ext cx="457200" cy="457200"/>
          </a:xfrm>
          <a:prstGeom prst="ellipse">
            <a:avLst/>
          </a:prstGeom>
          <a:solidFill>
            <a:srgbClr val="BFDB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/>
          <a:srcRect l="-80" r="-80"/>
          <a:stretch>
            <a:fillRect/>
          </a:stretch>
        </p:blipFill>
        <p:spPr>
          <a:xfrm>
            <a:off x="6543446" y="6019495"/>
            <a:ext cx="286207" cy="228600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7067398" y="5790895"/>
            <a:ext cx="2675534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👧🏻 学生互动</a:t>
            </a:r>
            <a:endParaRPr lang="en-US" sz="13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7" name="Text 13"/>
          <p:cNvSpPr txBox="1"/>
          <p:nvPr/>
        </p:nvSpPr>
        <p:spPr>
          <a:xfrm>
            <a:off x="7067398" y="6096305"/>
            <a:ext cx="264810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大家想不想直接从第3步开始？</a:t>
            </a:r>
            <a:endParaRPr lang="en-US" sz="1000" dirty="0"/>
          </a:p>
          <a:p>
            <a:pPr marL="0" indent="0" algn="l">
              <a:buNone/>
            </a:pPr>
            <a:r>
              <a:rPr lang="en-US" sz="1000" b="1" dirty="0">
                <a:solidFill>
                  <a:srgbClr val="EF4444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不行哦！</a:t>
            </a:r>
            <a:r>
              <a:rPr lang="en-US" sz="1000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没有基础咒语，魔法可能会失效！ </a:t>
            </a:r>
            <a:endParaRPr lang="en-US" sz="1000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0644" y="543154"/>
            <a:ext cx="286207" cy="286207"/>
          </a:xfrm>
          <a:prstGeom prst="rect">
            <a:avLst/>
          </a:prstGeom>
        </p:spPr>
      </p:pic>
      <p:sp>
        <p:nvSpPr>
          <p:cNvPr id="20" name="Text 14"/>
          <p:cNvSpPr txBox="1"/>
          <p:nvPr/>
        </p:nvSpPr>
        <p:spPr>
          <a:xfrm>
            <a:off x="1143000" y="304495"/>
            <a:ext cx="660288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成为魔法师的三个修炼步骤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21" name="Text 15"/>
          <p:cNvSpPr txBox="1"/>
          <p:nvPr/>
        </p:nvSpPr>
        <p:spPr>
          <a:xfrm>
            <a:off x="1143000" y="800100"/>
            <a:ext cx="55156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魔法三步曲：循序渐进，慢慢变强！✨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5"/>
          <a:srcRect t="-393" b="-393"/>
          <a:stretch>
            <a:fillRect/>
          </a:stretch>
        </p:blipFill>
        <p:spPr>
          <a:xfrm>
            <a:off x="3429000" y="3381451"/>
            <a:ext cx="1047902" cy="57607"/>
          </a:xfrm>
          <a:prstGeom prst="rect">
            <a:avLst/>
          </a:prstGeom>
        </p:spPr>
      </p:pic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5"/>
          <a:srcRect t="-393" b="-393"/>
          <a:stretch>
            <a:fillRect/>
          </a:stretch>
        </p:blipFill>
        <p:spPr>
          <a:xfrm>
            <a:off x="7715707" y="3381451"/>
            <a:ext cx="1047902" cy="57607"/>
          </a:xfrm>
          <a:prstGeom prst="rect">
            <a:avLst/>
          </a:prstGeom>
        </p:spPr>
      </p:pic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6"/>
          <a:srcRect l="-4" r="-4"/>
          <a:stretch>
            <a:fillRect/>
          </a:stretch>
        </p:blipFill>
        <p:spPr>
          <a:xfrm>
            <a:off x="381305" y="1600200"/>
            <a:ext cx="2857500" cy="3619195"/>
          </a:xfrm>
          <a:prstGeom prst="rect">
            <a:avLst/>
          </a:prstGeom>
        </p:spPr>
      </p:pic>
      <p:sp>
        <p:nvSpPr>
          <p:cNvPr id="25" name="Shape 16"/>
          <p:cNvSpPr/>
          <p:nvPr/>
        </p:nvSpPr>
        <p:spPr>
          <a:xfrm>
            <a:off x="1380744" y="1904695"/>
            <a:ext cx="857707" cy="495605"/>
          </a:xfrm>
          <a:prstGeom prst="roundRect">
            <a:avLst>
              <a:gd name="adj" fmla="val 184502"/>
            </a:avLst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016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19402" y="1958645"/>
            <a:ext cx="381305" cy="381305"/>
          </a:xfrm>
          <a:prstGeom prst="rect">
            <a:avLst/>
          </a:prstGeom>
        </p:spPr>
      </p:pic>
      <p:sp>
        <p:nvSpPr>
          <p:cNvPr id="27" name="Text 17"/>
          <p:cNvSpPr txBox="1"/>
          <p:nvPr/>
        </p:nvSpPr>
        <p:spPr>
          <a:xfrm>
            <a:off x="1402080" y="2583180"/>
            <a:ext cx="143954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2D3748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1. 学习</a:t>
            </a:r>
            <a:endParaRPr lang="en-US" sz="2400" dirty="0">
              <a:solidFill>
                <a:srgbClr val="2D3748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28" name="Text 18"/>
          <p:cNvSpPr txBox="1"/>
          <p:nvPr/>
        </p:nvSpPr>
        <p:spPr>
          <a:xfrm>
            <a:off x="571500" y="3154680"/>
            <a:ext cx="2477110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先看老师怎么做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观察并模仿老师的动作，学会念基础咒语。 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9" name="Shape 19"/>
          <p:cNvSpPr/>
          <p:nvPr/>
        </p:nvSpPr>
        <p:spPr>
          <a:xfrm>
            <a:off x="609905" y="4076395"/>
            <a:ext cx="2400300" cy="914400"/>
          </a:xfrm>
          <a:prstGeom prst="roundRect">
            <a:avLst>
              <a:gd name="adj" fmla="val 33333"/>
            </a:avLst>
          </a:prstGeom>
          <a:solidFill>
            <a:srgbClr val="F7FAFC"/>
          </a:solidFill>
          <a:ln w="25400">
            <a:solidFill>
              <a:srgbClr val="CBD5E0"/>
            </a:solidFill>
            <a:prstDash val="solid"/>
          </a:ln>
        </p:spPr>
      </p:sp>
      <p:sp>
        <p:nvSpPr>
          <p:cNvPr id="30" name="Text 20"/>
          <p:cNvSpPr/>
          <p:nvPr/>
        </p:nvSpPr>
        <p:spPr>
          <a:xfrm>
            <a:off x="990702" y="4031945"/>
            <a:ext cx="1634033" cy="9144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114300" rIns="114300" bIns="11430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骑车比喻：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先看教练怎么骑 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31" name="Image 8" descr="preencoded.png"/>
          <p:cNvPicPr>
            <a:picLocks noChangeAspect="1"/>
          </p:cNvPicPr>
          <p:nvPr/>
        </p:nvPicPr>
        <p:blipFill>
          <a:blip r:embed="rId8"/>
          <a:srcRect l="-421314" r="-421314"/>
          <a:stretch>
            <a:fillRect/>
          </a:stretch>
        </p:blipFill>
        <p:spPr>
          <a:xfrm>
            <a:off x="743407" y="4209898"/>
            <a:ext cx="2133295" cy="181051"/>
          </a:xfrm>
          <a:prstGeom prst="rect">
            <a:avLst/>
          </a:prstGeom>
        </p:spPr>
      </p:pic>
      <p:pic>
        <p:nvPicPr>
          <p:cNvPr id="33" name="Image 9" descr="preencoded.png"/>
          <p:cNvPicPr>
            <a:picLocks noChangeAspect="1"/>
          </p:cNvPicPr>
          <p:nvPr/>
        </p:nvPicPr>
        <p:blipFill>
          <a:blip r:embed="rId9"/>
          <a:srcRect l="-4" r="-4"/>
          <a:stretch>
            <a:fillRect/>
          </a:stretch>
        </p:blipFill>
        <p:spPr>
          <a:xfrm>
            <a:off x="4667098" y="1600200"/>
            <a:ext cx="2857500" cy="3619195"/>
          </a:xfrm>
          <a:prstGeom prst="rect">
            <a:avLst/>
          </a:prstGeom>
        </p:spPr>
      </p:pic>
      <p:sp>
        <p:nvSpPr>
          <p:cNvPr id="34" name="Shape 22"/>
          <p:cNvSpPr/>
          <p:nvPr/>
        </p:nvSpPr>
        <p:spPr>
          <a:xfrm>
            <a:off x="5667451" y="1904695"/>
            <a:ext cx="857707" cy="495605"/>
          </a:xfrm>
          <a:prstGeom prst="roundRect">
            <a:avLst>
              <a:gd name="adj" fmla="val 184502"/>
            </a:avLst>
          </a:prstGeom>
          <a:solidFill>
            <a:srgbClr val="48BB78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016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35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905195" y="1958645"/>
            <a:ext cx="381305" cy="381305"/>
          </a:xfrm>
          <a:prstGeom prst="rect">
            <a:avLst/>
          </a:prstGeom>
        </p:spPr>
      </p:pic>
      <p:sp>
        <p:nvSpPr>
          <p:cNvPr id="36" name="Text 23"/>
          <p:cNvSpPr txBox="1"/>
          <p:nvPr/>
        </p:nvSpPr>
        <p:spPr>
          <a:xfrm>
            <a:off x="5648249" y="2583180"/>
            <a:ext cx="1077163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2D3748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2. 二创</a:t>
            </a:r>
            <a:endParaRPr lang="en-US" sz="2400" dirty="0">
              <a:solidFill>
                <a:srgbClr val="2D3748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37" name="Text 24"/>
          <p:cNvSpPr txBox="1"/>
          <p:nvPr/>
        </p:nvSpPr>
        <p:spPr>
          <a:xfrm>
            <a:off x="4858207" y="3154680"/>
            <a:ext cx="2477110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F4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改一改变自己的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在老师的基础上修改一点点，比如改颜色。 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8" name="Shape 25"/>
          <p:cNvSpPr/>
          <p:nvPr/>
        </p:nvSpPr>
        <p:spPr>
          <a:xfrm>
            <a:off x="4895698" y="4076395"/>
            <a:ext cx="2400300" cy="914400"/>
          </a:xfrm>
          <a:prstGeom prst="roundRect">
            <a:avLst>
              <a:gd name="adj" fmla="val 33333"/>
            </a:avLst>
          </a:prstGeom>
          <a:solidFill>
            <a:srgbClr val="F7FAFC"/>
          </a:solidFill>
          <a:ln w="25400">
            <a:solidFill>
              <a:srgbClr val="CBD5E0"/>
            </a:solidFill>
            <a:prstDash val="solid"/>
          </a:ln>
        </p:spPr>
      </p:sp>
      <p:sp>
        <p:nvSpPr>
          <p:cNvPr id="39" name="Text 26"/>
          <p:cNvSpPr/>
          <p:nvPr/>
        </p:nvSpPr>
        <p:spPr>
          <a:xfrm>
            <a:off x="5276494" y="4031945"/>
            <a:ext cx="1634033" cy="9144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114300" rIns="114300" bIns="11430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骑车比喻：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扶着把手慢慢骑 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40" name="Image 11" descr="preencoded.png"/>
          <p:cNvPicPr>
            <a:picLocks noChangeAspect="1"/>
          </p:cNvPicPr>
          <p:nvPr/>
        </p:nvPicPr>
        <p:blipFill>
          <a:blip r:embed="rId11"/>
          <a:srcRect l="-421314" r="-421314"/>
          <a:stretch>
            <a:fillRect/>
          </a:stretch>
        </p:blipFill>
        <p:spPr>
          <a:xfrm>
            <a:off x="5029200" y="4209898"/>
            <a:ext cx="2133295" cy="181051"/>
          </a:xfrm>
          <a:prstGeom prst="rect">
            <a:avLst/>
          </a:prstGeom>
        </p:spPr>
      </p:pic>
      <p:pic>
        <p:nvPicPr>
          <p:cNvPr id="42" name="Image 12" descr="preencoded.png"/>
          <p:cNvPicPr>
            <a:picLocks noChangeAspect="1"/>
          </p:cNvPicPr>
          <p:nvPr/>
        </p:nvPicPr>
        <p:blipFill>
          <a:blip r:embed="rId12"/>
          <a:srcRect l="-4" r="-4"/>
          <a:stretch>
            <a:fillRect/>
          </a:stretch>
        </p:blipFill>
        <p:spPr>
          <a:xfrm>
            <a:off x="8953805" y="1600200"/>
            <a:ext cx="2857500" cy="3619195"/>
          </a:xfrm>
          <a:prstGeom prst="rect">
            <a:avLst/>
          </a:prstGeom>
        </p:spPr>
      </p:pic>
      <p:sp>
        <p:nvSpPr>
          <p:cNvPr id="43" name="Shape 28"/>
          <p:cNvSpPr/>
          <p:nvPr/>
        </p:nvSpPr>
        <p:spPr>
          <a:xfrm>
            <a:off x="9953244" y="1904695"/>
            <a:ext cx="857707" cy="495605"/>
          </a:xfrm>
          <a:prstGeom prst="roundRect">
            <a:avLst>
              <a:gd name="adj" fmla="val 184502"/>
            </a:avLst>
          </a:prstGeom>
          <a:solidFill>
            <a:srgbClr val="ED8936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01600" dist="38100" dir="162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4" name="Image 13" descr="preencoded.png"/>
          <p:cNvPicPr>
            <a:picLocks noChangeAspect="1"/>
          </p:cNvPicPr>
          <p:nvPr/>
        </p:nvPicPr>
        <p:blipFill>
          <a:blip r:embed="rId13"/>
          <a:srcRect t="-13" b="-13"/>
          <a:stretch>
            <a:fillRect/>
          </a:stretch>
        </p:blipFill>
        <p:spPr>
          <a:xfrm>
            <a:off x="10168128" y="1958645"/>
            <a:ext cx="428854" cy="381305"/>
          </a:xfrm>
          <a:prstGeom prst="rect">
            <a:avLst/>
          </a:prstGeom>
        </p:spPr>
      </p:pic>
      <p:sp>
        <p:nvSpPr>
          <p:cNvPr id="45" name="Text 29"/>
          <p:cNvSpPr txBox="1"/>
          <p:nvPr/>
        </p:nvSpPr>
        <p:spPr>
          <a:xfrm>
            <a:off x="9929470" y="2583180"/>
            <a:ext cx="108813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2D3748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3. 创作</a:t>
            </a:r>
            <a:endParaRPr lang="en-US" sz="2400" dirty="0">
              <a:solidFill>
                <a:srgbClr val="2D3748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46" name="Text 30"/>
          <p:cNvSpPr txBox="1"/>
          <p:nvPr/>
        </p:nvSpPr>
        <p:spPr>
          <a:xfrm>
            <a:off x="9144000" y="3154680"/>
            <a:ext cx="2477110" cy="7342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创造全新的咒语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完全自己设计，做出没人见过的东西！ 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7" name="Shape 31"/>
          <p:cNvSpPr/>
          <p:nvPr/>
        </p:nvSpPr>
        <p:spPr>
          <a:xfrm>
            <a:off x="9182405" y="4076395"/>
            <a:ext cx="2400300" cy="914400"/>
          </a:xfrm>
          <a:prstGeom prst="roundRect">
            <a:avLst>
              <a:gd name="adj" fmla="val 33333"/>
            </a:avLst>
          </a:prstGeom>
          <a:solidFill>
            <a:srgbClr val="F7FAFC"/>
          </a:solidFill>
          <a:ln w="25400">
            <a:solidFill>
              <a:srgbClr val="CBD5E0"/>
            </a:solidFill>
            <a:prstDash val="solid"/>
          </a:ln>
        </p:spPr>
      </p:sp>
      <p:sp>
        <p:nvSpPr>
          <p:cNvPr id="48" name="Text 32"/>
          <p:cNvSpPr/>
          <p:nvPr/>
        </p:nvSpPr>
        <p:spPr>
          <a:xfrm>
            <a:off x="9563202" y="4031945"/>
            <a:ext cx="1634033" cy="9144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114300" rIns="114300" bIns="11430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骑车比喻：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1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自己骑车去兜风 </a:t>
            </a:r>
            <a:endParaRPr lang="en-US" sz="11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49" name="Image 14" descr="preencoded.png"/>
          <p:cNvPicPr>
            <a:picLocks noChangeAspect="1"/>
          </p:cNvPicPr>
          <p:nvPr/>
        </p:nvPicPr>
        <p:blipFill>
          <a:blip r:embed="rId14"/>
          <a:srcRect l="-421314" r="-421314"/>
          <a:stretch>
            <a:fillRect/>
          </a:stretch>
        </p:blipFill>
        <p:spPr>
          <a:xfrm>
            <a:off x="9315907" y="4209898"/>
            <a:ext cx="2133295" cy="181051"/>
          </a:xfrm>
          <a:prstGeom prst="rect">
            <a:avLst/>
          </a:prstGeom>
        </p:spPr>
      </p:pic>
      <p:pic>
        <p:nvPicPr>
          <p:cNvPr id="51" name="Image 15" descr="preencoded.png"/>
          <p:cNvPicPr>
            <a:picLocks noChangeAspect="1"/>
          </p:cNvPicPr>
          <p:nvPr/>
        </p:nvPicPr>
        <p:blipFill>
          <a:blip r:embed="rId15"/>
          <a:srcRect l="-36865" r="-36865"/>
          <a:stretch>
            <a:fillRect/>
          </a:stretch>
        </p:blipFill>
        <p:spPr>
          <a:xfrm rot="600000">
            <a:off x="10236200" y="1504950"/>
            <a:ext cx="1994535" cy="390525"/>
          </a:xfrm>
          <a:prstGeom prst="rect">
            <a:avLst/>
          </a:prstGeom>
        </p:spPr>
      </p:pic>
      <p:sp>
        <p:nvSpPr>
          <p:cNvPr id="52" name="Text 34"/>
          <p:cNvSpPr/>
          <p:nvPr/>
        </p:nvSpPr>
        <p:spPr>
          <a:xfrm rot="540000">
            <a:off x="10669727" y="1504315"/>
            <a:ext cx="1439266" cy="3913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不能直接跳到这里！</a:t>
            </a:r>
            <a:endParaRPr lang="en-US" sz="1000" dirty="0"/>
          </a:p>
        </p:txBody>
      </p:sp>
      <p:pic>
        <p:nvPicPr>
          <p:cNvPr id="53" name="Image 16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0407701" y="1475842"/>
            <a:ext cx="181051" cy="18105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50000"/>
          </a:blip>
          <a:srcRect/>
          <a:stretch>
            <a:fillRect/>
          </a:stretch>
        </p:blipFill>
        <p:spPr>
          <a:xfrm>
            <a:off x="-476402" y="-952805"/>
            <a:ext cx="3333902" cy="3333902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9810598" y="4476902"/>
            <a:ext cx="2857500" cy="2857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0644" y="543154"/>
            <a:ext cx="286207" cy="286207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143000" y="304495"/>
            <a:ext cx="58869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魔法咒语公式（超有用！）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143000" y="800100"/>
            <a:ext cx="55156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怎样说，AI才听得懂？🤔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t="-13" b="-13"/>
          <a:stretch>
            <a:fillRect/>
          </a:stretch>
        </p:blipFill>
        <p:spPr>
          <a:xfrm>
            <a:off x="457200" y="1218895"/>
            <a:ext cx="11277295" cy="750722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2398471" y="1442009"/>
            <a:ext cx="1259129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万能公式：</a:t>
            </a:r>
            <a:endParaRPr lang="en-US" sz="1800" b="1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2" name="Text 5"/>
          <p:cNvSpPr txBox="1"/>
          <p:nvPr/>
        </p:nvSpPr>
        <p:spPr>
          <a:xfrm>
            <a:off x="3808476" y="1457554"/>
            <a:ext cx="267005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4A5568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把</a:t>
            </a:r>
            <a:endParaRPr lang="en-US" sz="1400" b="1" dirty="0">
              <a:solidFill>
                <a:srgbClr val="4A5568"/>
              </a:solidFill>
              <a:latin typeface="汉仪正圆-75W" panose="00020600040101010101" charset="-122"/>
              <a:ea typeface="汉仪正圆-7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/>
          <a:srcRect l="-26" r="-26"/>
          <a:stretch>
            <a:fillRect/>
          </a:stretch>
        </p:blipFill>
        <p:spPr>
          <a:xfrm>
            <a:off x="4067251" y="1380744"/>
            <a:ext cx="1257300" cy="428854"/>
          </a:xfrm>
          <a:prstGeom prst="rect">
            <a:avLst/>
          </a:prstGeom>
        </p:spPr>
      </p:pic>
      <p:sp>
        <p:nvSpPr>
          <p:cNvPr id="14" name="Text 6"/>
          <p:cNvSpPr txBox="1"/>
          <p:nvPr/>
        </p:nvSpPr>
        <p:spPr>
          <a:xfrm>
            <a:off x="4067251" y="1380744"/>
            <a:ext cx="1314907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[什么东西]</a:t>
            </a:r>
            <a:endParaRPr lang="en-US" sz="14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5" name="Text 7"/>
          <p:cNvSpPr txBox="1"/>
          <p:nvPr/>
        </p:nvSpPr>
        <p:spPr>
          <a:xfrm>
            <a:off x="5394046" y="1457554"/>
            <a:ext cx="448056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4A5568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改成</a:t>
            </a:r>
            <a:endParaRPr lang="en-US" sz="1400" b="1" dirty="0">
              <a:solidFill>
                <a:srgbClr val="4A5568"/>
              </a:solidFill>
              <a:latin typeface="汉仪正圆-75W" panose="00020600040101010101" charset="-122"/>
              <a:ea typeface="汉仪正圆-7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153" r="-153"/>
          <a:stretch>
            <a:fillRect/>
          </a:stretch>
        </p:blipFill>
        <p:spPr>
          <a:xfrm>
            <a:off x="5835701" y="1380744"/>
            <a:ext cx="1076249" cy="428854"/>
          </a:xfrm>
          <a:prstGeom prst="rect">
            <a:avLst/>
          </a:prstGeom>
        </p:spPr>
      </p:pic>
      <p:sp>
        <p:nvSpPr>
          <p:cNvPr id="17" name="Text 8"/>
          <p:cNvSpPr txBox="1"/>
          <p:nvPr/>
        </p:nvSpPr>
        <p:spPr>
          <a:xfrm>
            <a:off x="5835701" y="1380744"/>
            <a:ext cx="1133856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[什么样]</a:t>
            </a:r>
            <a:endParaRPr lang="en-US" sz="14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rcRect t="-2029" b="-2029"/>
          <a:stretch>
            <a:fillRect/>
          </a:stretch>
        </p:blipFill>
        <p:spPr>
          <a:xfrm>
            <a:off x="7245706" y="1442009"/>
            <a:ext cx="9144" cy="304495"/>
          </a:xfrm>
          <a:prstGeom prst="rect">
            <a:avLst/>
          </a:prstGeom>
        </p:spPr>
      </p:pic>
      <p:sp>
        <p:nvSpPr>
          <p:cNvPr id="19" name="Text 9"/>
          <p:cNvSpPr txBox="1"/>
          <p:nvPr/>
        </p:nvSpPr>
        <p:spPr>
          <a:xfrm>
            <a:off x="7598664" y="1457554"/>
            <a:ext cx="629107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4A5568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做一个</a:t>
            </a:r>
            <a:endParaRPr lang="en-US" sz="1400" b="1" dirty="0">
              <a:solidFill>
                <a:srgbClr val="4A5568"/>
              </a:solidFill>
              <a:latin typeface="汉仪正圆-75W" panose="00020600040101010101" charset="-122"/>
              <a:ea typeface="汉仪正圆-7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0" name="Image 8" descr="preencoded.png"/>
          <p:cNvPicPr>
            <a:picLocks noChangeAspect="1"/>
          </p:cNvPicPr>
          <p:nvPr/>
        </p:nvPicPr>
        <p:blipFill>
          <a:blip r:embed="rId9"/>
          <a:srcRect l="-26" r="-26"/>
          <a:stretch>
            <a:fillRect/>
          </a:stretch>
        </p:blipFill>
        <p:spPr>
          <a:xfrm>
            <a:off x="8223199" y="1380744"/>
            <a:ext cx="1257300" cy="428854"/>
          </a:xfrm>
          <a:prstGeom prst="rect">
            <a:avLst/>
          </a:prstGeom>
        </p:spPr>
      </p:pic>
      <p:sp>
        <p:nvSpPr>
          <p:cNvPr id="21" name="Text 10"/>
          <p:cNvSpPr txBox="1"/>
          <p:nvPr/>
        </p:nvSpPr>
        <p:spPr>
          <a:xfrm>
            <a:off x="8223199" y="1380744"/>
            <a:ext cx="1314907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[什么内容]</a:t>
            </a:r>
            <a:endParaRPr lang="en-US" sz="14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2" name="Text 11"/>
          <p:cNvSpPr txBox="1"/>
          <p:nvPr/>
        </p:nvSpPr>
        <p:spPr>
          <a:xfrm>
            <a:off x="9549994" y="1457554"/>
            <a:ext cx="629107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4A5568"/>
                </a:solidFill>
                <a:latin typeface="汉仪正圆-75W" panose="00020600040101010101" charset="-122"/>
                <a:ea typeface="汉仪正圆-75W" panose="00020600040101010101" charset="-122"/>
                <a:cs typeface="Noto Sans SC" panose="020B0200000000000000" pitchFamily="34" charset="-120"/>
              </a:rPr>
              <a:t>的游戏</a:t>
            </a:r>
            <a:endParaRPr lang="en-US" sz="1400" b="1" dirty="0">
              <a:solidFill>
                <a:srgbClr val="4A5568"/>
              </a:solidFill>
              <a:latin typeface="汉仪正圆-75W" panose="00020600040101010101" charset="-122"/>
              <a:ea typeface="汉仪正圆-7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093976" y="1489558"/>
            <a:ext cx="228600" cy="228600"/>
          </a:xfrm>
          <a:prstGeom prst="rect">
            <a:avLst/>
          </a:prstGeom>
        </p:spPr>
      </p:pic>
      <p:sp>
        <p:nvSpPr>
          <p:cNvPr id="24" name="Shape 12"/>
          <p:cNvSpPr/>
          <p:nvPr/>
        </p:nvSpPr>
        <p:spPr>
          <a:xfrm>
            <a:off x="457200" y="2198218"/>
            <a:ext cx="38405" cy="267005"/>
          </a:xfrm>
          <a:prstGeom prst="rect">
            <a:avLst/>
          </a:prstGeom>
          <a:solidFill>
            <a:srgbClr val="F472B6"/>
          </a:solidFill>
          <a:ln w="12700">
            <a:solidFill>
              <a:srgbClr val="F472B6">
                <a:alpha val="0"/>
              </a:srgbClr>
            </a:solidFill>
            <a:prstDash val="solid"/>
          </a:ln>
        </p:spPr>
      </p:sp>
      <p:sp>
        <p:nvSpPr>
          <p:cNvPr id="25" name="Text 13"/>
          <p:cNvSpPr txBox="1"/>
          <p:nvPr/>
        </p:nvSpPr>
        <p:spPr>
          <a:xfrm>
            <a:off x="571500" y="2198218"/>
            <a:ext cx="5600700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🍔 生活中的例子</a:t>
            </a:r>
            <a:endParaRPr lang="en-US" sz="15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6" name="Shape 14"/>
          <p:cNvSpPr/>
          <p:nvPr/>
        </p:nvSpPr>
        <p:spPr>
          <a:xfrm>
            <a:off x="6210605" y="2198218"/>
            <a:ext cx="38405" cy="267005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>
                <a:alpha val="0"/>
              </a:srgbClr>
            </a:solidFill>
            <a:prstDash val="solid"/>
          </a:ln>
        </p:spPr>
      </p:sp>
      <p:sp>
        <p:nvSpPr>
          <p:cNvPr id="27" name="Text 15"/>
          <p:cNvSpPr txBox="1"/>
          <p:nvPr/>
        </p:nvSpPr>
        <p:spPr>
          <a:xfrm>
            <a:off x="6324905" y="2198218"/>
            <a:ext cx="5524805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🤖 对AI说游戏</a:t>
            </a:r>
            <a:endParaRPr lang="en-US" sz="15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8" name="Shape 16"/>
          <p:cNvSpPr/>
          <p:nvPr/>
        </p:nvSpPr>
        <p:spPr>
          <a:xfrm>
            <a:off x="457200" y="2693822"/>
            <a:ext cx="5524805" cy="1429207"/>
          </a:xfrm>
          <a:prstGeom prst="roundRect">
            <a:avLst>
              <a:gd name="adj" fmla="val 1364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9" name="Shape 17"/>
          <p:cNvSpPr/>
          <p:nvPr/>
        </p:nvSpPr>
        <p:spPr>
          <a:xfrm>
            <a:off x="647395" y="2884018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FFF5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1"/>
          <a:srcRect l="-57" r="-57"/>
          <a:stretch>
            <a:fillRect/>
          </a:stretch>
        </p:blipFill>
        <p:spPr>
          <a:xfrm>
            <a:off x="785470" y="3008376"/>
            <a:ext cx="200254" cy="228600"/>
          </a:xfrm>
          <a:prstGeom prst="rect">
            <a:avLst/>
          </a:prstGeom>
        </p:spPr>
      </p:pic>
      <p:sp>
        <p:nvSpPr>
          <p:cNvPr id="31" name="Text 18"/>
          <p:cNvSpPr txBox="1"/>
          <p:nvPr/>
        </p:nvSpPr>
        <p:spPr>
          <a:xfrm>
            <a:off x="1276502" y="2884018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去冰淇淋店</a:t>
            </a:r>
            <a:endParaRPr lang="en-US" sz="12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2" name="Shape 19"/>
          <p:cNvSpPr/>
          <p:nvPr/>
        </p:nvSpPr>
        <p:spPr>
          <a:xfrm>
            <a:off x="1276502" y="3188513"/>
            <a:ext cx="4515307" cy="743407"/>
          </a:xfrm>
          <a:prstGeom prst="roundRect">
            <a:avLst>
              <a:gd name="adj" fmla="val 37847"/>
            </a:avLst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3" name="Shape 20"/>
          <p:cNvSpPr/>
          <p:nvPr/>
        </p:nvSpPr>
        <p:spPr>
          <a:xfrm rot="2700000">
            <a:off x="1466698" y="3131820"/>
            <a:ext cx="95098" cy="95098"/>
          </a:xfrm>
          <a:prstGeom prst="rect">
            <a:avLst/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4" name="Text 21"/>
          <p:cNvSpPr txBox="1"/>
          <p:nvPr/>
        </p:nvSpPr>
        <p:spPr>
          <a:xfrm>
            <a:off x="1419149" y="3293669"/>
            <a:ext cx="609905" cy="228600"/>
          </a:xfrm>
          <a:prstGeom prst="rect">
            <a:avLst/>
          </a:prstGeom>
          <a:solidFill>
            <a:srgbClr val="FED7D7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C5303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❌ 模糊</a:t>
            </a:r>
            <a:endParaRPr lang="en-US" sz="1200" dirty="0">
              <a:solidFill>
                <a:srgbClr val="C5303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5" name="Text 22"/>
          <p:cNvSpPr txBox="1"/>
          <p:nvPr/>
        </p:nvSpPr>
        <p:spPr>
          <a:xfrm>
            <a:off x="1986991" y="3322015"/>
            <a:ext cx="220461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"我要冰淇淋。" </a:t>
            </a: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(店员：哪种口味？)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6" name="Text 23"/>
          <p:cNvSpPr txBox="1"/>
          <p:nvPr/>
        </p:nvSpPr>
        <p:spPr>
          <a:xfrm>
            <a:off x="1419149" y="3598164"/>
            <a:ext cx="609905" cy="228600"/>
          </a:xfrm>
          <a:prstGeom prst="rect">
            <a:avLst/>
          </a:prstGeom>
          <a:solidFill>
            <a:srgbClr val="C6F6D5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543D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✅ 具体</a:t>
            </a:r>
            <a:endParaRPr lang="en-US" sz="1200" dirty="0">
              <a:solidFill>
                <a:srgbClr val="22543D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7" name="Text 24"/>
          <p:cNvSpPr txBox="1"/>
          <p:nvPr/>
        </p:nvSpPr>
        <p:spPr>
          <a:xfrm>
            <a:off x="1986991" y="3627425"/>
            <a:ext cx="233629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"我要一个</a:t>
            </a:r>
            <a:r>
              <a:rPr lang="en-US" sz="1000" b="1" u="sng" dirty="0">
                <a:solidFill>
                  <a:srgbClr val="D69E2E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草莓味</a:t>
            </a: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的，</a:t>
            </a:r>
            <a:r>
              <a:rPr lang="en-US" sz="1000" b="1" u="sng" dirty="0">
                <a:solidFill>
                  <a:srgbClr val="D69E2E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脆皮蛋筒</a:t>
            </a: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。"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8" name="Shape 25"/>
          <p:cNvSpPr/>
          <p:nvPr/>
        </p:nvSpPr>
        <p:spPr>
          <a:xfrm>
            <a:off x="457200" y="4274820"/>
            <a:ext cx="5524805" cy="1429207"/>
          </a:xfrm>
          <a:prstGeom prst="roundRect">
            <a:avLst>
              <a:gd name="adj" fmla="val 1364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9" name="Shape 26"/>
          <p:cNvSpPr/>
          <p:nvPr/>
        </p:nvSpPr>
        <p:spPr>
          <a:xfrm>
            <a:off x="647395" y="4465015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EBF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0" name="Image 11" descr="preencoded.png"/>
          <p:cNvPicPr>
            <a:picLocks noChangeAspect="1"/>
          </p:cNvPicPr>
          <p:nvPr/>
        </p:nvPicPr>
        <p:blipFill>
          <a:blip r:embed="rId12"/>
          <a:srcRect l="-80" r="-80"/>
          <a:stretch>
            <a:fillRect/>
          </a:stretch>
        </p:blipFill>
        <p:spPr>
          <a:xfrm>
            <a:off x="743407" y="4589374"/>
            <a:ext cx="286207" cy="228600"/>
          </a:xfrm>
          <a:prstGeom prst="rect">
            <a:avLst/>
          </a:prstGeom>
        </p:spPr>
      </p:pic>
      <p:sp>
        <p:nvSpPr>
          <p:cNvPr id="41" name="Text 27"/>
          <p:cNvSpPr txBox="1"/>
          <p:nvPr/>
        </p:nvSpPr>
        <p:spPr>
          <a:xfrm>
            <a:off x="1276502" y="4465015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让妈妈买玩具</a:t>
            </a:r>
            <a:endParaRPr lang="en-US" sz="12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2" name="Shape 28"/>
          <p:cNvSpPr/>
          <p:nvPr/>
        </p:nvSpPr>
        <p:spPr>
          <a:xfrm>
            <a:off x="1276502" y="4770425"/>
            <a:ext cx="4515307" cy="743407"/>
          </a:xfrm>
          <a:prstGeom prst="roundRect">
            <a:avLst>
              <a:gd name="adj" fmla="val 37847"/>
            </a:avLst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3" name="Shape 29"/>
          <p:cNvSpPr/>
          <p:nvPr/>
        </p:nvSpPr>
        <p:spPr>
          <a:xfrm rot="2700000">
            <a:off x="1466698" y="4712818"/>
            <a:ext cx="95098" cy="95098"/>
          </a:xfrm>
          <a:prstGeom prst="rect">
            <a:avLst/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4" name="Text 30"/>
          <p:cNvSpPr txBox="1"/>
          <p:nvPr/>
        </p:nvSpPr>
        <p:spPr>
          <a:xfrm>
            <a:off x="1419149" y="4874666"/>
            <a:ext cx="609905" cy="228600"/>
          </a:xfrm>
          <a:prstGeom prst="rect">
            <a:avLst/>
          </a:prstGeom>
          <a:solidFill>
            <a:srgbClr val="FED7D7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C5303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❌ 模糊</a:t>
            </a:r>
            <a:endParaRPr lang="en-US" sz="1200" dirty="0">
              <a:solidFill>
                <a:srgbClr val="C5303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5" name="Text 31"/>
          <p:cNvSpPr txBox="1"/>
          <p:nvPr/>
        </p:nvSpPr>
        <p:spPr>
          <a:xfrm>
            <a:off x="1986991" y="4903013"/>
            <a:ext cx="220461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"给我买玩具。" </a:t>
            </a: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(妈妈：哪个玩具？)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6" name="Text 32"/>
          <p:cNvSpPr txBox="1"/>
          <p:nvPr/>
        </p:nvSpPr>
        <p:spPr>
          <a:xfrm>
            <a:off x="1419149" y="5180076"/>
            <a:ext cx="609905" cy="228600"/>
          </a:xfrm>
          <a:prstGeom prst="rect">
            <a:avLst/>
          </a:prstGeom>
          <a:solidFill>
            <a:srgbClr val="C6F6D5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543D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✅ 具体</a:t>
            </a:r>
            <a:endParaRPr lang="en-US" sz="1200" dirty="0">
              <a:solidFill>
                <a:srgbClr val="22543D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7" name="Text 33"/>
          <p:cNvSpPr txBox="1"/>
          <p:nvPr/>
        </p:nvSpPr>
        <p:spPr>
          <a:xfrm>
            <a:off x="1986991" y="5208422"/>
            <a:ext cx="287944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"我想要一个</a:t>
            </a:r>
            <a:r>
              <a:rPr lang="en-US" sz="1000" b="1" u="sng" dirty="0">
                <a:solidFill>
                  <a:srgbClr val="D69E2E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蓝色的奥特曼</a:t>
            </a: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，可以</a:t>
            </a:r>
            <a:r>
              <a:rPr lang="en-US" sz="1000" b="1" u="sng" dirty="0">
                <a:solidFill>
                  <a:srgbClr val="D69E2E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发光</a:t>
            </a: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的。"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8" name="Shape 34"/>
          <p:cNvSpPr/>
          <p:nvPr/>
        </p:nvSpPr>
        <p:spPr>
          <a:xfrm>
            <a:off x="6210605" y="2693822"/>
            <a:ext cx="5524805" cy="3972154"/>
          </a:xfrm>
          <a:prstGeom prst="roundRect">
            <a:avLst>
              <a:gd name="adj" fmla="val 1767"/>
            </a:avLst>
          </a:prstGeom>
          <a:solidFill>
            <a:srgbClr val="FFFFFF"/>
          </a:solidFill>
          <a:ln w="12700">
            <a:solidFill>
              <a:srgbClr val="EDE9FE"/>
            </a:solidFill>
            <a:prstDash val="solid"/>
          </a:ln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49" name="Shape 35"/>
          <p:cNvSpPr/>
          <p:nvPr/>
        </p:nvSpPr>
        <p:spPr>
          <a:xfrm>
            <a:off x="6409944" y="2894076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FAF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0" name="Image 12" descr="preencoded.png"/>
          <p:cNvPicPr>
            <a:picLocks noChangeAspect="1"/>
          </p:cNvPicPr>
          <p:nvPr/>
        </p:nvPicPr>
        <p:blipFill>
          <a:blip r:embed="rId13"/>
          <a:srcRect l="-80" r="-80"/>
          <a:stretch>
            <a:fillRect/>
          </a:stretch>
        </p:blipFill>
        <p:spPr>
          <a:xfrm>
            <a:off x="6505956" y="3017520"/>
            <a:ext cx="286207" cy="228600"/>
          </a:xfrm>
          <a:prstGeom prst="rect">
            <a:avLst/>
          </a:prstGeom>
        </p:spPr>
      </p:pic>
      <p:sp>
        <p:nvSpPr>
          <p:cNvPr id="51" name="Text 36"/>
          <p:cNvSpPr txBox="1"/>
          <p:nvPr/>
        </p:nvSpPr>
        <p:spPr>
          <a:xfrm>
            <a:off x="7000646" y="2998318"/>
            <a:ext cx="961949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C1D95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给AI下指令</a:t>
            </a:r>
            <a:endParaRPr lang="en-US" sz="1300" b="1" dirty="0">
              <a:solidFill>
                <a:srgbClr val="4C1D95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2" name="Image 13" descr="preencoded.png"/>
          <p:cNvPicPr>
            <a:picLocks noChangeAspect="1"/>
          </p:cNvPicPr>
          <p:nvPr/>
        </p:nvPicPr>
        <p:blipFill>
          <a:blip r:embed="rId14"/>
          <a:srcRect t="-23" b="-23"/>
          <a:stretch>
            <a:fillRect/>
          </a:stretch>
        </p:blipFill>
        <p:spPr>
          <a:xfrm>
            <a:off x="6409944" y="3674974"/>
            <a:ext cx="5124298" cy="1086307"/>
          </a:xfrm>
          <a:prstGeom prst="rect">
            <a:avLst/>
          </a:prstGeom>
        </p:spPr>
      </p:pic>
      <p:pic>
        <p:nvPicPr>
          <p:cNvPr id="53" name="Image 14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6572707" y="3856025"/>
            <a:ext cx="190195" cy="190195"/>
          </a:xfrm>
          <a:prstGeom prst="rect">
            <a:avLst/>
          </a:prstGeom>
        </p:spPr>
      </p:pic>
      <p:sp>
        <p:nvSpPr>
          <p:cNvPr id="54" name="Text 37"/>
          <p:cNvSpPr txBox="1"/>
          <p:nvPr/>
        </p:nvSpPr>
        <p:spPr>
          <a:xfrm>
            <a:off x="6838798" y="3836822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错误示范：</a:t>
            </a:r>
            <a:endParaRPr lang="en-US" sz="1200" b="1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5" name="Text 38"/>
          <p:cNvSpPr txBox="1"/>
          <p:nvPr/>
        </p:nvSpPr>
        <p:spPr>
          <a:xfrm>
            <a:off x="6877202" y="4141318"/>
            <a:ext cx="468630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"做个游戏。"</a:t>
            </a:r>
            <a:endParaRPr lang="en-US" sz="13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6" name="Text 39"/>
          <p:cNvSpPr txBox="1"/>
          <p:nvPr/>
        </p:nvSpPr>
        <p:spPr>
          <a:xfrm>
            <a:off x="6877202" y="4445813"/>
            <a:ext cx="46104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 OS: "什么样的游戏？我猜不到呀..." 😵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7" name="Image 15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6409944" y="5065776"/>
            <a:ext cx="5124298" cy="1395374"/>
          </a:xfrm>
          <a:prstGeom prst="rect">
            <a:avLst/>
          </a:prstGeom>
        </p:spPr>
      </p:pic>
      <p:pic>
        <p:nvPicPr>
          <p:cNvPr id="58" name="Image 16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6601054" y="5236769"/>
            <a:ext cx="190195" cy="190195"/>
          </a:xfrm>
          <a:prstGeom prst="rect">
            <a:avLst/>
          </a:prstGeom>
        </p:spPr>
      </p:pic>
      <p:sp>
        <p:nvSpPr>
          <p:cNvPr id="59" name="Text 40"/>
          <p:cNvSpPr txBox="1"/>
          <p:nvPr/>
        </p:nvSpPr>
        <p:spPr>
          <a:xfrm>
            <a:off x="6867144" y="5217566"/>
            <a:ext cx="848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65F4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正确示范：</a:t>
            </a:r>
            <a:endParaRPr lang="en-US" sz="1200" b="1" dirty="0">
              <a:solidFill>
                <a:srgbClr val="065F4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60" name="Text 41"/>
          <p:cNvSpPr txBox="1"/>
          <p:nvPr/>
        </p:nvSpPr>
        <p:spPr>
          <a:xfrm>
            <a:off x="6905549" y="5522976"/>
            <a:ext cx="4553712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"做一个</a:t>
            </a:r>
            <a:r>
              <a:rPr lang="en-US" sz="13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小猫吃鱼</a:t>
            </a:r>
            <a:r>
              <a:rPr lang="en-US" sz="13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的游戏，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3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鱼是</a:t>
            </a:r>
            <a:r>
              <a:rPr lang="en-US" sz="1300" b="1" dirty="0">
                <a:solidFill>
                  <a:srgbClr val="D9770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金色</a:t>
            </a:r>
            <a:r>
              <a:rPr lang="en-US" sz="13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的。"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61" name="Text 42"/>
          <p:cNvSpPr txBox="1"/>
          <p:nvPr/>
        </p:nvSpPr>
        <p:spPr>
          <a:xfrm>
            <a:off x="6905549" y="6155741"/>
            <a:ext cx="459120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5966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AI OS: "没问题！马上为您制作！" ✨</a:t>
            </a:r>
            <a:endParaRPr lang="en-US" sz="900" dirty="0"/>
          </a:p>
        </p:txBody>
      </p:sp>
      <p:sp>
        <p:nvSpPr>
          <p:cNvPr id="62" name="Shape 43"/>
          <p:cNvSpPr/>
          <p:nvPr/>
        </p:nvSpPr>
        <p:spPr>
          <a:xfrm>
            <a:off x="419735" y="5867400"/>
            <a:ext cx="5502910" cy="800100"/>
          </a:xfrm>
          <a:prstGeom prst="roundRect">
            <a:avLst>
              <a:gd name="adj" fmla="val 43537"/>
            </a:avLst>
          </a:prstGeom>
          <a:solidFill>
            <a:srgbClr val="FFFAF0"/>
          </a:solidFill>
          <a:ln w="25400">
            <a:solidFill>
              <a:srgbClr val="FBD38D"/>
            </a:solidFill>
            <a:prstDash val="solid"/>
          </a:ln>
        </p:spPr>
      </p:sp>
      <p:sp>
        <p:nvSpPr>
          <p:cNvPr id="63" name="Text 44"/>
          <p:cNvSpPr txBox="1"/>
          <p:nvPr/>
        </p:nvSpPr>
        <p:spPr>
          <a:xfrm>
            <a:off x="1038784" y="6000852"/>
            <a:ext cx="475305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000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小贴士</a:t>
            </a:r>
            <a:endParaRPr lang="en-US" sz="1300" b="1" dirty="0">
              <a:solidFill>
                <a:srgbClr val="00000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64" name="Text 45"/>
          <p:cNvSpPr txBox="1"/>
          <p:nvPr/>
        </p:nvSpPr>
        <p:spPr>
          <a:xfrm>
            <a:off x="1038784" y="6305347"/>
            <a:ext cx="47530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AI很聪明，但它不会读心术哦！你说得越具体，它变出的魔法越棒！</a:t>
            </a:r>
            <a:endParaRPr lang="en-US" sz="12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5" name="Image 17" descr="preencoded.png"/>
          <p:cNvPicPr>
            <a:picLocks noChangeAspect="1"/>
          </p:cNvPicPr>
          <p:nvPr/>
        </p:nvPicPr>
        <p:blipFill>
          <a:blip r:embed="rId18"/>
          <a:srcRect l="-1118" r="-1118"/>
          <a:stretch>
            <a:fillRect/>
          </a:stretch>
        </p:blipFill>
        <p:spPr>
          <a:xfrm>
            <a:off x="667537" y="6140755"/>
            <a:ext cx="219456" cy="28620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607" r="-607"/>
          <a:stretch>
            <a:fillRect/>
          </a:stretch>
        </p:blipFill>
        <p:spPr>
          <a:xfrm>
            <a:off x="543154" y="543154"/>
            <a:ext cx="362102" cy="286207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143000" y="304495"/>
            <a:ext cx="5598871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老师演示第一关——学习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4"/>
          <p:cNvSpPr txBox="1"/>
          <p:nvPr/>
        </p:nvSpPr>
        <p:spPr>
          <a:xfrm>
            <a:off x="1143000" y="800100"/>
            <a:ext cx="48966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看老师念咒语！ 👀 会说话就能变魔法！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rcRect t="-3" b="-3"/>
          <a:stretch>
            <a:fillRect/>
          </a:stretch>
        </p:blipFill>
        <p:spPr>
          <a:xfrm>
            <a:off x="457200" y="1218895"/>
            <a:ext cx="5486400" cy="5410505"/>
          </a:xfrm>
          <a:prstGeom prst="rect">
            <a:avLst/>
          </a:prstGeom>
        </p:spPr>
      </p:pic>
      <p:sp>
        <p:nvSpPr>
          <p:cNvPr id="11" name="Shape 5"/>
          <p:cNvSpPr/>
          <p:nvPr/>
        </p:nvSpPr>
        <p:spPr>
          <a:xfrm>
            <a:off x="476402" y="1238098"/>
            <a:ext cx="5447995" cy="533095"/>
          </a:xfrm>
          <a:prstGeom prst="rect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80" b="-180"/>
          <a:stretch>
            <a:fillRect/>
          </a:stretch>
        </p:blipFill>
        <p:spPr>
          <a:xfrm>
            <a:off x="629107" y="1429207"/>
            <a:ext cx="190195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933602" y="1238098"/>
            <a:ext cx="1595628" cy="534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扣哒宇宙 聊天室</a:t>
            </a:r>
            <a:endParaRPr lang="en-US" sz="1200" b="1" kern="0" spc="30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4" name="Shape 7"/>
          <p:cNvSpPr/>
          <p:nvPr/>
        </p:nvSpPr>
        <p:spPr>
          <a:xfrm>
            <a:off x="5658307" y="1447495"/>
            <a:ext cx="114300" cy="114300"/>
          </a:xfrm>
          <a:prstGeom prst="ellipse">
            <a:avLst/>
          </a:prstGeom>
          <a:solidFill>
            <a:srgbClr val="34D3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Shape 8"/>
          <p:cNvSpPr/>
          <p:nvPr/>
        </p:nvSpPr>
        <p:spPr>
          <a:xfrm>
            <a:off x="476402" y="1772107"/>
            <a:ext cx="5447995" cy="4839005"/>
          </a:xfrm>
          <a:prstGeom prst="rect">
            <a:avLst/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352898" y="1962302"/>
            <a:ext cx="381305" cy="381305"/>
          </a:xfrm>
          <a:prstGeom prst="rect">
            <a:avLst/>
          </a:prstGeom>
        </p:spPr>
      </p:pic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rcRect l="-1082" r="-1082"/>
          <a:stretch>
            <a:fillRect/>
          </a:stretch>
        </p:blipFill>
        <p:spPr>
          <a:xfrm>
            <a:off x="5462626" y="2061972"/>
            <a:ext cx="161849" cy="181051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66598" y="3079699"/>
            <a:ext cx="381305" cy="381305"/>
          </a:xfrm>
          <a:prstGeom prst="rect">
            <a:avLst/>
          </a:prstGeom>
        </p:spPr>
      </p:pic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67182" y="3179369"/>
            <a:ext cx="181051" cy="181051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352898" y="4199839"/>
            <a:ext cx="381305" cy="381305"/>
          </a:xfrm>
          <a:prstGeom prst="rect">
            <a:avLst/>
          </a:prstGeom>
        </p:spPr>
      </p:pic>
      <p:pic>
        <p:nvPicPr>
          <p:cNvPr id="21" name="Image 10" descr="preencoded.png"/>
          <p:cNvPicPr>
            <a:picLocks noChangeAspect="1"/>
          </p:cNvPicPr>
          <p:nvPr/>
        </p:nvPicPr>
        <p:blipFill>
          <a:blip r:embed="rId7"/>
          <a:srcRect l="-1082" r="-1082"/>
          <a:stretch>
            <a:fillRect/>
          </a:stretch>
        </p:blipFill>
        <p:spPr>
          <a:xfrm>
            <a:off x="5462626" y="4299509"/>
            <a:ext cx="161849" cy="181051"/>
          </a:xfrm>
          <a:prstGeom prst="rect">
            <a:avLst/>
          </a:prstGeom>
        </p:spPr>
      </p:pic>
      <p:pic>
        <p:nvPicPr>
          <p:cNvPr id="22" name="Image 11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66598" y="5583326"/>
            <a:ext cx="381305" cy="381305"/>
          </a:xfrm>
          <a:prstGeom prst="rect">
            <a:avLst/>
          </a:prstGeom>
        </p:spPr>
      </p:pic>
      <p:pic>
        <p:nvPicPr>
          <p:cNvPr id="23" name="Image 12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67182" y="5682996"/>
            <a:ext cx="181051" cy="181051"/>
          </a:xfrm>
          <a:prstGeom prst="rect">
            <a:avLst/>
          </a:prstGeom>
        </p:spPr>
      </p:pic>
      <p:sp>
        <p:nvSpPr>
          <p:cNvPr id="24" name="Shape 9"/>
          <p:cNvSpPr/>
          <p:nvPr/>
        </p:nvSpPr>
        <p:spPr>
          <a:xfrm>
            <a:off x="6248095" y="5524805"/>
            <a:ext cx="5486400" cy="1104595"/>
          </a:xfrm>
          <a:prstGeom prst="roundRect">
            <a:avLst>
              <a:gd name="adj" fmla="val 22836"/>
            </a:avLst>
          </a:prstGeom>
          <a:solidFill>
            <a:srgbClr val="FFFBEB"/>
          </a:solidFill>
          <a:ln w="25400">
            <a:solidFill>
              <a:srgbClr val="F6E05E"/>
            </a:solidFill>
            <a:prstDash val="solid"/>
          </a:ln>
        </p:spPr>
      </p:sp>
      <p:sp>
        <p:nvSpPr>
          <p:cNvPr id="25" name="Text 10"/>
          <p:cNvSpPr txBox="1"/>
          <p:nvPr/>
        </p:nvSpPr>
        <p:spPr>
          <a:xfrm>
            <a:off x="6829654" y="5695798"/>
            <a:ext cx="4924958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老师的魔法秘籍：</a:t>
            </a:r>
            <a:endParaRPr lang="en-US" sz="1300" b="1" dirty="0">
              <a:solidFill>
                <a:srgbClr val="78350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6" name="Text 11"/>
          <p:cNvSpPr txBox="1"/>
          <p:nvPr/>
        </p:nvSpPr>
        <p:spPr>
          <a:xfrm>
            <a:off x="6829654" y="6001207"/>
            <a:ext cx="481065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看！老师只说了</a:t>
            </a:r>
            <a:r>
              <a:rPr lang="en-US" sz="1200" b="1" dirty="0">
                <a:solidFill>
                  <a:srgbClr val="2563E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两句话</a:t>
            </a:r>
            <a:r>
              <a:rPr lang="en-US" sz="1200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，AI就写出了后面那一堆复杂的代码。 </a:t>
            </a:r>
            <a:r>
              <a:rPr lang="en-US" sz="1200" b="1" dirty="0">
                <a:solidFill>
                  <a:srgbClr val="78350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我们不用懂代码，只要会说话就行！</a:t>
            </a:r>
            <a:endParaRPr lang="en-US" sz="1200" dirty="0"/>
          </a:p>
        </p:txBody>
      </p:sp>
      <p:pic>
        <p:nvPicPr>
          <p:cNvPr id="27" name="Image 13" descr="preencoded.png"/>
          <p:cNvPicPr>
            <a:picLocks noChangeAspect="1"/>
          </p:cNvPicPr>
          <p:nvPr/>
        </p:nvPicPr>
        <p:blipFill>
          <a:blip r:embed="rId10"/>
          <a:srcRect l="-50" r="-50"/>
          <a:stretch>
            <a:fillRect/>
          </a:stretch>
        </p:blipFill>
        <p:spPr>
          <a:xfrm>
            <a:off x="8876995" y="2762402"/>
            <a:ext cx="228600" cy="304495"/>
          </a:xfrm>
          <a:prstGeom prst="rect">
            <a:avLst/>
          </a:prstGeom>
        </p:spPr>
      </p:pic>
      <p:pic>
        <p:nvPicPr>
          <p:cNvPr id="28" name="Image 14" descr="preencoded.png"/>
          <p:cNvPicPr>
            <a:picLocks noChangeAspect="1"/>
          </p:cNvPicPr>
          <p:nvPr/>
        </p:nvPicPr>
        <p:blipFill>
          <a:blip r:embed="rId11"/>
          <a:srcRect t="-45" b="-45"/>
          <a:stretch>
            <a:fillRect/>
          </a:stretch>
        </p:blipFill>
        <p:spPr>
          <a:xfrm>
            <a:off x="6420002" y="5927141"/>
            <a:ext cx="256946" cy="342900"/>
          </a:xfrm>
          <a:prstGeom prst="rect">
            <a:avLst/>
          </a:prstGeom>
        </p:spPr>
      </p:pic>
      <p:pic>
        <p:nvPicPr>
          <p:cNvPr id="29" name="Image 15" descr="preencoded.png"/>
          <p:cNvPicPr>
            <a:picLocks noChangeAspect="1"/>
          </p:cNvPicPr>
          <p:nvPr/>
        </p:nvPicPr>
        <p:blipFill>
          <a:blip r:embed="rId12"/>
          <a:srcRect l="-12" r="-12"/>
          <a:stretch>
            <a:fillRect/>
          </a:stretch>
        </p:blipFill>
        <p:spPr>
          <a:xfrm>
            <a:off x="2361895" y="1962302"/>
            <a:ext cx="2876702" cy="926287"/>
          </a:xfrm>
          <a:prstGeom prst="rect">
            <a:avLst/>
          </a:prstGeom>
        </p:spPr>
      </p:pic>
      <p:sp>
        <p:nvSpPr>
          <p:cNvPr id="30" name="Text 12"/>
          <p:cNvSpPr txBox="1"/>
          <p:nvPr/>
        </p:nvSpPr>
        <p:spPr>
          <a:xfrm>
            <a:off x="2514600" y="2076602"/>
            <a:ext cx="2684678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Step 1. 输入咒语</a:t>
            </a:r>
            <a:endParaRPr lang="en-US" sz="11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1" name="Text 13"/>
          <p:cNvSpPr txBox="1"/>
          <p:nvPr/>
        </p:nvSpPr>
        <p:spPr>
          <a:xfrm>
            <a:off x="2514600" y="2317090"/>
            <a:ext cx="2684678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2C5282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"</a:t>
            </a:r>
            <a:r>
              <a:rPr lang="zh-CN" altLang="en-US" sz="1300" dirty="0">
                <a:solidFill>
                  <a:srgbClr val="2C5282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给我做个游戏玩玩吧</a:t>
            </a:r>
            <a:r>
              <a:rPr lang="en-US" sz="1300" dirty="0">
                <a:solidFill>
                  <a:srgbClr val="2C5282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!"</a:t>
            </a:r>
            <a:endParaRPr lang="en-US" sz="1300" dirty="0">
              <a:solidFill>
                <a:srgbClr val="2C5282"/>
              </a:solidFill>
              <a:latin typeface="汉仪正圆-45W" panose="00020600040101010101" charset="-122"/>
              <a:ea typeface="汉仪正圆-45W" panose="00020600040101010101" charset="-122"/>
              <a:cs typeface="ui-monospace" pitchFamily="34" charset="-120"/>
            </a:endParaRPr>
          </a:p>
        </p:txBody>
      </p:sp>
      <p:pic>
        <p:nvPicPr>
          <p:cNvPr id="33" name="Image 16" descr="preencoded.png"/>
          <p:cNvPicPr>
            <a:picLocks noChangeAspect="1"/>
          </p:cNvPicPr>
          <p:nvPr/>
        </p:nvPicPr>
        <p:blipFill>
          <a:blip r:embed="rId13"/>
          <a:srcRect t="-8" b="-8"/>
          <a:stretch>
            <a:fillRect/>
          </a:stretch>
        </p:blipFill>
        <p:spPr>
          <a:xfrm>
            <a:off x="1162202" y="3079699"/>
            <a:ext cx="2056486" cy="929945"/>
          </a:xfrm>
          <a:prstGeom prst="rect">
            <a:avLst/>
          </a:prstGeom>
        </p:spPr>
      </p:pic>
      <p:sp>
        <p:nvSpPr>
          <p:cNvPr id="34" name="Text 15"/>
          <p:cNvSpPr txBox="1"/>
          <p:nvPr/>
        </p:nvSpPr>
        <p:spPr>
          <a:xfrm>
            <a:off x="1324051" y="3203143"/>
            <a:ext cx="1872691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好的！游戏代码已生成...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5" name="Shape 16"/>
          <p:cNvSpPr/>
          <p:nvPr/>
        </p:nvSpPr>
        <p:spPr>
          <a:xfrm>
            <a:off x="1324051" y="3443630"/>
            <a:ext cx="1733702" cy="256946"/>
          </a:xfrm>
          <a:prstGeom prst="roundRect">
            <a:avLst>
              <a:gd name="adj" fmla="val 105444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6" name="Text 17"/>
          <p:cNvSpPr txBox="1"/>
          <p:nvPr/>
        </p:nvSpPr>
        <p:spPr>
          <a:xfrm>
            <a:off x="1664208" y="3443630"/>
            <a:ext cx="1463040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8D391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Generating code...</a:t>
            </a:r>
            <a:endParaRPr lang="en-US" sz="900" dirty="0">
              <a:solidFill>
                <a:srgbClr val="68D391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pic>
        <p:nvPicPr>
          <p:cNvPr id="37" name="Image 17" descr="preencoded.png"/>
          <p:cNvPicPr>
            <a:picLocks noChangeAspect="1"/>
          </p:cNvPicPr>
          <p:nvPr/>
        </p:nvPicPr>
        <p:blipFill>
          <a:blip r:embed="rId14"/>
          <a:srcRect t="-524" b="-524"/>
          <a:stretch>
            <a:fillRect/>
          </a:stretch>
        </p:blipFill>
        <p:spPr>
          <a:xfrm>
            <a:off x="1399946" y="3482035"/>
            <a:ext cx="152705" cy="123444"/>
          </a:xfrm>
          <a:prstGeom prst="rect">
            <a:avLst/>
          </a:prstGeom>
        </p:spPr>
      </p:pic>
      <p:sp>
        <p:nvSpPr>
          <p:cNvPr id="38" name="Text 18"/>
          <p:cNvSpPr txBox="1"/>
          <p:nvPr/>
        </p:nvSpPr>
        <p:spPr>
          <a:xfrm>
            <a:off x="1324051" y="3732581"/>
            <a:ext cx="187269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请点击右侧“输出”按钮试玩。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9" name="Image 18" descr="preencoded.png"/>
          <p:cNvPicPr>
            <a:picLocks noChangeAspect="1"/>
          </p:cNvPicPr>
          <p:nvPr/>
        </p:nvPicPr>
        <p:blipFill>
          <a:blip r:embed="rId15"/>
          <a:srcRect t="-3" b="-3"/>
          <a:stretch>
            <a:fillRect/>
          </a:stretch>
        </p:blipFill>
        <p:spPr>
          <a:xfrm>
            <a:off x="931774" y="4199839"/>
            <a:ext cx="4306824" cy="1193292"/>
          </a:xfrm>
          <a:prstGeom prst="rect">
            <a:avLst/>
          </a:prstGeom>
        </p:spPr>
      </p:pic>
      <p:sp>
        <p:nvSpPr>
          <p:cNvPr id="40" name="Text 19"/>
          <p:cNvSpPr txBox="1"/>
          <p:nvPr/>
        </p:nvSpPr>
        <p:spPr>
          <a:xfrm>
            <a:off x="1084478" y="4314139"/>
            <a:ext cx="4124858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Step 2. 修改颜色</a:t>
            </a:r>
            <a:endParaRPr lang="en-US" sz="11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1" name="Text 20"/>
          <p:cNvSpPr txBox="1"/>
          <p:nvPr/>
        </p:nvSpPr>
        <p:spPr>
          <a:xfrm>
            <a:off x="1084478" y="4554626"/>
            <a:ext cx="4086454" cy="534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2C5282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"</a:t>
            </a:r>
            <a:r>
              <a:rPr lang="zh-CN" altLang="en-US" sz="1300" dirty="0">
                <a:solidFill>
                  <a:srgbClr val="2C5282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把圆形改成黄色。</a:t>
            </a:r>
            <a:r>
              <a:rPr lang="en-US" sz="1300" dirty="0">
                <a:solidFill>
                  <a:srgbClr val="2C5282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"</a:t>
            </a:r>
            <a:endParaRPr lang="en-US" sz="1300" dirty="0">
              <a:solidFill>
                <a:srgbClr val="2C5282"/>
              </a:solidFill>
              <a:latin typeface="汉仪正圆-45W" panose="00020600040101010101" charset="-122"/>
              <a:ea typeface="汉仪正圆-45W" panose="00020600040101010101" charset="-122"/>
              <a:cs typeface="ui-monospace" pitchFamily="34" charset="-120"/>
            </a:endParaRPr>
          </a:p>
        </p:txBody>
      </p:sp>
      <p:sp>
        <p:nvSpPr>
          <p:cNvPr id="42" name="Text 21"/>
          <p:cNvSpPr txBox="1"/>
          <p:nvPr/>
        </p:nvSpPr>
        <p:spPr>
          <a:xfrm>
            <a:off x="1084478" y="5126126"/>
            <a:ext cx="42007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0A5FA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（翻译：把圆形改成黄色。）</a:t>
            </a:r>
            <a:endParaRPr lang="en-US" sz="900" dirty="0">
              <a:solidFill>
                <a:srgbClr val="60A5FA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3" name="Image 19" descr="preencoded.png"/>
          <p:cNvPicPr>
            <a:picLocks noChangeAspect="1"/>
          </p:cNvPicPr>
          <p:nvPr/>
        </p:nvPicPr>
        <p:blipFill>
          <a:blip r:embed="rId16"/>
          <a:srcRect l="-32" r="-32"/>
          <a:stretch>
            <a:fillRect/>
          </a:stretch>
        </p:blipFill>
        <p:spPr>
          <a:xfrm>
            <a:off x="1162202" y="5583326"/>
            <a:ext cx="2155241" cy="738835"/>
          </a:xfrm>
          <a:prstGeom prst="rect">
            <a:avLst/>
          </a:prstGeom>
        </p:spPr>
      </p:pic>
      <p:sp>
        <p:nvSpPr>
          <p:cNvPr id="44" name="Text 22"/>
          <p:cNvSpPr txBox="1"/>
          <p:nvPr/>
        </p:nvSpPr>
        <p:spPr>
          <a:xfrm>
            <a:off x="1324051" y="5706770"/>
            <a:ext cx="1986077" cy="210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没问题！代码已更新。</a:t>
            </a:r>
            <a:endParaRPr lang="en-US" sz="1100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5" name="Shape 23"/>
          <p:cNvSpPr/>
          <p:nvPr/>
        </p:nvSpPr>
        <p:spPr>
          <a:xfrm>
            <a:off x="1324051" y="5948172"/>
            <a:ext cx="1837944" cy="256946"/>
          </a:xfrm>
          <a:prstGeom prst="roundRect">
            <a:avLst>
              <a:gd name="adj" fmla="val 105444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6" name="Text 24"/>
          <p:cNvSpPr txBox="1"/>
          <p:nvPr/>
        </p:nvSpPr>
        <p:spPr>
          <a:xfrm>
            <a:off x="1615745" y="5948172"/>
            <a:ext cx="1620317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8D391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Updated successfully</a:t>
            </a:r>
            <a:endParaRPr lang="en-US" sz="900" dirty="0">
              <a:solidFill>
                <a:srgbClr val="68D391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pic>
        <p:nvPicPr>
          <p:cNvPr id="47" name="Image 20" descr="preencoded.png"/>
          <p:cNvPicPr>
            <a:picLocks noChangeAspect="1"/>
          </p:cNvPicPr>
          <p:nvPr/>
        </p:nvPicPr>
        <p:blipFill>
          <a:blip r:embed="rId17"/>
          <a:srcRect t="-1359" b="-1359"/>
          <a:stretch>
            <a:fillRect/>
          </a:stretch>
        </p:blipFill>
        <p:spPr>
          <a:xfrm>
            <a:off x="1399946" y="5985662"/>
            <a:ext cx="105156" cy="123444"/>
          </a:xfrm>
          <a:prstGeom prst="rect">
            <a:avLst/>
          </a:prstGeom>
        </p:spPr>
      </p:pic>
      <p:sp>
        <p:nvSpPr>
          <p:cNvPr id="48" name="Shape 25"/>
          <p:cNvSpPr/>
          <p:nvPr/>
        </p:nvSpPr>
        <p:spPr>
          <a:xfrm>
            <a:off x="6248095" y="1218895"/>
            <a:ext cx="5486400" cy="1257300"/>
          </a:xfrm>
          <a:prstGeom prst="roundRect">
            <a:avLst>
              <a:gd name="adj" fmla="val 22039"/>
            </a:avLst>
          </a:prstGeom>
          <a:solidFill>
            <a:srgbClr val="FFFFFF"/>
          </a:solidFill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49" name="Shape 26"/>
          <p:cNvSpPr/>
          <p:nvPr/>
        </p:nvSpPr>
        <p:spPr>
          <a:xfrm>
            <a:off x="6248095" y="1218895"/>
            <a:ext cx="57607" cy="1257300"/>
          </a:xfrm>
          <a:prstGeom prst="roundRect">
            <a:avLst>
              <a:gd name="adj" fmla="val 481002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sp>
        <p:nvSpPr>
          <p:cNvPr id="50" name="Shape 27"/>
          <p:cNvSpPr/>
          <p:nvPr/>
        </p:nvSpPr>
        <p:spPr>
          <a:xfrm>
            <a:off x="6458407" y="1657807"/>
            <a:ext cx="381305" cy="38130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1" name="Text 28"/>
          <p:cNvSpPr/>
          <p:nvPr/>
        </p:nvSpPr>
        <p:spPr>
          <a:xfrm>
            <a:off x="6429146" y="1657807"/>
            <a:ext cx="438912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1</a:t>
            </a:r>
            <a:endParaRPr lang="en-US" sz="1500" dirty="0"/>
          </a:p>
        </p:txBody>
      </p:sp>
      <p:sp>
        <p:nvSpPr>
          <p:cNvPr id="52" name="Text 29"/>
          <p:cNvSpPr txBox="1"/>
          <p:nvPr/>
        </p:nvSpPr>
        <p:spPr>
          <a:xfrm>
            <a:off x="7029907" y="1600200"/>
            <a:ext cx="30294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生成初始游戏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53" name="Text 30"/>
          <p:cNvSpPr txBox="1"/>
          <p:nvPr/>
        </p:nvSpPr>
        <p:spPr>
          <a:xfrm>
            <a:off x="7029907" y="1904695"/>
            <a:ext cx="30294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点击输出按钮后，右侧</a:t>
            </a: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屏幕上出现了几何图形</a:t>
            </a:r>
            <a:r>
              <a:rPr lang="zh-CN" alt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的游戏</a:t>
            </a: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！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4" name="Shape 31"/>
          <p:cNvSpPr/>
          <p:nvPr/>
        </p:nvSpPr>
        <p:spPr>
          <a:xfrm>
            <a:off x="10058400" y="1371600"/>
            <a:ext cx="1524305" cy="952805"/>
          </a:xfrm>
          <a:prstGeom prst="roundRect">
            <a:avLst>
              <a:gd name="adj" fmla="val 15355"/>
            </a:avLst>
          </a:prstGeom>
          <a:solidFill>
            <a:srgbClr val="2D3748"/>
          </a:solidFill>
          <a:ln w="50800">
            <a:solidFill>
              <a:srgbClr val="CBD5E0"/>
            </a:solidFill>
            <a:prstDash val="solid"/>
          </a:ln>
        </p:spPr>
      </p:sp>
      <p:sp>
        <p:nvSpPr>
          <p:cNvPr id="55" name="Shape 32"/>
          <p:cNvSpPr/>
          <p:nvPr/>
        </p:nvSpPr>
        <p:spPr>
          <a:xfrm>
            <a:off x="10487254" y="1705356"/>
            <a:ext cx="286207" cy="286207"/>
          </a:xfrm>
          <a:prstGeom prst="rect">
            <a:avLst/>
          </a:prstGeom>
          <a:solidFill>
            <a:srgbClr val="F5656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6" name="Shape 33"/>
          <p:cNvSpPr/>
          <p:nvPr/>
        </p:nvSpPr>
        <p:spPr>
          <a:xfrm>
            <a:off x="10867644" y="1705356"/>
            <a:ext cx="286207" cy="286207"/>
          </a:xfrm>
          <a:prstGeom prst="ellipse">
            <a:avLst/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7" name="Image 21" descr="preencoded.p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6248095" y="3314700"/>
            <a:ext cx="5486400" cy="1257300"/>
          </a:xfrm>
          <a:prstGeom prst="rect">
            <a:avLst/>
          </a:prstGeom>
        </p:spPr>
      </p:pic>
      <p:sp>
        <p:nvSpPr>
          <p:cNvPr id="58" name="Shape 34"/>
          <p:cNvSpPr/>
          <p:nvPr/>
        </p:nvSpPr>
        <p:spPr>
          <a:xfrm>
            <a:off x="6458407" y="3752698"/>
            <a:ext cx="381305" cy="381305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9" name="Text 35"/>
          <p:cNvSpPr/>
          <p:nvPr/>
        </p:nvSpPr>
        <p:spPr>
          <a:xfrm>
            <a:off x="6429146" y="3752698"/>
            <a:ext cx="438912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D9770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2</a:t>
            </a:r>
            <a:endParaRPr lang="en-US" sz="1500" dirty="0"/>
          </a:p>
        </p:txBody>
      </p:sp>
      <p:sp>
        <p:nvSpPr>
          <p:cNvPr id="60" name="Text 36"/>
          <p:cNvSpPr txBox="1"/>
          <p:nvPr/>
        </p:nvSpPr>
        <p:spPr>
          <a:xfrm>
            <a:off x="7029907" y="3696005"/>
            <a:ext cx="30294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圆形变色了！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61" name="Text 37"/>
          <p:cNvSpPr txBox="1"/>
          <p:nvPr/>
        </p:nvSpPr>
        <p:spPr>
          <a:xfrm>
            <a:off x="7029907" y="4000500"/>
            <a:ext cx="295259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不用改代码，只要告诉它</a:t>
            </a:r>
            <a:r>
              <a:rPr lang="en-US" sz="1000" b="1" dirty="0">
                <a:solidFill>
                  <a:srgbClr val="D9770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"Yellow"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62" name="Shape 38"/>
          <p:cNvSpPr/>
          <p:nvPr/>
        </p:nvSpPr>
        <p:spPr>
          <a:xfrm>
            <a:off x="10058400" y="3467405"/>
            <a:ext cx="1524305" cy="952805"/>
          </a:xfrm>
          <a:prstGeom prst="roundRect">
            <a:avLst>
              <a:gd name="adj" fmla="val 15355"/>
            </a:avLst>
          </a:prstGeom>
          <a:solidFill>
            <a:srgbClr val="2D3748"/>
          </a:solidFill>
          <a:ln w="50800">
            <a:solidFill>
              <a:srgbClr val="CBD5E0"/>
            </a:solidFill>
            <a:prstDash val="solid"/>
          </a:ln>
        </p:spPr>
      </p:sp>
      <p:sp>
        <p:nvSpPr>
          <p:cNvPr id="63" name="Shape 39"/>
          <p:cNvSpPr/>
          <p:nvPr/>
        </p:nvSpPr>
        <p:spPr>
          <a:xfrm>
            <a:off x="10487254" y="3800246"/>
            <a:ext cx="286207" cy="286207"/>
          </a:xfrm>
          <a:prstGeom prst="rect">
            <a:avLst/>
          </a:prstGeom>
          <a:solidFill>
            <a:srgbClr val="F5656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4" name="Image 22" descr="preencoded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0867644" y="3800246"/>
            <a:ext cx="286207" cy="286207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20"/>
          <a:srcRect l="59787" t="51394" r="35098" b="45763"/>
          <a:stretch>
            <a:fillRect/>
          </a:stretch>
        </p:blipFill>
        <p:spPr>
          <a:xfrm>
            <a:off x="2655570" y="3413760"/>
            <a:ext cx="580390" cy="196215"/>
          </a:xfrm>
          <a:prstGeom prst="roundRect">
            <a:avLst/>
          </a:prstGeom>
        </p:spPr>
      </p:pic>
      <p:sp>
        <p:nvSpPr>
          <p:cNvPr id="66" name="文本框 65"/>
          <p:cNvSpPr txBox="1"/>
          <p:nvPr/>
        </p:nvSpPr>
        <p:spPr>
          <a:xfrm>
            <a:off x="3406140" y="3302000"/>
            <a:ext cx="20497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>
                <a:solidFill>
                  <a:srgbClr val="C00000"/>
                </a:solidFill>
              </a:rPr>
              <a:t>看不懂代码也没关系</a:t>
            </a:r>
            <a:endParaRPr lang="zh-CN" altLang="en-US" sz="1000">
              <a:solidFill>
                <a:srgbClr val="C00000"/>
              </a:solidFill>
            </a:endParaRPr>
          </a:p>
          <a:p>
            <a:r>
              <a:rPr lang="zh-CN" altLang="en-US" sz="1000">
                <a:solidFill>
                  <a:srgbClr val="C00000"/>
                </a:solidFill>
              </a:rPr>
              <a:t>点击</a:t>
            </a:r>
            <a:r>
              <a:rPr lang="en-US" altLang="zh-CN" sz="1000">
                <a:solidFill>
                  <a:srgbClr val="C00000"/>
                </a:solidFill>
              </a:rPr>
              <a:t>“</a:t>
            </a:r>
            <a:r>
              <a:rPr lang="zh-CN" altLang="en-US" sz="1000">
                <a:solidFill>
                  <a:srgbClr val="C00000"/>
                </a:solidFill>
              </a:rPr>
              <a:t>输出</a:t>
            </a:r>
            <a:r>
              <a:rPr lang="en-US" altLang="zh-CN" sz="1000">
                <a:solidFill>
                  <a:srgbClr val="C00000"/>
                </a:solidFill>
              </a:rPr>
              <a:t>”</a:t>
            </a:r>
            <a:r>
              <a:rPr lang="zh-CN" altLang="en-US" sz="1000">
                <a:solidFill>
                  <a:srgbClr val="C00000"/>
                </a:solidFill>
              </a:rPr>
              <a:t>按钮就可以</a:t>
            </a:r>
            <a:r>
              <a:rPr lang="zh-CN" altLang="en-US" sz="1000">
                <a:solidFill>
                  <a:srgbClr val="C00000"/>
                </a:solidFill>
              </a:rPr>
              <a:t>试玩啦</a:t>
            </a:r>
            <a:endParaRPr lang="zh-CN" altLang="en-US" sz="1000">
              <a:solidFill>
                <a:srgbClr val="C00000"/>
              </a:solidFill>
            </a:endParaRPr>
          </a:p>
        </p:txBody>
      </p:sp>
      <p:pic>
        <p:nvPicPr>
          <p:cNvPr id="67" name="图片 66"/>
          <p:cNvPicPr>
            <a:picLocks noChangeAspect="1"/>
          </p:cNvPicPr>
          <p:nvPr/>
        </p:nvPicPr>
        <p:blipFill>
          <a:blip r:embed="rId20"/>
          <a:srcRect l="59787" t="51394" r="35098" b="45763"/>
          <a:stretch>
            <a:fillRect/>
          </a:stretch>
        </p:blipFill>
        <p:spPr>
          <a:xfrm>
            <a:off x="2894330" y="5962650"/>
            <a:ext cx="580390" cy="196215"/>
          </a:xfrm>
          <a:prstGeom prst="roundRect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3608705" y="5962650"/>
            <a:ext cx="204978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>
                <a:solidFill>
                  <a:srgbClr val="C00000"/>
                </a:solidFill>
              </a:rPr>
              <a:t>点击</a:t>
            </a:r>
            <a:r>
              <a:rPr lang="en-US" altLang="zh-CN" sz="1000">
                <a:solidFill>
                  <a:srgbClr val="C00000"/>
                </a:solidFill>
              </a:rPr>
              <a:t>“</a:t>
            </a:r>
            <a:r>
              <a:rPr lang="zh-CN" altLang="en-US" sz="1000">
                <a:solidFill>
                  <a:srgbClr val="C00000"/>
                </a:solidFill>
              </a:rPr>
              <a:t>输出</a:t>
            </a:r>
            <a:r>
              <a:rPr lang="en-US" altLang="zh-CN" sz="1000">
                <a:solidFill>
                  <a:srgbClr val="C00000"/>
                </a:solidFill>
              </a:rPr>
              <a:t>”</a:t>
            </a:r>
            <a:r>
              <a:rPr lang="zh-CN" altLang="en-US" sz="1000">
                <a:solidFill>
                  <a:srgbClr val="C00000"/>
                </a:solidFill>
              </a:rPr>
              <a:t>按钮，试玩</a:t>
            </a:r>
            <a:r>
              <a:rPr lang="zh-CN" altLang="en-US" sz="1000">
                <a:solidFill>
                  <a:srgbClr val="C00000"/>
                </a:solidFill>
              </a:rPr>
              <a:t>看看</a:t>
            </a:r>
            <a:endParaRPr lang="zh-CN" altLang="en-US" sz="100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7200" y="418795"/>
            <a:ext cx="533095" cy="533095"/>
          </a:xfrm>
          <a:prstGeom prst="ellips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80644" y="543154"/>
            <a:ext cx="286207" cy="286207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143000" y="304495"/>
            <a:ext cx="5598871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老师演示第二关——二创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5"/>
          <p:cNvSpPr txBox="1"/>
          <p:nvPr/>
        </p:nvSpPr>
        <p:spPr>
          <a:xfrm>
            <a:off x="1143000" y="800100"/>
            <a:ext cx="48966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挑战：改变星星的颜色！⭐ 给游戏换个皮肤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1219200"/>
            <a:ext cx="6053455" cy="5283200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761695" y="1600200"/>
            <a:ext cx="1505102" cy="342900"/>
          </a:xfrm>
          <a:prstGeom prst="roundRect">
            <a:avLst>
              <a:gd name="adj" fmla="val 266667"/>
            </a:avLst>
          </a:prstGeom>
          <a:solidFill>
            <a:srgbClr val="FEEB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914400" y="1600200"/>
            <a:ext cx="1474470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63500" rIns="152400" bIns="635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0562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你的任务 Task </a:t>
            </a:r>
            <a:endParaRPr lang="en-US" sz="1200" b="1" dirty="0">
              <a:solidFill>
                <a:srgbClr val="C0562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 t="-43" b="-43"/>
          <a:stretch>
            <a:fillRect/>
          </a:stretch>
        </p:blipFill>
        <p:spPr>
          <a:xfrm>
            <a:off x="914400" y="1695298"/>
            <a:ext cx="133502" cy="152705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761695" y="2133295"/>
            <a:ext cx="5779922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让AI把游戏里的星星颜色改成</a:t>
            </a:r>
            <a:r>
              <a:rPr lang="en-US" sz="2200" b="1" dirty="0">
                <a:solidFill>
                  <a:srgbClr val="EC4899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别的颜色</a:t>
            </a:r>
            <a:r>
              <a:rPr lang="en-US" sz="22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。 </a:t>
            </a:r>
            <a:endParaRPr lang="en-US" sz="2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61695" y="5204765"/>
            <a:ext cx="190195" cy="190195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1067105" y="5166360"/>
            <a:ext cx="4334256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小提醒：</a:t>
            </a: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一定要说清楚改成</a:t>
            </a:r>
            <a:r>
              <a:rPr lang="en-US" sz="1300" b="1" u="sng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什么颜色</a:t>
            </a: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，AI才能明白哦！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17" name="Shape 10"/>
          <p:cNvSpPr/>
          <p:nvPr/>
        </p:nvSpPr>
        <p:spPr>
          <a:xfrm>
            <a:off x="6891655" y="1219200"/>
            <a:ext cx="4848225" cy="5628640"/>
          </a:xfrm>
          <a:prstGeom prst="roundRect">
            <a:avLst>
              <a:gd name="adj" fmla="val 1779"/>
            </a:avLst>
          </a:prstGeom>
          <a:solidFill>
            <a:srgbClr val="FFFFFF">
              <a:alpha val="60000"/>
            </a:srgbClr>
          </a:solidFill>
          <a:ln w="25400">
            <a:solidFill>
              <a:srgbClr val="CBD5E0"/>
            </a:solidFill>
            <a:prstDash val="solid"/>
          </a:ln>
        </p:spPr>
      </p:sp>
      <p:sp>
        <p:nvSpPr>
          <p:cNvPr id="18" name="Text 11"/>
          <p:cNvSpPr txBox="1"/>
          <p:nvPr/>
        </p:nvSpPr>
        <p:spPr>
          <a:xfrm>
            <a:off x="7406640" y="1466698"/>
            <a:ext cx="4276649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试试这些颜色： </a:t>
            </a:r>
            <a:endParaRPr lang="en-US" sz="15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139635" y="1505102"/>
            <a:ext cx="190195" cy="190195"/>
          </a:xfrm>
          <a:prstGeom prst="rect">
            <a:avLst/>
          </a:prstGeom>
        </p:spPr>
      </p:pic>
      <p:sp>
        <p:nvSpPr>
          <p:cNvPr id="20" name="Shape 12"/>
          <p:cNvSpPr/>
          <p:nvPr/>
        </p:nvSpPr>
        <p:spPr>
          <a:xfrm>
            <a:off x="7139635" y="2000707"/>
            <a:ext cx="4352544" cy="847649"/>
          </a:xfrm>
          <a:prstGeom prst="roundRect">
            <a:avLst>
              <a:gd name="adj" fmla="val 387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1" name="Text 13"/>
          <p:cNvSpPr txBox="1"/>
          <p:nvPr/>
        </p:nvSpPr>
        <p:spPr>
          <a:xfrm>
            <a:off x="7872984" y="2152498"/>
            <a:ext cx="329641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粉色 Pink</a:t>
            </a:r>
            <a:endParaRPr lang="en-US" sz="1300" b="1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2" name="Shape 14"/>
          <p:cNvSpPr/>
          <p:nvPr/>
        </p:nvSpPr>
        <p:spPr>
          <a:xfrm>
            <a:off x="7872984" y="2403958"/>
            <a:ext cx="3181198" cy="286207"/>
          </a:xfrm>
          <a:prstGeom prst="roundRect">
            <a:avLst>
              <a:gd name="adj" fmla="val 127796"/>
            </a:avLst>
          </a:prstGeom>
          <a:solidFill>
            <a:srgbClr val="EDF2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Text 15"/>
          <p:cNvSpPr txBox="1"/>
          <p:nvPr/>
        </p:nvSpPr>
        <p:spPr>
          <a:xfrm>
            <a:off x="7872984" y="2403958"/>
            <a:ext cx="3258007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... to pink</a:t>
            </a:r>
            <a:endParaRPr lang="en-US" sz="1000" dirty="0">
              <a:solidFill>
                <a:srgbClr val="718096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7"/>
          <a:srcRect t="-43" b="-43"/>
          <a:stretch>
            <a:fillRect/>
          </a:stretch>
        </p:blipFill>
        <p:spPr>
          <a:xfrm>
            <a:off x="11201400" y="2343607"/>
            <a:ext cx="133502" cy="152705"/>
          </a:xfrm>
          <a:prstGeom prst="rect">
            <a:avLst/>
          </a:prstGeom>
        </p:spPr>
      </p:pic>
      <p:sp>
        <p:nvSpPr>
          <p:cNvPr id="25" name="Shape 16"/>
          <p:cNvSpPr/>
          <p:nvPr/>
        </p:nvSpPr>
        <p:spPr>
          <a:xfrm>
            <a:off x="7139635" y="3029407"/>
            <a:ext cx="4352544" cy="847649"/>
          </a:xfrm>
          <a:prstGeom prst="roundRect">
            <a:avLst>
              <a:gd name="adj" fmla="val 387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6" name="Text 17"/>
          <p:cNvSpPr txBox="1"/>
          <p:nvPr/>
        </p:nvSpPr>
        <p:spPr>
          <a:xfrm>
            <a:off x="7872984" y="3181198"/>
            <a:ext cx="329641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蓝色 Blue</a:t>
            </a:r>
            <a:endParaRPr lang="en-US" sz="1300" b="1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7" name="Shape 18"/>
          <p:cNvSpPr/>
          <p:nvPr/>
        </p:nvSpPr>
        <p:spPr>
          <a:xfrm>
            <a:off x="7872984" y="3432658"/>
            <a:ext cx="3181198" cy="286207"/>
          </a:xfrm>
          <a:prstGeom prst="roundRect">
            <a:avLst>
              <a:gd name="adj" fmla="val 127796"/>
            </a:avLst>
          </a:prstGeom>
          <a:solidFill>
            <a:srgbClr val="EDF2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19"/>
          <p:cNvSpPr txBox="1"/>
          <p:nvPr/>
        </p:nvSpPr>
        <p:spPr>
          <a:xfrm>
            <a:off x="7872984" y="3432658"/>
            <a:ext cx="3258007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... to blue</a:t>
            </a:r>
            <a:endParaRPr lang="en-US" sz="1000" dirty="0">
              <a:solidFill>
                <a:srgbClr val="718096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7"/>
          <a:srcRect t="-43" b="-43"/>
          <a:stretch>
            <a:fillRect/>
          </a:stretch>
        </p:blipFill>
        <p:spPr>
          <a:xfrm>
            <a:off x="11201400" y="3372307"/>
            <a:ext cx="133502" cy="152705"/>
          </a:xfrm>
          <a:prstGeom prst="rect">
            <a:avLst/>
          </a:prstGeom>
        </p:spPr>
      </p:pic>
      <p:sp>
        <p:nvSpPr>
          <p:cNvPr id="30" name="Shape 20"/>
          <p:cNvSpPr/>
          <p:nvPr/>
        </p:nvSpPr>
        <p:spPr>
          <a:xfrm>
            <a:off x="7139635" y="4058107"/>
            <a:ext cx="4352544" cy="847649"/>
          </a:xfrm>
          <a:prstGeom prst="roundRect">
            <a:avLst>
              <a:gd name="adj" fmla="val 387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1" name="Text 21"/>
          <p:cNvSpPr txBox="1"/>
          <p:nvPr/>
        </p:nvSpPr>
        <p:spPr>
          <a:xfrm>
            <a:off x="7872984" y="4209898"/>
            <a:ext cx="329641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紫色 Purple</a:t>
            </a:r>
            <a:endParaRPr lang="en-US" sz="1300" b="1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2" name="Shape 22"/>
          <p:cNvSpPr/>
          <p:nvPr/>
        </p:nvSpPr>
        <p:spPr>
          <a:xfrm>
            <a:off x="7872984" y="4462272"/>
            <a:ext cx="3181198" cy="286207"/>
          </a:xfrm>
          <a:prstGeom prst="roundRect">
            <a:avLst>
              <a:gd name="adj" fmla="val 127796"/>
            </a:avLst>
          </a:prstGeom>
          <a:solidFill>
            <a:srgbClr val="EDF2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Text 23"/>
          <p:cNvSpPr txBox="1"/>
          <p:nvPr/>
        </p:nvSpPr>
        <p:spPr>
          <a:xfrm>
            <a:off x="7872984" y="4462272"/>
            <a:ext cx="3258007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... to purple</a:t>
            </a:r>
            <a:endParaRPr lang="en-US" sz="1000" dirty="0">
              <a:solidFill>
                <a:srgbClr val="718096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pic>
        <p:nvPicPr>
          <p:cNvPr id="34" name="Image 8" descr="preencoded.png"/>
          <p:cNvPicPr>
            <a:picLocks noChangeAspect="1"/>
          </p:cNvPicPr>
          <p:nvPr/>
        </p:nvPicPr>
        <p:blipFill>
          <a:blip r:embed="rId7"/>
          <a:srcRect t="-43" b="-43"/>
          <a:stretch>
            <a:fillRect/>
          </a:stretch>
        </p:blipFill>
        <p:spPr>
          <a:xfrm>
            <a:off x="11201400" y="4401007"/>
            <a:ext cx="133502" cy="152705"/>
          </a:xfrm>
          <a:prstGeom prst="rect">
            <a:avLst/>
          </a:prstGeom>
        </p:spPr>
      </p:pic>
      <p:sp>
        <p:nvSpPr>
          <p:cNvPr id="35" name="Shape 24"/>
          <p:cNvSpPr/>
          <p:nvPr/>
        </p:nvSpPr>
        <p:spPr>
          <a:xfrm>
            <a:off x="7139635" y="5086807"/>
            <a:ext cx="4352544" cy="847649"/>
          </a:xfrm>
          <a:prstGeom prst="roundRect">
            <a:avLst>
              <a:gd name="adj" fmla="val 387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6" name="Text 25"/>
          <p:cNvSpPr txBox="1"/>
          <p:nvPr/>
        </p:nvSpPr>
        <p:spPr>
          <a:xfrm>
            <a:off x="7872984" y="5239512"/>
            <a:ext cx="3296412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A556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彩虹色 Rainbow</a:t>
            </a:r>
            <a:endParaRPr lang="en-US" sz="1300" b="1" dirty="0">
              <a:solidFill>
                <a:srgbClr val="4A556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7" name="Shape 26"/>
          <p:cNvSpPr/>
          <p:nvPr/>
        </p:nvSpPr>
        <p:spPr>
          <a:xfrm>
            <a:off x="7872984" y="5490972"/>
            <a:ext cx="3181198" cy="286207"/>
          </a:xfrm>
          <a:prstGeom prst="roundRect">
            <a:avLst>
              <a:gd name="adj" fmla="val 127796"/>
            </a:avLst>
          </a:prstGeom>
          <a:solidFill>
            <a:srgbClr val="EDF2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8" name="Text 27"/>
          <p:cNvSpPr txBox="1"/>
          <p:nvPr/>
        </p:nvSpPr>
        <p:spPr>
          <a:xfrm>
            <a:off x="7872984" y="5490972"/>
            <a:ext cx="3258007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1809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... to rainbow color</a:t>
            </a:r>
            <a:endParaRPr lang="en-US" sz="1000" dirty="0">
              <a:solidFill>
                <a:srgbClr val="718096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pic>
        <p:nvPicPr>
          <p:cNvPr id="39" name="Image 9" descr="preencoded.png"/>
          <p:cNvPicPr>
            <a:picLocks noChangeAspect="1"/>
          </p:cNvPicPr>
          <p:nvPr/>
        </p:nvPicPr>
        <p:blipFill>
          <a:blip r:embed="rId7"/>
          <a:srcRect t="-43" b="-43"/>
          <a:stretch>
            <a:fillRect/>
          </a:stretch>
        </p:blipFill>
        <p:spPr>
          <a:xfrm>
            <a:off x="11201400" y="5429707"/>
            <a:ext cx="133502" cy="152705"/>
          </a:xfrm>
          <a:prstGeom prst="rect">
            <a:avLst/>
          </a:prstGeom>
        </p:spPr>
      </p:pic>
      <p:pic>
        <p:nvPicPr>
          <p:cNvPr id="40" name="Image 10" descr="preencoded.png"/>
          <p:cNvPicPr>
            <a:picLocks noChangeAspect="1"/>
          </p:cNvPicPr>
          <p:nvPr/>
        </p:nvPicPr>
        <p:blipFill>
          <a:blip r:embed="rId8"/>
          <a:srcRect t="-13" b="-13"/>
          <a:stretch>
            <a:fillRect/>
          </a:stretch>
        </p:blipFill>
        <p:spPr>
          <a:xfrm>
            <a:off x="7144385" y="6004560"/>
            <a:ext cx="4347845" cy="758190"/>
          </a:xfrm>
          <a:prstGeom prst="rect">
            <a:avLst/>
          </a:prstGeom>
        </p:spPr>
      </p:pic>
      <p:pic>
        <p:nvPicPr>
          <p:cNvPr id="41" name="Image 11" descr="preencoded.png"/>
          <p:cNvPicPr>
            <a:picLocks noChangeAspect="1"/>
          </p:cNvPicPr>
          <p:nvPr/>
        </p:nvPicPr>
        <p:blipFill>
          <a:blip r:embed="rId9"/>
          <a:srcRect l="-80" r="-80"/>
          <a:stretch>
            <a:fillRect/>
          </a:stretch>
        </p:blipFill>
        <p:spPr>
          <a:xfrm>
            <a:off x="7348855" y="6123940"/>
            <a:ext cx="286385" cy="182245"/>
          </a:xfrm>
          <a:prstGeom prst="rect">
            <a:avLst/>
          </a:prstGeom>
        </p:spPr>
      </p:pic>
      <p:sp>
        <p:nvSpPr>
          <p:cNvPr id="42" name="Text 28"/>
          <p:cNvSpPr txBox="1"/>
          <p:nvPr/>
        </p:nvSpPr>
        <p:spPr>
          <a:xfrm>
            <a:off x="7748905" y="6123940"/>
            <a:ext cx="3782060" cy="18224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教学建议</a:t>
            </a:r>
            <a:endParaRPr lang="en-US" sz="1200" dirty="0"/>
          </a:p>
        </p:txBody>
      </p:sp>
      <p:sp>
        <p:nvSpPr>
          <p:cNvPr id="43" name="Text 29"/>
          <p:cNvSpPr txBox="1"/>
          <p:nvPr/>
        </p:nvSpPr>
        <p:spPr>
          <a:xfrm>
            <a:off x="7748905" y="6421120"/>
            <a:ext cx="3667760" cy="30353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E3A8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演示时请尝试改变 2-3 种不同颜色，让学生直观看到 AI 对指令的实时响应。</a:t>
            </a:r>
            <a:endParaRPr lang="en-US" sz="1000" dirty="0"/>
          </a:p>
        </p:txBody>
      </p:sp>
      <p:sp>
        <p:nvSpPr>
          <p:cNvPr id="44" name="Shape 30"/>
          <p:cNvSpPr/>
          <p:nvPr/>
        </p:nvSpPr>
        <p:spPr>
          <a:xfrm>
            <a:off x="761695" y="2704795"/>
            <a:ext cx="5447995" cy="942746"/>
          </a:xfrm>
          <a:prstGeom prst="roundRect">
            <a:avLst>
              <a:gd name="adj" fmla="val 31351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5" name="Shape 31"/>
          <p:cNvSpPr/>
          <p:nvPr/>
        </p:nvSpPr>
        <p:spPr>
          <a:xfrm>
            <a:off x="5022799" y="2704795"/>
            <a:ext cx="1183234" cy="247802"/>
          </a:xfrm>
          <a:prstGeom prst="roundRect">
            <a:avLst>
              <a:gd name="adj" fmla="val 227080"/>
            </a:avLst>
          </a:prstGeom>
          <a:solidFill>
            <a:srgbClr val="4A556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6" name="Text 32"/>
          <p:cNvSpPr txBox="1"/>
          <p:nvPr/>
        </p:nvSpPr>
        <p:spPr>
          <a:xfrm>
            <a:off x="1181405" y="2895905"/>
            <a:ext cx="49533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英文咒语 English </a:t>
            </a:r>
            <a:endParaRPr lang="en-US" sz="900" b="1" kern="0" spc="9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7" name="Image 12" descr="preencoded.png"/>
          <p:cNvPicPr>
            <a:picLocks noChangeAspect="1"/>
          </p:cNvPicPr>
          <p:nvPr/>
        </p:nvPicPr>
        <p:blipFill>
          <a:blip r:embed="rId10"/>
          <a:srcRect l="-3440" r="-3440"/>
          <a:stretch>
            <a:fillRect/>
          </a:stretch>
        </p:blipFill>
        <p:spPr>
          <a:xfrm>
            <a:off x="952805" y="2915107"/>
            <a:ext cx="152705" cy="114300"/>
          </a:xfrm>
          <a:prstGeom prst="rect">
            <a:avLst/>
          </a:prstGeom>
        </p:spPr>
      </p:pic>
      <p:sp>
        <p:nvSpPr>
          <p:cNvPr id="48" name="Text 33"/>
          <p:cNvSpPr txBox="1"/>
          <p:nvPr/>
        </p:nvSpPr>
        <p:spPr>
          <a:xfrm>
            <a:off x="952805" y="3124505"/>
            <a:ext cx="5181905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63B3ED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"Change the color of the star to </a:t>
            </a:r>
            <a:r>
              <a:rPr lang="en-US" sz="1300" b="1" dirty="0">
                <a:solidFill>
                  <a:srgbClr val="F6AD55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pink</a:t>
            </a:r>
            <a:r>
              <a:rPr lang="en-US" sz="1300" b="1" dirty="0">
                <a:solidFill>
                  <a:srgbClr val="63B3ED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."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9" name="Shape 34"/>
          <p:cNvSpPr/>
          <p:nvPr/>
        </p:nvSpPr>
        <p:spPr>
          <a:xfrm>
            <a:off x="761695" y="3870655"/>
            <a:ext cx="5447995" cy="914400"/>
          </a:xfrm>
          <a:prstGeom prst="roundRect">
            <a:avLst>
              <a:gd name="adj" fmla="val 33333"/>
            </a:avLst>
          </a:prstGeom>
          <a:solidFill>
            <a:srgbClr val="2D374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0" name="Shape 35"/>
          <p:cNvSpPr/>
          <p:nvPr/>
        </p:nvSpPr>
        <p:spPr>
          <a:xfrm>
            <a:off x="5022799" y="3870655"/>
            <a:ext cx="1183234" cy="247802"/>
          </a:xfrm>
          <a:prstGeom prst="roundRect">
            <a:avLst>
              <a:gd name="adj" fmla="val 227080"/>
            </a:avLst>
          </a:prstGeom>
          <a:solidFill>
            <a:srgbClr val="4A556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1" name="Text 36"/>
          <p:cNvSpPr txBox="1"/>
          <p:nvPr/>
        </p:nvSpPr>
        <p:spPr>
          <a:xfrm>
            <a:off x="1181405" y="4061765"/>
            <a:ext cx="49533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中文咒语 Chinese </a:t>
            </a:r>
            <a:endParaRPr lang="en-US" sz="900" b="1" kern="0" spc="9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2" name="Image 13" descr="preencoded.png"/>
          <p:cNvPicPr>
            <a:picLocks noChangeAspect="1"/>
          </p:cNvPicPr>
          <p:nvPr/>
        </p:nvPicPr>
        <p:blipFill>
          <a:blip r:embed="rId10"/>
          <a:srcRect l="-3440" r="-3440"/>
          <a:stretch>
            <a:fillRect/>
          </a:stretch>
        </p:blipFill>
        <p:spPr>
          <a:xfrm>
            <a:off x="952805" y="4080967"/>
            <a:ext cx="152705" cy="114300"/>
          </a:xfrm>
          <a:prstGeom prst="rect">
            <a:avLst/>
          </a:prstGeom>
        </p:spPr>
      </p:pic>
      <p:sp>
        <p:nvSpPr>
          <p:cNvPr id="53" name="Text 37"/>
          <p:cNvSpPr txBox="1"/>
          <p:nvPr/>
        </p:nvSpPr>
        <p:spPr>
          <a:xfrm>
            <a:off x="952805" y="4290365"/>
            <a:ext cx="5257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AE6B4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"把星星变成</a:t>
            </a:r>
            <a:r>
              <a:rPr lang="en-US" sz="1200" dirty="0">
                <a:solidFill>
                  <a:srgbClr val="F6AD55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粉色</a:t>
            </a:r>
            <a:r>
              <a:rPr lang="en-US" sz="1200" dirty="0">
                <a:solidFill>
                  <a:srgbClr val="9AE6B4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。" 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54" name="Image 14" descr="preencoded.png"/>
          <p:cNvPicPr>
            <a:picLocks noChangeAspect="1"/>
          </p:cNvPicPr>
          <p:nvPr/>
        </p:nvPicPr>
        <p:blipFill>
          <a:blip r:embed="rId11"/>
          <a:srcRect t="-13" b="-13"/>
          <a:stretch>
            <a:fillRect/>
          </a:stretch>
        </p:blipFill>
        <p:spPr>
          <a:xfrm>
            <a:off x="7291426" y="2229307"/>
            <a:ext cx="428854" cy="381305"/>
          </a:xfrm>
          <a:prstGeom prst="rect">
            <a:avLst/>
          </a:prstGeom>
        </p:spPr>
      </p:pic>
      <p:pic>
        <p:nvPicPr>
          <p:cNvPr id="55" name="Image 15" descr="preencoded.png"/>
          <p:cNvPicPr>
            <a:picLocks noChangeAspect="1"/>
          </p:cNvPicPr>
          <p:nvPr/>
        </p:nvPicPr>
        <p:blipFill>
          <a:blip r:embed="rId12"/>
          <a:srcRect t="-13" b="-13"/>
          <a:stretch>
            <a:fillRect/>
          </a:stretch>
        </p:blipFill>
        <p:spPr>
          <a:xfrm>
            <a:off x="7291426" y="3258007"/>
            <a:ext cx="428854" cy="381305"/>
          </a:xfrm>
          <a:prstGeom prst="rect">
            <a:avLst/>
          </a:prstGeom>
        </p:spPr>
      </p:pic>
      <p:pic>
        <p:nvPicPr>
          <p:cNvPr id="56" name="Image 16" descr="preencoded.png"/>
          <p:cNvPicPr>
            <a:picLocks noChangeAspect="1"/>
          </p:cNvPicPr>
          <p:nvPr/>
        </p:nvPicPr>
        <p:blipFill>
          <a:blip r:embed="rId13"/>
          <a:srcRect t="-13" b="-13"/>
          <a:stretch>
            <a:fillRect/>
          </a:stretch>
        </p:blipFill>
        <p:spPr>
          <a:xfrm>
            <a:off x="7291426" y="4286707"/>
            <a:ext cx="428854" cy="381305"/>
          </a:xfrm>
          <a:prstGeom prst="rect">
            <a:avLst/>
          </a:prstGeom>
        </p:spPr>
      </p:pic>
      <p:pic>
        <p:nvPicPr>
          <p:cNvPr id="57" name="Image 17" descr="preencoded.png"/>
          <p:cNvPicPr>
            <a:picLocks noChangeAspect="1"/>
          </p:cNvPicPr>
          <p:nvPr/>
        </p:nvPicPr>
        <p:blipFill>
          <a:blip r:embed="rId14"/>
          <a:srcRect t="-13" b="-13"/>
          <a:stretch>
            <a:fillRect/>
          </a:stretch>
        </p:blipFill>
        <p:spPr>
          <a:xfrm>
            <a:off x="7291426" y="5315407"/>
            <a:ext cx="428854" cy="3813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82305" y="-952805"/>
            <a:ext cx="4762195" cy="4762195"/>
          </a:xfrm>
          <a:prstGeom prst="ellipse">
            <a:avLst/>
          </a:prstGeom>
          <a:solidFill>
            <a:srgbClr val="BBE1FA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4476902"/>
            <a:ext cx="2857500" cy="285750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rcRect l="-3" r="-3"/>
          <a:stretch>
            <a:fillRect/>
          </a:stretch>
        </p:blipFill>
        <p:spPr>
          <a:xfrm>
            <a:off x="457200" y="5829300"/>
            <a:ext cx="3380537" cy="800100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3407" y="6133795"/>
            <a:ext cx="142646" cy="190195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000354" y="5943600"/>
            <a:ext cx="28008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老师小提示：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9" name="Text 4"/>
          <p:cNvSpPr txBox="1"/>
          <p:nvPr/>
        </p:nvSpPr>
        <p:spPr>
          <a:xfrm>
            <a:off x="1000354" y="6133795"/>
            <a:ext cx="2686507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把你想做的画面像“讲故事”一样描述出来，AI就能听懂！</a:t>
            </a:r>
            <a:endParaRPr lang="en-US" sz="1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7200" y="418795"/>
            <a:ext cx="533095" cy="533095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80644" y="543154"/>
            <a:ext cx="286207" cy="286207"/>
          </a:xfrm>
          <a:prstGeom prst="rect">
            <a:avLst/>
          </a:prstGeom>
        </p:spPr>
      </p:pic>
      <p:sp>
        <p:nvSpPr>
          <p:cNvPr id="12" name="Text 5"/>
          <p:cNvSpPr txBox="1"/>
          <p:nvPr/>
        </p:nvSpPr>
        <p:spPr>
          <a:xfrm>
            <a:off x="1143000" y="304495"/>
            <a:ext cx="5598871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老师演示第三关——创造</a:t>
            </a:r>
            <a:endParaRPr lang="en-US" sz="3600" kern="0" spc="180" dirty="0">
              <a:solidFill>
                <a:srgbClr val="1E40AF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13" name="Text 6"/>
          <p:cNvSpPr txBox="1"/>
          <p:nvPr/>
        </p:nvSpPr>
        <p:spPr>
          <a:xfrm>
            <a:off x="1143000" y="800100"/>
            <a:ext cx="48966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从零开始，创造你的专属游戏！🎮</a:t>
            </a:r>
            <a:endParaRPr lang="en-US" sz="1300" b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4" name="Text 7"/>
          <p:cNvSpPr txBox="1"/>
          <p:nvPr/>
        </p:nvSpPr>
        <p:spPr>
          <a:xfrm>
            <a:off x="733349" y="1619402"/>
            <a:ext cx="43059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魔法配方 </a:t>
            </a:r>
            <a:endParaRPr lang="en-US" sz="18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6"/>
          <a:srcRect l="-57" r="-57"/>
          <a:stretch>
            <a:fillRect/>
          </a:stretch>
        </p:blipFill>
        <p:spPr>
          <a:xfrm>
            <a:off x="457200" y="1657807"/>
            <a:ext cx="200254" cy="228600"/>
          </a:xfrm>
          <a:prstGeom prst="rect">
            <a:avLst/>
          </a:prstGeom>
        </p:spPr>
      </p:pic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57" r="-57"/>
          <a:stretch>
            <a:fillRect/>
          </a:stretch>
        </p:blipFill>
        <p:spPr>
          <a:xfrm>
            <a:off x="2552090" y="2943454"/>
            <a:ext cx="200254" cy="228600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7"/>
          <a:srcRect l="-57" r="-57"/>
          <a:stretch>
            <a:fillRect/>
          </a:stretch>
        </p:blipFill>
        <p:spPr>
          <a:xfrm>
            <a:off x="2552090" y="4086454"/>
            <a:ext cx="200254" cy="228600"/>
          </a:xfrm>
          <a:prstGeom prst="rect">
            <a:avLst/>
          </a:prstGeom>
        </p:spPr>
      </p:pic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7"/>
          <a:srcRect l="-57" r="-57"/>
          <a:stretch>
            <a:fillRect/>
          </a:stretch>
        </p:blipFill>
        <p:spPr>
          <a:xfrm>
            <a:off x="2552090" y="5229454"/>
            <a:ext cx="200254" cy="228600"/>
          </a:xfrm>
          <a:prstGeom prst="rect">
            <a:avLst/>
          </a:prstGeom>
        </p:spPr>
      </p:pic>
      <p:sp>
        <p:nvSpPr>
          <p:cNvPr id="19" name="Shape 8"/>
          <p:cNvSpPr/>
          <p:nvPr/>
        </p:nvSpPr>
        <p:spPr>
          <a:xfrm>
            <a:off x="457200" y="2152498"/>
            <a:ext cx="4390949" cy="647395"/>
          </a:xfrm>
          <a:prstGeom prst="roundRect">
            <a:avLst>
              <a:gd name="adj" fmla="val 66467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0" name="Shape 9"/>
          <p:cNvSpPr/>
          <p:nvPr/>
        </p:nvSpPr>
        <p:spPr>
          <a:xfrm>
            <a:off x="457200" y="2152498"/>
            <a:ext cx="75895" cy="647395"/>
          </a:xfrm>
          <a:prstGeom prst="roundRect">
            <a:avLst>
              <a:gd name="adj" fmla="val 566975"/>
            </a:avLst>
          </a:prstGeom>
          <a:solidFill>
            <a:srgbClr val="4299E1"/>
          </a:solidFill>
          <a:ln w="12700">
            <a:solidFill>
              <a:srgbClr val="4299E1">
                <a:alpha val="0"/>
              </a:srgbClr>
            </a:solidFill>
            <a:prstDash val="solid"/>
          </a:ln>
        </p:spPr>
      </p:sp>
      <p:sp>
        <p:nvSpPr>
          <p:cNvPr id="21" name="Shape 10"/>
          <p:cNvSpPr/>
          <p:nvPr/>
        </p:nvSpPr>
        <p:spPr>
          <a:xfrm>
            <a:off x="724205" y="2286000"/>
            <a:ext cx="381305" cy="381305"/>
          </a:xfrm>
          <a:prstGeom prst="roundRect">
            <a:avLst>
              <a:gd name="adj" fmla="val 119904"/>
            </a:avLst>
          </a:prstGeom>
          <a:solidFill>
            <a:srgbClr val="4299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8"/>
          <a:srcRect l="-1403" r="-1403"/>
          <a:stretch>
            <a:fillRect/>
          </a:stretch>
        </p:blipFill>
        <p:spPr>
          <a:xfrm>
            <a:off x="809244" y="2385670"/>
            <a:ext cx="209398" cy="181051"/>
          </a:xfrm>
          <a:prstGeom prst="rect">
            <a:avLst/>
          </a:prstGeom>
        </p:spPr>
      </p:pic>
      <p:sp>
        <p:nvSpPr>
          <p:cNvPr id="23" name="Text 11"/>
          <p:cNvSpPr txBox="1"/>
          <p:nvPr/>
        </p:nvSpPr>
        <p:spPr>
          <a:xfrm>
            <a:off x="1257300" y="2266798"/>
            <a:ext cx="93360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Who / 谁</a:t>
            </a:r>
            <a:endParaRPr lang="en-US" sz="900" b="1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4" name="Text 12"/>
          <p:cNvSpPr txBox="1"/>
          <p:nvPr/>
        </p:nvSpPr>
        <p:spPr>
          <a:xfrm>
            <a:off x="1257300" y="2419502"/>
            <a:ext cx="93360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白色的小猫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5" name="Shape 13"/>
          <p:cNvSpPr/>
          <p:nvPr/>
        </p:nvSpPr>
        <p:spPr>
          <a:xfrm>
            <a:off x="457200" y="3295498"/>
            <a:ext cx="4390949" cy="647395"/>
          </a:xfrm>
          <a:prstGeom prst="roundRect">
            <a:avLst>
              <a:gd name="adj" fmla="val 66467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6" name="Shape 14"/>
          <p:cNvSpPr/>
          <p:nvPr/>
        </p:nvSpPr>
        <p:spPr>
          <a:xfrm>
            <a:off x="457200" y="3295498"/>
            <a:ext cx="75895" cy="647395"/>
          </a:xfrm>
          <a:prstGeom prst="roundRect">
            <a:avLst>
              <a:gd name="adj" fmla="val 566975"/>
            </a:avLst>
          </a:prstGeom>
          <a:solidFill>
            <a:srgbClr val="48BB78"/>
          </a:solidFill>
          <a:ln w="12700">
            <a:solidFill>
              <a:srgbClr val="48BB78">
                <a:alpha val="0"/>
              </a:srgbClr>
            </a:solidFill>
            <a:prstDash val="solid"/>
          </a:ln>
        </p:spPr>
      </p:sp>
      <p:sp>
        <p:nvSpPr>
          <p:cNvPr id="27" name="Shape 15"/>
          <p:cNvSpPr/>
          <p:nvPr/>
        </p:nvSpPr>
        <p:spPr>
          <a:xfrm>
            <a:off x="724205" y="3429000"/>
            <a:ext cx="381305" cy="381305"/>
          </a:xfrm>
          <a:prstGeom prst="roundRect">
            <a:avLst>
              <a:gd name="adj" fmla="val 119904"/>
            </a:avLst>
          </a:prstGeom>
          <a:solidFill>
            <a:srgbClr val="48BB7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10" descr="preencoded.png"/>
          <p:cNvPicPr>
            <a:picLocks noChangeAspect="1"/>
          </p:cNvPicPr>
          <p:nvPr/>
        </p:nvPicPr>
        <p:blipFill>
          <a:blip r:embed="rId9"/>
          <a:srcRect l="-1403" r="-1403"/>
          <a:stretch>
            <a:fillRect/>
          </a:stretch>
        </p:blipFill>
        <p:spPr>
          <a:xfrm>
            <a:off x="809244" y="3528670"/>
            <a:ext cx="209398" cy="181051"/>
          </a:xfrm>
          <a:prstGeom prst="rect">
            <a:avLst/>
          </a:prstGeom>
        </p:spPr>
      </p:pic>
      <p:sp>
        <p:nvSpPr>
          <p:cNvPr id="29" name="Text 16"/>
          <p:cNvSpPr txBox="1"/>
          <p:nvPr/>
        </p:nvSpPr>
        <p:spPr>
          <a:xfrm>
            <a:off x="1257300" y="3409798"/>
            <a:ext cx="94183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Where / 在哪里</a:t>
            </a:r>
            <a:endParaRPr lang="en-US" sz="900" b="1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0" name="Text 17"/>
          <p:cNvSpPr txBox="1"/>
          <p:nvPr/>
        </p:nvSpPr>
        <p:spPr>
          <a:xfrm>
            <a:off x="1257300" y="3562502"/>
            <a:ext cx="93360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海底世界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1" name="Shape 18"/>
          <p:cNvSpPr/>
          <p:nvPr/>
        </p:nvSpPr>
        <p:spPr>
          <a:xfrm>
            <a:off x="457200" y="4438498"/>
            <a:ext cx="4390949" cy="647395"/>
          </a:xfrm>
          <a:prstGeom prst="roundRect">
            <a:avLst>
              <a:gd name="adj" fmla="val 66467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2" name="Shape 19"/>
          <p:cNvSpPr/>
          <p:nvPr/>
        </p:nvSpPr>
        <p:spPr>
          <a:xfrm>
            <a:off x="457200" y="4438498"/>
            <a:ext cx="75895" cy="647395"/>
          </a:xfrm>
          <a:prstGeom prst="roundRect">
            <a:avLst>
              <a:gd name="adj" fmla="val 566975"/>
            </a:avLst>
          </a:prstGeom>
          <a:solidFill>
            <a:srgbClr val="ED8936"/>
          </a:solidFill>
          <a:ln w="12700">
            <a:solidFill>
              <a:srgbClr val="ED8936">
                <a:alpha val="0"/>
              </a:srgbClr>
            </a:solidFill>
            <a:prstDash val="solid"/>
          </a:ln>
        </p:spPr>
      </p:sp>
      <p:sp>
        <p:nvSpPr>
          <p:cNvPr id="33" name="Shape 20"/>
          <p:cNvSpPr/>
          <p:nvPr/>
        </p:nvSpPr>
        <p:spPr>
          <a:xfrm>
            <a:off x="724205" y="4572000"/>
            <a:ext cx="381305" cy="381305"/>
          </a:xfrm>
          <a:prstGeom prst="roundRect">
            <a:avLst>
              <a:gd name="adj" fmla="val 119904"/>
            </a:avLst>
          </a:prstGeom>
          <a:solidFill>
            <a:srgbClr val="ED893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4" name="Image 11" descr="preencoded.png"/>
          <p:cNvPicPr>
            <a:picLocks noChangeAspect="1"/>
          </p:cNvPicPr>
          <p:nvPr/>
        </p:nvPicPr>
        <p:blipFill>
          <a:blip r:embed="rId10"/>
          <a:srcRect l="-1403" r="-1403"/>
          <a:stretch>
            <a:fillRect/>
          </a:stretch>
        </p:blipFill>
        <p:spPr>
          <a:xfrm>
            <a:off x="809244" y="4671670"/>
            <a:ext cx="209398" cy="181051"/>
          </a:xfrm>
          <a:prstGeom prst="rect">
            <a:avLst/>
          </a:prstGeom>
        </p:spPr>
      </p:pic>
      <p:sp>
        <p:nvSpPr>
          <p:cNvPr id="35" name="Text 21"/>
          <p:cNvSpPr txBox="1"/>
          <p:nvPr/>
        </p:nvSpPr>
        <p:spPr>
          <a:xfrm>
            <a:off x="1257300" y="4552798"/>
            <a:ext cx="93360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What / 做什么</a:t>
            </a:r>
            <a:endParaRPr lang="en-US" sz="900" b="1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6" name="Text 22"/>
          <p:cNvSpPr txBox="1"/>
          <p:nvPr/>
        </p:nvSpPr>
        <p:spPr>
          <a:xfrm>
            <a:off x="1257300" y="4705502"/>
            <a:ext cx="93360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抓金色的鱼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7" name="Shape 23"/>
          <p:cNvSpPr/>
          <p:nvPr/>
        </p:nvSpPr>
        <p:spPr>
          <a:xfrm>
            <a:off x="457200" y="5581498"/>
            <a:ext cx="4390949" cy="647395"/>
          </a:xfrm>
          <a:prstGeom prst="roundRect">
            <a:avLst>
              <a:gd name="adj" fmla="val 66467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8" name="Shape 24"/>
          <p:cNvSpPr/>
          <p:nvPr/>
        </p:nvSpPr>
        <p:spPr>
          <a:xfrm>
            <a:off x="457200" y="5581498"/>
            <a:ext cx="75895" cy="647395"/>
          </a:xfrm>
          <a:prstGeom prst="roundRect">
            <a:avLst>
              <a:gd name="adj" fmla="val 566975"/>
            </a:avLst>
          </a:prstGeom>
          <a:solidFill>
            <a:srgbClr val="F56565"/>
          </a:solidFill>
          <a:ln w="12700">
            <a:solidFill>
              <a:srgbClr val="F56565">
                <a:alpha val="0"/>
              </a:srgbClr>
            </a:solidFill>
            <a:prstDash val="solid"/>
          </a:ln>
        </p:spPr>
      </p:sp>
      <p:sp>
        <p:nvSpPr>
          <p:cNvPr id="39" name="Shape 25"/>
          <p:cNvSpPr/>
          <p:nvPr/>
        </p:nvSpPr>
        <p:spPr>
          <a:xfrm>
            <a:off x="724205" y="5715000"/>
            <a:ext cx="381305" cy="381305"/>
          </a:xfrm>
          <a:prstGeom prst="roundRect">
            <a:avLst>
              <a:gd name="adj" fmla="val 119904"/>
            </a:avLst>
          </a:prstGeom>
          <a:solidFill>
            <a:srgbClr val="F5656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0" name="Image 12" descr="preencoded.png"/>
          <p:cNvPicPr>
            <a:picLocks noChangeAspect="1"/>
          </p:cNvPicPr>
          <p:nvPr/>
        </p:nvPicPr>
        <p:blipFill>
          <a:blip r:embed="rId11"/>
          <a:srcRect l="-1403" r="-1403"/>
          <a:stretch>
            <a:fillRect/>
          </a:stretch>
        </p:blipFill>
        <p:spPr>
          <a:xfrm>
            <a:off x="809244" y="5814670"/>
            <a:ext cx="209398" cy="181051"/>
          </a:xfrm>
          <a:prstGeom prst="rect">
            <a:avLst/>
          </a:prstGeom>
        </p:spPr>
      </p:pic>
      <p:sp>
        <p:nvSpPr>
          <p:cNvPr id="41" name="Text 26"/>
          <p:cNvSpPr txBox="1"/>
          <p:nvPr/>
        </p:nvSpPr>
        <p:spPr>
          <a:xfrm>
            <a:off x="1257300" y="5695798"/>
            <a:ext cx="17529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Result / 结果</a:t>
            </a:r>
            <a:endParaRPr lang="en-US" sz="900" b="1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2" name="Text 27"/>
          <p:cNvSpPr txBox="1"/>
          <p:nvPr/>
        </p:nvSpPr>
        <p:spPr>
          <a:xfrm>
            <a:off x="1257300" y="5848502"/>
            <a:ext cx="1811426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抓到+10分，碰鲨鱼输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3" name="Image 13" descr="preencoded.png"/>
          <p:cNvPicPr>
            <a:picLocks noChangeAspect="1"/>
          </p:cNvPicPr>
          <p:nvPr/>
        </p:nvPicPr>
        <p:blipFill>
          <a:blip r:embed="rId12"/>
          <a:srcRect t="-2" b="-2"/>
          <a:stretch>
            <a:fillRect/>
          </a:stretch>
        </p:blipFill>
        <p:spPr>
          <a:xfrm>
            <a:off x="5150815" y="1218895"/>
            <a:ext cx="6583680" cy="5410505"/>
          </a:xfrm>
          <a:prstGeom prst="rect">
            <a:avLst/>
          </a:prstGeom>
        </p:spPr>
      </p:pic>
      <p:sp>
        <p:nvSpPr>
          <p:cNvPr id="44" name="Text 28"/>
          <p:cNvSpPr txBox="1"/>
          <p:nvPr/>
        </p:nvSpPr>
        <p:spPr>
          <a:xfrm>
            <a:off x="5808269" y="1485900"/>
            <a:ext cx="5858561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AI工作台 </a:t>
            </a:r>
            <a:endParaRPr lang="en-US" sz="18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45" name="Image 14" descr="preencoded.png"/>
          <p:cNvPicPr>
            <a:picLocks noChangeAspect="1"/>
          </p:cNvPicPr>
          <p:nvPr/>
        </p:nvPicPr>
        <p:blipFill>
          <a:blip r:embed="rId13"/>
          <a:srcRect t="-45" b="-45"/>
          <a:stretch>
            <a:fillRect/>
          </a:stretch>
        </p:blipFill>
        <p:spPr>
          <a:xfrm>
            <a:off x="5417820" y="1524305"/>
            <a:ext cx="256946" cy="228600"/>
          </a:xfrm>
          <a:prstGeom prst="rect">
            <a:avLst/>
          </a:prstGeom>
        </p:spPr>
      </p:pic>
      <p:sp>
        <p:nvSpPr>
          <p:cNvPr id="46" name="Shape 29"/>
          <p:cNvSpPr/>
          <p:nvPr/>
        </p:nvSpPr>
        <p:spPr>
          <a:xfrm>
            <a:off x="5417820" y="1943100"/>
            <a:ext cx="6057900" cy="1114654"/>
          </a:xfrm>
          <a:prstGeom prst="roundRect">
            <a:avLst>
              <a:gd name="adj" fmla="val 22437"/>
            </a:avLst>
          </a:prstGeom>
          <a:solidFill>
            <a:srgbClr val="F7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7" name="Text 30"/>
          <p:cNvSpPr txBox="1"/>
          <p:nvPr/>
        </p:nvSpPr>
        <p:spPr>
          <a:xfrm>
            <a:off x="5579669" y="2104949"/>
            <a:ext cx="584850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Input / 输入咒语</a:t>
            </a:r>
            <a:endParaRPr lang="en-US" sz="900" b="1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8" name="Text 31"/>
          <p:cNvSpPr txBox="1"/>
          <p:nvPr/>
        </p:nvSpPr>
        <p:spPr>
          <a:xfrm>
            <a:off x="5579669" y="2333549"/>
            <a:ext cx="5811012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 "做一个游戏：一只</a:t>
            </a:r>
            <a:r>
              <a:rPr lang="en-US" sz="1300" b="1" dirty="0">
                <a:solidFill>
                  <a:srgbClr val="4299E1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白色的小猫</a:t>
            </a:r>
            <a:r>
              <a:rPr lang="en-US" sz="13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在</a:t>
            </a:r>
            <a:r>
              <a:rPr lang="en-US" sz="1300" b="1" dirty="0">
                <a:solidFill>
                  <a:srgbClr val="48BB78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海底</a:t>
            </a:r>
            <a:r>
              <a:rPr lang="en-US" sz="1300" b="1" dirty="0">
                <a:solidFill>
                  <a:srgbClr val="ED8936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抓金色的鱼</a:t>
            </a:r>
            <a:r>
              <a:rPr lang="en-US" sz="13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，</a:t>
            </a:r>
            <a:r>
              <a:rPr lang="en-US" sz="1300" b="1" dirty="0">
                <a:solidFill>
                  <a:srgbClr val="F56565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抓到一条得10分，碰到鲨鱼就输</a:t>
            </a:r>
            <a:r>
              <a:rPr lang="en-US" sz="13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ui-monospace" pitchFamily="34" charset="-120"/>
              </a:rPr>
              <a:t>。"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9" name="Shape 32"/>
          <p:cNvSpPr/>
          <p:nvPr/>
        </p:nvSpPr>
        <p:spPr>
          <a:xfrm>
            <a:off x="5417820" y="3243377"/>
            <a:ext cx="6057900" cy="3124505"/>
          </a:xfrm>
          <a:prstGeom prst="roundRect">
            <a:avLst>
              <a:gd name="adj" fmla="val 2855"/>
            </a:avLst>
          </a:prstGeom>
          <a:solidFill>
            <a:srgbClr val="2C5282"/>
          </a:solidFill>
          <a:ln w="50800">
            <a:solidFill>
              <a:srgbClr val="4299E1"/>
            </a:solidFill>
            <a:prstDash val="solid"/>
          </a:ln>
        </p:spPr>
      </p:sp>
      <p:pic>
        <p:nvPicPr>
          <p:cNvPr id="50" name="Image 15" descr="preencoded.png"/>
          <p:cNvPicPr>
            <a:picLocks noChangeAspect="1"/>
          </p:cNvPicPr>
          <p:nvPr/>
        </p:nvPicPr>
        <p:blipFill>
          <a:blip r:embed="rId14">
            <a:alphaModFix amt="10000"/>
          </a:blip>
          <a:srcRect/>
          <a:stretch>
            <a:fillRect/>
          </a:stretch>
        </p:blipFill>
        <p:spPr>
          <a:xfrm>
            <a:off x="5456225" y="3281782"/>
            <a:ext cx="5973775" cy="3043123"/>
          </a:xfrm>
          <a:prstGeom prst="rect">
            <a:avLst/>
          </a:prstGeom>
        </p:spPr>
      </p:pic>
      <p:sp>
        <p:nvSpPr>
          <p:cNvPr id="51" name="Shape 33"/>
          <p:cNvSpPr/>
          <p:nvPr/>
        </p:nvSpPr>
        <p:spPr>
          <a:xfrm>
            <a:off x="5551322" y="3376879"/>
            <a:ext cx="905256" cy="267005"/>
          </a:xfrm>
          <a:prstGeom prst="roundRect">
            <a:avLst>
              <a:gd name="adj" fmla="val 195695"/>
            </a:avLst>
          </a:prstGeom>
          <a:solidFill>
            <a:srgbClr val="000000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2" name="Text 34"/>
          <p:cNvSpPr txBox="1"/>
          <p:nvPr/>
        </p:nvSpPr>
        <p:spPr>
          <a:xfrm>
            <a:off x="5551322" y="3376879"/>
            <a:ext cx="962863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Score: 10</a:t>
            </a:r>
            <a:endParaRPr lang="en-US" sz="900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pic>
        <p:nvPicPr>
          <p:cNvPr id="53" name="Image 16" descr="preencoded.png"/>
          <p:cNvPicPr>
            <a:picLocks noChangeAspect="1"/>
          </p:cNvPicPr>
          <p:nvPr/>
        </p:nvPicPr>
        <p:blipFill>
          <a:blip r:embed="rId15"/>
          <a:srcRect l="-44" r="-44"/>
          <a:stretch>
            <a:fillRect/>
          </a:stretch>
        </p:blipFill>
        <p:spPr>
          <a:xfrm>
            <a:off x="6650431" y="4945990"/>
            <a:ext cx="514807" cy="457200"/>
          </a:xfrm>
          <a:prstGeom prst="rect">
            <a:avLst/>
          </a:prstGeom>
        </p:spPr>
      </p:pic>
      <p:pic>
        <p:nvPicPr>
          <p:cNvPr id="54" name="Image 17" descr="preencoded.png"/>
          <p:cNvPicPr>
            <a:picLocks noChangeAspect="1"/>
          </p:cNvPicPr>
          <p:nvPr/>
        </p:nvPicPr>
        <p:blipFill>
          <a:blip r:embed="rId16"/>
          <a:srcRect l="-50" r="-50"/>
          <a:stretch>
            <a:fillRect/>
          </a:stretch>
        </p:blipFill>
        <p:spPr>
          <a:xfrm>
            <a:off x="9701784" y="4289450"/>
            <a:ext cx="342900" cy="304495"/>
          </a:xfrm>
          <a:prstGeom prst="rect">
            <a:avLst/>
          </a:prstGeom>
        </p:spPr>
      </p:pic>
      <p:pic>
        <p:nvPicPr>
          <p:cNvPr id="55" name="Image 18" descr="preencoded.png"/>
          <p:cNvPicPr>
            <a:picLocks noChangeAspect="1"/>
          </p:cNvPicPr>
          <p:nvPr/>
        </p:nvPicPr>
        <p:blipFill>
          <a:blip r:embed="rId17">
            <a:alphaModFix amt="80000"/>
          </a:blip>
          <a:srcRect t="-25" b="-25"/>
          <a:stretch>
            <a:fillRect/>
          </a:stretch>
        </p:blipFill>
        <p:spPr>
          <a:xfrm>
            <a:off x="10147097" y="4991710"/>
            <a:ext cx="685800" cy="609905"/>
          </a:xfrm>
          <a:prstGeom prst="rect">
            <a:avLst/>
          </a:prstGeom>
        </p:spPr>
      </p:pic>
      <p:sp>
        <p:nvSpPr>
          <p:cNvPr id="56" name="Shape 35"/>
          <p:cNvSpPr/>
          <p:nvPr/>
        </p:nvSpPr>
        <p:spPr>
          <a:xfrm>
            <a:off x="5456225" y="3281782"/>
            <a:ext cx="5982005" cy="3047695"/>
          </a:xfrm>
          <a:prstGeom prst="rect">
            <a:avLst/>
          </a:prstGeom>
          <a:solidFill>
            <a:srgbClr val="00000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7" name="Image 19" descr="preencoded.p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8138160" y="4497934"/>
            <a:ext cx="609905" cy="609905"/>
          </a:xfrm>
          <a:prstGeom prst="rect">
            <a:avLst/>
          </a:prstGeom>
        </p:spPr>
      </p:pic>
      <p:pic>
        <p:nvPicPr>
          <p:cNvPr id="58" name="Image 20" descr="preencoded.png"/>
          <p:cNvPicPr>
            <a:picLocks noChangeAspect="1"/>
          </p:cNvPicPr>
          <p:nvPr/>
        </p:nvPicPr>
        <p:blipFill>
          <a:blip r:embed="rId19"/>
          <a:srcRect l="-1118" r="-1118"/>
          <a:stretch>
            <a:fillRect/>
          </a:stretch>
        </p:blipFill>
        <p:spPr>
          <a:xfrm>
            <a:off x="8352130" y="4659782"/>
            <a:ext cx="219456" cy="286207"/>
          </a:xfrm>
          <a:prstGeom prst="rect">
            <a:avLst/>
          </a:prstGeom>
        </p:spPr>
      </p:pic>
      <p:pic>
        <p:nvPicPr>
          <p:cNvPr id="59" name="Image 21" descr="preencoded.p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1372393" y="1161288"/>
            <a:ext cx="619049" cy="619049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汉仪正圆-75W"/>
        <a:ea typeface="汉仪正圆-75W"/>
        <a:cs typeface=""/>
      </a:majorFont>
      <a:minorFont>
        <a:latin typeface="汉仪正圆-45W"/>
        <a:ea typeface="汉仪正圆-4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汉仪正圆-75W"/>
        <a:ea typeface="汉仪正圆-75W"/>
        <a:cs typeface=""/>
      </a:majorFont>
      <a:minorFont>
        <a:latin typeface="汉仪正圆-45W"/>
        <a:ea typeface="汉仪正圆-4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3362</Words>
  <Application>WPS 演示</Application>
  <PresentationFormat>On-screen Show (16:9)</PresentationFormat>
  <Paragraphs>557</Paragraphs>
  <Slides>15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41" baseType="lpstr">
      <vt:lpstr>Arial</vt:lpstr>
      <vt:lpstr>宋体</vt:lpstr>
      <vt:lpstr>Wingdings</vt:lpstr>
      <vt:lpstr>Noto Sans SC</vt:lpstr>
      <vt:lpstr>Noto Sans SC</vt:lpstr>
      <vt:lpstr>汉仪正圆-45W</vt:lpstr>
      <vt:lpstr>ZCOOL KuaiLe</vt:lpstr>
      <vt:lpstr>MingLiU-ExtB</vt:lpstr>
      <vt:lpstr>ZCOOL KuaiLe</vt:lpstr>
      <vt:lpstr>ZCOOL KuaiLe</vt:lpstr>
      <vt:lpstr>汉仪正圆-75W</vt:lpstr>
      <vt:lpstr>ui-sans-serif</vt:lpstr>
      <vt:lpstr>ui-sans-serif</vt:lpstr>
      <vt:lpstr>ui-sans-serif</vt:lpstr>
      <vt:lpstr>ui-monospace</vt:lpstr>
      <vt:lpstr>Courier New</vt:lpstr>
      <vt:lpstr>HanaMinB</vt:lpstr>
      <vt:lpstr>微软雅黑</vt:lpstr>
      <vt:lpstr>Arial Unicode MS</vt:lpstr>
      <vt:lpstr>Calibri</vt:lpstr>
      <vt:lpstr>等线</vt:lpstr>
      <vt:lpstr>Courier New</vt:lpstr>
      <vt:lpstr>ui-monospace</vt:lpstr>
      <vt:lpstr>ZCOOL Addict Italic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陈之然</cp:lastModifiedBy>
  <cp:revision>4</cp:revision>
  <dcterms:created xsi:type="dcterms:W3CDTF">2026-03-04T08:49:00Z</dcterms:created>
  <dcterms:modified xsi:type="dcterms:W3CDTF">2026-05-07T07:07:07Z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91D23346460A4145A3162D2218FEDA8E_12</vt:lpwstr>
  </property>
</Properties>
</file>