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0" r:id="rId3"/>
  </p:sldMasterIdLst>
  <p:notesMasterIdLst>
    <p:notesMasterId r:id="rId5"/>
  </p:notesMasterIdLst>
  <p:handoutMasterIdLst>
    <p:handoutMasterId r:id="rId20"/>
  </p:handoutMasterIdLst>
  <p:sldIdLst>
    <p:sldId id="268" r:id="rId4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81" r:id="rId14"/>
    <p:sldId id="282" r:id="rId15"/>
    <p:sldId id="283" r:id="rId16"/>
    <p:sldId id="277" r:id="rId17"/>
    <p:sldId id="278" r:id="rId18"/>
    <p:sldId id="279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40AF"/>
    <a:srgbClr val="E9DAF4"/>
    <a:srgbClr val="CFE5F4"/>
    <a:srgbClr val="4299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7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6117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11580284"/>
            <a:ext cx="2971800" cy="6117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11580284"/>
            <a:ext cx="2971800" cy="6117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4" Type="http://schemas.openxmlformats.org/officeDocument/2006/relationships/notesSlide" Target="../notesSlides/notesSlide1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44.png"/><Relationship Id="rId4" Type="http://schemas.openxmlformats.org/officeDocument/2006/relationships/image" Target="../media/image20.png"/><Relationship Id="rId3" Type="http://schemas.openxmlformats.org/officeDocument/2006/relationships/image" Target="../media/image127.png"/><Relationship Id="rId2" Type="http://schemas.openxmlformats.org/officeDocument/2006/relationships/image" Target="../media/image110.png"/><Relationship Id="rId1" Type="http://schemas.openxmlformats.org/officeDocument/2006/relationships/image" Target="../media/image126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7.png"/><Relationship Id="rId8" Type="http://schemas.openxmlformats.org/officeDocument/2006/relationships/tags" Target="../tags/tag2.xml"/><Relationship Id="rId7" Type="http://schemas.openxmlformats.org/officeDocument/2006/relationships/image" Target="../media/image146.png"/><Relationship Id="rId6" Type="http://schemas.openxmlformats.org/officeDocument/2006/relationships/image" Target="../media/image145.png"/><Relationship Id="rId5" Type="http://schemas.openxmlformats.org/officeDocument/2006/relationships/tags" Target="../tags/tag1.xml"/><Relationship Id="rId4" Type="http://schemas.openxmlformats.org/officeDocument/2006/relationships/image" Target="../media/image20.png"/><Relationship Id="rId3" Type="http://schemas.openxmlformats.org/officeDocument/2006/relationships/image" Target="../media/image127.png"/><Relationship Id="rId2" Type="http://schemas.openxmlformats.org/officeDocument/2006/relationships/image" Target="../media/image110.png"/><Relationship Id="rId12" Type="http://schemas.openxmlformats.org/officeDocument/2006/relationships/notesSlide" Target="../notesSlides/notesSlide11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48.png"/><Relationship Id="rId1" Type="http://schemas.openxmlformats.org/officeDocument/2006/relationships/image" Target="../media/image1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20.png"/><Relationship Id="rId3" Type="http://schemas.openxmlformats.org/officeDocument/2006/relationships/image" Target="../media/image127.png"/><Relationship Id="rId2" Type="http://schemas.openxmlformats.org/officeDocument/2006/relationships/image" Target="../media/image110.png"/><Relationship Id="rId1" Type="http://schemas.openxmlformats.org/officeDocument/2006/relationships/image" Target="../media/image126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8.png"/><Relationship Id="rId8" Type="http://schemas.openxmlformats.org/officeDocument/2006/relationships/image" Target="../media/image117.png"/><Relationship Id="rId7" Type="http://schemas.openxmlformats.org/officeDocument/2006/relationships/image" Target="../media/image155.png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Relationship Id="rId3" Type="http://schemas.openxmlformats.org/officeDocument/2006/relationships/image" Target="../media/image151.png"/><Relationship Id="rId20" Type="http://schemas.openxmlformats.org/officeDocument/2006/relationships/notesSlide" Target="../notesSlides/notesSlide13.xml"/><Relationship Id="rId2" Type="http://schemas.openxmlformats.org/officeDocument/2006/relationships/image" Target="../media/image110.png"/><Relationship Id="rId19" Type="http://schemas.openxmlformats.org/officeDocument/2006/relationships/slideLayout" Target="../slideLayouts/slideLayout2.xml"/><Relationship Id="rId18" Type="http://schemas.openxmlformats.org/officeDocument/2006/relationships/image" Target="../media/image161.png"/><Relationship Id="rId17" Type="http://schemas.openxmlformats.org/officeDocument/2006/relationships/image" Target="../media/image160.png"/><Relationship Id="rId16" Type="http://schemas.openxmlformats.org/officeDocument/2006/relationships/image" Target="../media/image159.png"/><Relationship Id="rId15" Type="http://schemas.openxmlformats.org/officeDocument/2006/relationships/image" Target="../media/image148.png"/><Relationship Id="rId14" Type="http://schemas.openxmlformats.org/officeDocument/2006/relationships/image" Target="../media/image158.png"/><Relationship Id="rId13" Type="http://schemas.openxmlformats.org/officeDocument/2006/relationships/image" Target="../media/image157.png"/><Relationship Id="rId12" Type="http://schemas.openxmlformats.org/officeDocument/2006/relationships/image" Target="../media/image156.png"/><Relationship Id="rId11" Type="http://schemas.openxmlformats.org/officeDocument/2006/relationships/image" Target="../media/image120.png"/><Relationship Id="rId10" Type="http://schemas.openxmlformats.org/officeDocument/2006/relationships/image" Target="../media/image119.png"/><Relationship Id="rId1" Type="http://schemas.openxmlformats.org/officeDocument/2006/relationships/image" Target="../media/image109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8.png"/><Relationship Id="rId8" Type="http://schemas.openxmlformats.org/officeDocument/2006/relationships/image" Target="../media/image167.png"/><Relationship Id="rId7" Type="http://schemas.openxmlformats.org/officeDocument/2006/relationships/image" Target="../media/image166.png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Relationship Id="rId3" Type="http://schemas.openxmlformats.org/officeDocument/2006/relationships/image" Target="../media/image162.png"/><Relationship Id="rId2" Type="http://schemas.openxmlformats.org/officeDocument/2006/relationships/image" Target="../media/image110.png"/><Relationship Id="rId15" Type="http://schemas.openxmlformats.org/officeDocument/2006/relationships/notesSlide" Target="../notesSlides/notesSlide14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172.png"/><Relationship Id="rId12" Type="http://schemas.openxmlformats.org/officeDocument/2006/relationships/image" Target="../media/image171.png"/><Relationship Id="rId11" Type="http://schemas.openxmlformats.org/officeDocument/2006/relationships/image" Target="../media/image170.png"/><Relationship Id="rId10" Type="http://schemas.openxmlformats.org/officeDocument/2006/relationships/image" Target="../media/image169.png"/><Relationship Id="rId1" Type="http://schemas.openxmlformats.org/officeDocument/2006/relationships/image" Target="../media/image126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1.png"/><Relationship Id="rId8" Type="http://schemas.openxmlformats.org/officeDocument/2006/relationships/image" Target="../media/image180.png"/><Relationship Id="rId7" Type="http://schemas.openxmlformats.org/officeDocument/2006/relationships/image" Target="../media/image179.png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76.png"/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5" Type="http://schemas.openxmlformats.org/officeDocument/2006/relationships/notesSlide" Target="../notesSlides/notesSlide15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161.png"/><Relationship Id="rId12" Type="http://schemas.openxmlformats.org/officeDocument/2006/relationships/image" Target="../media/image11.png"/><Relationship Id="rId11" Type="http://schemas.openxmlformats.org/officeDocument/2006/relationships/image" Target="../media/image183.png"/><Relationship Id="rId10" Type="http://schemas.openxmlformats.org/officeDocument/2006/relationships/image" Target="../media/image182.png"/><Relationship Id="rId1" Type="http://schemas.openxmlformats.org/officeDocument/2006/relationships/image" Target="../media/image17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image" Target="../media/image20.png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6.png"/><Relationship Id="rId11" Type="http://schemas.openxmlformats.org/officeDocument/2006/relationships/image" Target="../media/image23.png"/><Relationship Id="rId10" Type="http://schemas.openxmlformats.org/officeDocument/2006/relationships/image" Target="../media/image22.png"/><Relationship Id="rId1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png"/><Relationship Id="rId8" Type="http://schemas.openxmlformats.org/officeDocument/2006/relationships/image" Target="../media/image30.png"/><Relationship Id="rId7" Type="http://schemas.openxmlformats.org/officeDocument/2006/relationships/image" Target="../media/image29.png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6" Type="http://schemas.openxmlformats.org/officeDocument/2006/relationships/notesSlide" Target="../notesSlides/notesSlide3.xml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36.png"/><Relationship Id="rId13" Type="http://schemas.openxmlformats.org/officeDocument/2006/relationships/image" Target="../media/image35.png"/><Relationship Id="rId12" Type="http://schemas.openxmlformats.org/officeDocument/2006/relationships/image" Target="../media/image34.png"/><Relationship Id="rId11" Type="http://schemas.openxmlformats.org/officeDocument/2006/relationships/image" Target="../media/image33.png"/><Relationship Id="rId10" Type="http://schemas.openxmlformats.org/officeDocument/2006/relationships/image" Target="../media/image32.png"/><Relationship Id="rId1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png"/><Relationship Id="rId8" Type="http://schemas.openxmlformats.org/officeDocument/2006/relationships/image" Target="../media/image44.png"/><Relationship Id="rId7" Type="http://schemas.openxmlformats.org/officeDocument/2006/relationships/image" Target="../media/image43.png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1" Type="http://schemas.openxmlformats.org/officeDocument/2006/relationships/notesSlide" Target="../notesSlides/notesSlide4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9" Type="http://schemas.openxmlformats.org/officeDocument/2006/relationships/image" Target="../media/image54.png"/><Relationship Id="rId18" Type="http://schemas.openxmlformats.org/officeDocument/2006/relationships/image" Target="../media/image53.png"/><Relationship Id="rId17" Type="http://schemas.openxmlformats.org/officeDocument/2006/relationships/image" Target="../media/image52.png"/><Relationship Id="rId16" Type="http://schemas.openxmlformats.org/officeDocument/2006/relationships/image" Target="../media/image51.png"/><Relationship Id="rId15" Type="http://schemas.openxmlformats.org/officeDocument/2006/relationships/image" Target="../media/image50.png"/><Relationship Id="rId14" Type="http://schemas.openxmlformats.org/officeDocument/2006/relationships/image" Target="../media/image49.png"/><Relationship Id="rId13" Type="http://schemas.openxmlformats.org/officeDocument/2006/relationships/image" Target="../media/image48.png"/><Relationship Id="rId12" Type="http://schemas.openxmlformats.org/officeDocument/2006/relationships/image" Target="../media/image33.png"/><Relationship Id="rId11" Type="http://schemas.openxmlformats.org/officeDocument/2006/relationships/image" Target="../media/image47.png"/><Relationship Id="rId10" Type="http://schemas.openxmlformats.org/officeDocument/2006/relationships/image" Target="../media/image46.png"/><Relationship Id="rId1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png"/><Relationship Id="rId8" Type="http://schemas.openxmlformats.org/officeDocument/2006/relationships/image" Target="../media/image62.png"/><Relationship Id="rId7" Type="http://schemas.openxmlformats.org/officeDocument/2006/relationships/image" Target="../media/image61.png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3" Type="http://schemas.openxmlformats.org/officeDocument/2006/relationships/image" Target="../media/image57.png"/><Relationship Id="rId22" Type="http://schemas.openxmlformats.org/officeDocument/2006/relationships/notesSlide" Target="../notesSlides/notesSlide5.xml"/><Relationship Id="rId21" Type="http://schemas.openxmlformats.org/officeDocument/2006/relationships/slideLayout" Target="../slideLayouts/slideLayout2.xml"/><Relationship Id="rId20" Type="http://schemas.openxmlformats.org/officeDocument/2006/relationships/image" Target="../media/image74.png"/><Relationship Id="rId2" Type="http://schemas.openxmlformats.org/officeDocument/2006/relationships/image" Target="../media/image56.png"/><Relationship Id="rId19" Type="http://schemas.openxmlformats.org/officeDocument/2006/relationships/image" Target="../media/image73.png"/><Relationship Id="rId18" Type="http://schemas.openxmlformats.org/officeDocument/2006/relationships/image" Target="../media/image72.png"/><Relationship Id="rId17" Type="http://schemas.openxmlformats.org/officeDocument/2006/relationships/image" Target="../media/image71.png"/><Relationship Id="rId16" Type="http://schemas.openxmlformats.org/officeDocument/2006/relationships/image" Target="../media/image70.png"/><Relationship Id="rId15" Type="http://schemas.openxmlformats.org/officeDocument/2006/relationships/image" Target="../media/image69.png"/><Relationship Id="rId14" Type="http://schemas.openxmlformats.org/officeDocument/2006/relationships/image" Target="../media/image68.png"/><Relationship Id="rId13" Type="http://schemas.openxmlformats.org/officeDocument/2006/relationships/image" Target="../media/image67.png"/><Relationship Id="rId12" Type="http://schemas.openxmlformats.org/officeDocument/2006/relationships/image" Target="../media/image66.png"/><Relationship Id="rId11" Type="http://schemas.openxmlformats.org/officeDocument/2006/relationships/image" Target="../media/image65.png"/><Relationship Id="rId10" Type="http://schemas.openxmlformats.org/officeDocument/2006/relationships/image" Target="../media/image64.png"/><Relationship Id="rId1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83.png"/><Relationship Id="rId8" Type="http://schemas.openxmlformats.org/officeDocument/2006/relationships/image" Target="../media/image82.png"/><Relationship Id="rId7" Type="http://schemas.openxmlformats.org/officeDocument/2006/relationships/image" Target="../media/image81.png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9" Type="http://schemas.openxmlformats.org/officeDocument/2006/relationships/notesSlide" Target="../notesSlides/notesSlide6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91.png"/><Relationship Id="rId16" Type="http://schemas.openxmlformats.org/officeDocument/2006/relationships/image" Target="../media/image90.png"/><Relationship Id="rId15" Type="http://schemas.openxmlformats.org/officeDocument/2006/relationships/image" Target="../media/image89.png"/><Relationship Id="rId14" Type="http://schemas.openxmlformats.org/officeDocument/2006/relationships/image" Target="../media/image88.png"/><Relationship Id="rId13" Type="http://schemas.openxmlformats.org/officeDocument/2006/relationships/image" Target="../media/image87.png"/><Relationship Id="rId12" Type="http://schemas.openxmlformats.org/officeDocument/2006/relationships/image" Target="../media/image86.png"/><Relationship Id="rId11" Type="http://schemas.openxmlformats.org/officeDocument/2006/relationships/image" Target="../media/image85.png"/><Relationship Id="rId10" Type="http://schemas.openxmlformats.org/officeDocument/2006/relationships/image" Target="../media/image84.png"/><Relationship Id="rId1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0.png"/><Relationship Id="rId8" Type="http://schemas.openxmlformats.org/officeDocument/2006/relationships/image" Target="../media/image99.png"/><Relationship Id="rId7" Type="http://schemas.openxmlformats.org/officeDocument/2006/relationships/image" Target="../media/image98.png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9" Type="http://schemas.openxmlformats.org/officeDocument/2006/relationships/notesSlide" Target="../notesSlides/notesSlide7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108.png"/><Relationship Id="rId16" Type="http://schemas.openxmlformats.org/officeDocument/2006/relationships/image" Target="../media/image107.png"/><Relationship Id="rId15" Type="http://schemas.openxmlformats.org/officeDocument/2006/relationships/image" Target="../media/image106.png"/><Relationship Id="rId14" Type="http://schemas.openxmlformats.org/officeDocument/2006/relationships/image" Target="../media/image105.png"/><Relationship Id="rId13" Type="http://schemas.openxmlformats.org/officeDocument/2006/relationships/image" Target="../media/image104.png"/><Relationship Id="rId12" Type="http://schemas.openxmlformats.org/officeDocument/2006/relationships/image" Target="../media/image103.png"/><Relationship Id="rId11" Type="http://schemas.openxmlformats.org/officeDocument/2006/relationships/image" Target="../media/image102.png"/><Relationship Id="rId10" Type="http://schemas.openxmlformats.org/officeDocument/2006/relationships/image" Target="../media/image101.png"/><Relationship Id="rId1" Type="http://schemas.openxmlformats.org/officeDocument/2006/relationships/image" Target="../media/image92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7.png"/><Relationship Id="rId8" Type="http://schemas.openxmlformats.org/officeDocument/2006/relationships/image" Target="../media/image116.png"/><Relationship Id="rId7" Type="http://schemas.openxmlformats.org/officeDocument/2006/relationships/image" Target="../media/image115.png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3" Type="http://schemas.openxmlformats.org/officeDocument/2006/relationships/image" Target="../media/image111.png"/><Relationship Id="rId20" Type="http://schemas.openxmlformats.org/officeDocument/2006/relationships/notesSlide" Target="../notesSlides/notesSlide8.xml"/><Relationship Id="rId2" Type="http://schemas.openxmlformats.org/officeDocument/2006/relationships/image" Target="../media/image110.png"/><Relationship Id="rId19" Type="http://schemas.openxmlformats.org/officeDocument/2006/relationships/slideLayout" Target="../slideLayouts/slideLayout2.xml"/><Relationship Id="rId18" Type="http://schemas.openxmlformats.org/officeDocument/2006/relationships/image" Target="../media/image125.png"/><Relationship Id="rId17" Type="http://schemas.openxmlformats.org/officeDocument/2006/relationships/image" Target="../media/image124.png"/><Relationship Id="rId16" Type="http://schemas.openxmlformats.org/officeDocument/2006/relationships/image" Target="../media/image123.png"/><Relationship Id="rId15" Type="http://schemas.openxmlformats.org/officeDocument/2006/relationships/image" Target="../media/image11.png"/><Relationship Id="rId14" Type="http://schemas.openxmlformats.org/officeDocument/2006/relationships/image" Target="../media/image122.png"/><Relationship Id="rId13" Type="http://schemas.openxmlformats.org/officeDocument/2006/relationships/image" Target="../media/image121.png"/><Relationship Id="rId12" Type="http://schemas.openxmlformats.org/officeDocument/2006/relationships/image" Target="../media/image120.png"/><Relationship Id="rId11" Type="http://schemas.openxmlformats.org/officeDocument/2006/relationships/image" Target="../media/image119.png"/><Relationship Id="rId10" Type="http://schemas.openxmlformats.org/officeDocument/2006/relationships/image" Target="../media/image118.png"/><Relationship Id="rId1" Type="http://schemas.openxmlformats.org/officeDocument/2006/relationships/image" Target="../media/image109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2.png"/><Relationship Id="rId8" Type="http://schemas.openxmlformats.org/officeDocument/2006/relationships/image" Target="../media/image131.png"/><Relationship Id="rId7" Type="http://schemas.openxmlformats.org/officeDocument/2006/relationships/image" Target="../media/image130.png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20.png"/><Relationship Id="rId3" Type="http://schemas.openxmlformats.org/officeDocument/2006/relationships/image" Target="../media/image127.png"/><Relationship Id="rId22" Type="http://schemas.openxmlformats.org/officeDocument/2006/relationships/notesSlide" Target="../notesSlides/notesSlide9.xml"/><Relationship Id="rId21" Type="http://schemas.openxmlformats.org/officeDocument/2006/relationships/slideLayout" Target="../slideLayouts/slideLayout2.xml"/><Relationship Id="rId20" Type="http://schemas.openxmlformats.org/officeDocument/2006/relationships/image" Target="../media/image143.png"/><Relationship Id="rId2" Type="http://schemas.openxmlformats.org/officeDocument/2006/relationships/image" Target="../media/image110.png"/><Relationship Id="rId19" Type="http://schemas.openxmlformats.org/officeDocument/2006/relationships/image" Target="../media/image142.png"/><Relationship Id="rId18" Type="http://schemas.openxmlformats.org/officeDocument/2006/relationships/image" Target="../media/image141.png"/><Relationship Id="rId17" Type="http://schemas.openxmlformats.org/officeDocument/2006/relationships/image" Target="../media/image140.png"/><Relationship Id="rId16" Type="http://schemas.openxmlformats.org/officeDocument/2006/relationships/image" Target="../media/image139.png"/><Relationship Id="rId15" Type="http://schemas.openxmlformats.org/officeDocument/2006/relationships/image" Target="../media/image138.png"/><Relationship Id="rId14" Type="http://schemas.openxmlformats.org/officeDocument/2006/relationships/image" Target="../media/image137.png"/><Relationship Id="rId13" Type="http://schemas.openxmlformats.org/officeDocument/2006/relationships/image" Target="../media/image136.png"/><Relationship Id="rId12" Type="http://schemas.openxmlformats.org/officeDocument/2006/relationships/image" Target="../media/image135.png"/><Relationship Id="rId11" Type="http://schemas.openxmlformats.org/officeDocument/2006/relationships/image" Target="../media/image134.png"/><Relationship Id="rId10" Type="http://schemas.openxmlformats.org/officeDocument/2006/relationships/image" Target="../media/image133.png"/><Relationship Id="rId1" Type="http://schemas.openxmlformats.org/officeDocument/2006/relationships/image" Target="../media/image1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4A90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82305" y="-952805"/>
            <a:ext cx="4762195" cy="4762195"/>
          </a:xfrm>
          <a:prstGeom prst="ellipse">
            <a:avLst/>
          </a:prstGeom>
          <a:solidFill>
            <a:srgbClr val="50E3C2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-1429207" y="2572207"/>
            <a:ext cx="5715000" cy="5715000"/>
          </a:xfrm>
          <a:prstGeom prst="ellipse">
            <a:avLst/>
          </a:prstGeom>
          <a:solidFill>
            <a:srgbClr val="BD10E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>
            <a:alphaModFix amt="10000"/>
          </a:blip>
          <a:srcRect/>
          <a:stretch>
            <a:fillRect/>
          </a:stretch>
        </p:blipFill>
        <p:spPr>
          <a:xfrm>
            <a:off x="2286000" y="-1067105"/>
            <a:ext cx="7619695" cy="7619695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09905" y="685800"/>
            <a:ext cx="952805" cy="9528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9544507" y="4058107"/>
            <a:ext cx="1429207" cy="142920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rcRect t="-16" b="-16"/>
          <a:stretch>
            <a:fillRect/>
          </a:stretch>
        </p:blipFill>
        <p:spPr>
          <a:xfrm>
            <a:off x="1218895" y="1028700"/>
            <a:ext cx="714146" cy="571500"/>
          </a:xfrm>
          <a:prstGeom prst="rect">
            <a:avLst/>
          </a:prstGeom>
        </p:spPr>
      </p:pic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791395" y="5029200"/>
            <a:ext cx="571500" cy="457200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401300" y="1371600"/>
            <a:ext cx="571500" cy="571500"/>
          </a:xfrm>
          <a:prstGeom prst="rect">
            <a:avLst/>
          </a:prstGeom>
        </p:spPr>
      </p:pic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828800" y="5372100"/>
            <a:ext cx="571500" cy="457200"/>
          </a:xfrm>
          <a:prstGeom prst="rect">
            <a:avLst/>
          </a:prstGeom>
        </p:spPr>
      </p:pic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21000000">
            <a:off x="8343265" y="3352800"/>
            <a:ext cx="3504565" cy="3504565"/>
          </a:xfrm>
          <a:prstGeom prst="rect">
            <a:avLst/>
          </a:prstGeom>
        </p:spPr>
      </p:pic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7"/>
          <a:srcRect t="-31" b="-31"/>
          <a:stretch>
            <a:fillRect/>
          </a:stretch>
        </p:blipFill>
        <p:spPr>
          <a:xfrm>
            <a:off x="4124858" y="914400"/>
            <a:ext cx="3941064" cy="857707"/>
          </a:xfrm>
          <a:prstGeom prst="rect">
            <a:avLst/>
          </a:prstGeom>
        </p:spPr>
      </p:pic>
      <p:pic>
        <p:nvPicPr>
          <p:cNvPr id="16" name="Image 8" descr="preencoded.png"/>
          <p:cNvPicPr>
            <a:picLocks noChangeAspect="1"/>
          </p:cNvPicPr>
          <p:nvPr/>
        </p:nvPicPr>
        <p:blipFill>
          <a:blip r:embed="rId8"/>
          <a:srcRect l="-360" r="-360"/>
          <a:stretch>
            <a:fillRect/>
          </a:stretch>
        </p:blipFill>
        <p:spPr>
          <a:xfrm>
            <a:off x="6085789" y="1162304"/>
            <a:ext cx="19202" cy="381305"/>
          </a:xfrm>
          <a:prstGeom prst="rect">
            <a:avLst/>
          </a:prstGeom>
        </p:spPr>
      </p:pic>
      <p:sp>
        <p:nvSpPr>
          <p:cNvPr id="18" name="Text 7"/>
          <p:cNvSpPr txBox="1"/>
          <p:nvPr/>
        </p:nvSpPr>
        <p:spPr>
          <a:xfrm>
            <a:off x="3558845" y="2152498"/>
            <a:ext cx="5082235" cy="8577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135" dirty="0">
                <a:solidFill>
                  <a:srgbClr val="FFFFF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教师教学指南</a:t>
            </a:r>
            <a:endParaRPr lang="en-US" sz="5400" b="1" kern="0" spc="135" dirty="0">
              <a:solidFill>
                <a:srgbClr val="FFFFF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19" name="Text 8"/>
          <p:cNvSpPr txBox="1"/>
          <p:nvPr/>
        </p:nvSpPr>
        <p:spPr>
          <a:xfrm>
            <a:off x="3337560" y="3161995"/>
            <a:ext cx="5521147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kern="0" spc="135" dirty="0">
                <a:solidFill>
                  <a:srgbClr val="DBEAFE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—— 开启 AI 协作教学新篇章</a:t>
            </a:r>
            <a:endParaRPr lang="en-US" sz="2700" kern="0" spc="135" dirty="0">
              <a:solidFill>
                <a:srgbClr val="DBEAFE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9"/>
          <a:srcRect l="-78" r="-78"/>
          <a:stretch>
            <a:fillRect/>
          </a:stretch>
        </p:blipFill>
        <p:spPr>
          <a:xfrm>
            <a:off x="3984955" y="4134002"/>
            <a:ext cx="4229100" cy="571500"/>
          </a:xfrm>
          <a:prstGeom prst="rect">
            <a:avLst/>
          </a:prstGeom>
        </p:spPr>
      </p:pic>
      <p:sp>
        <p:nvSpPr>
          <p:cNvPr id="21" name="Shape 9"/>
          <p:cNvSpPr/>
          <p:nvPr/>
        </p:nvSpPr>
        <p:spPr>
          <a:xfrm>
            <a:off x="3984955" y="4667098"/>
            <a:ext cx="4229100" cy="38405"/>
          </a:xfrm>
          <a:prstGeom prst="roundRect">
            <a:avLst>
              <a:gd name="adj" fmla="val 2380940"/>
            </a:avLst>
          </a:prstGeom>
          <a:solidFill>
            <a:srgbClr val="D08915"/>
          </a:solidFill>
          <a:ln w="12700">
            <a:solidFill>
              <a:srgbClr val="D08915">
                <a:alpha val="0"/>
              </a:srgbClr>
            </a:solidFill>
            <a:prstDash val="solid"/>
          </a:ln>
        </p:spPr>
      </p:sp>
      <p:sp>
        <p:nvSpPr>
          <p:cNvPr id="22" name="Text 10"/>
          <p:cNvSpPr/>
          <p:nvPr/>
        </p:nvSpPr>
        <p:spPr>
          <a:xfrm>
            <a:off x="3941978" y="4134002"/>
            <a:ext cx="4315054" cy="43799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一站式AI教学平台，赋能学生创造力</a:t>
            </a:r>
            <a:endParaRPr lang="en-US" sz="18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3" name="Shape 11"/>
          <p:cNvSpPr/>
          <p:nvPr/>
        </p:nvSpPr>
        <p:spPr>
          <a:xfrm>
            <a:off x="3681374" y="5162702"/>
            <a:ext cx="4828946" cy="590702"/>
          </a:xfrm>
          <a:prstGeom prst="roundRect">
            <a:avLst>
              <a:gd name="adj" fmla="val 59922"/>
            </a:avLst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4" name="Text 12"/>
          <p:cNvSpPr txBox="1"/>
          <p:nvPr/>
        </p:nvSpPr>
        <p:spPr>
          <a:xfrm>
            <a:off x="4138574" y="5324551"/>
            <a:ext cx="440100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本课件用于 K12 教师开展 AI 协作教学的入门与实操指导 </a:t>
            </a:r>
            <a:endParaRPr lang="en-US" sz="1300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5" name="Image 10" descr="preencoded.png"/>
          <p:cNvPicPr>
            <a:picLocks noChangeAspect="1"/>
          </p:cNvPicPr>
          <p:nvPr/>
        </p:nvPicPr>
        <p:blipFill>
          <a:blip r:embed="rId10"/>
          <a:srcRect l="-1064" r="-1064"/>
          <a:stretch>
            <a:fillRect/>
          </a:stretch>
        </p:blipFill>
        <p:spPr>
          <a:xfrm>
            <a:off x="3843223" y="5372100"/>
            <a:ext cx="219456" cy="171907"/>
          </a:xfrm>
          <a:prstGeom prst="rect">
            <a:avLst/>
          </a:prstGeom>
        </p:spPr>
      </p:pic>
      <p:sp>
        <p:nvSpPr>
          <p:cNvPr id="26" name="Text 13"/>
          <p:cNvSpPr txBox="1"/>
          <p:nvPr/>
        </p:nvSpPr>
        <p:spPr>
          <a:xfrm>
            <a:off x="-57607" y="6515100"/>
            <a:ext cx="123069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>
                    <a:alpha val="70000"/>
                  </a:srgbClr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扣哒世界</a:t>
            </a:r>
            <a:r>
              <a:rPr lang="zh-CN" altLang="en-US" sz="1000" dirty="0">
                <a:solidFill>
                  <a:srgbClr val="FFFFFF">
                    <a:alpha val="70000"/>
                  </a:srgbClr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教研团队</a:t>
            </a:r>
            <a:endParaRPr lang="zh-CN" altLang="en-US" sz="1000" dirty="0">
              <a:solidFill>
                <a:srgbClr val="FFFFFF">
                  <a:alpha val="70000"/>
                </a:srgbClr>
              </a:solidFill>
              <a:latin typeface="Noto Sans SC" panose="020B0200000000000000" pitchFamily="34" charset="-122"/>
              <a:ea typeface="Noto Sans SC" panose="020B0200000000000000" pitchFamily="34" charset="-122"/>
              <a:cs typeface="Noto Sans SC" panose="020B0200000000000000" pitchFamily="34" charset="-120"/>
            </a:endParaRPr>
          </a:p>
        </p:txBody>
      </p:sp>
      <p:pic>
        <p:nvPicPr>
          <p:cNvPr id="27" name="图片 26"/>
          <p:cNvPicPr/>
          <p:nvPr/>
        </p:nvPicPr>
        <p:blipFill>
          <a:blip r:embed="rId11"/>
          <a:stretch>
            <a:fillRect/>
          </a:stretch>
        </p:blipFill>
        <p:spPr>
          <a:xfrm>
            <a:off x="4544060" y="1128756"/>
            <a:ext cx="1394460" cy="418465"/>
          </a:xfrm>
          <a:prstGeom prst="rect">
            <a:avLst/>
          </a:prstGeom>
        </p:spPr>
      </p:pic>
      <p:pic>
        <p:nvPicPr>
          <p:cNvPr id="15" name="图片 14" descr="ai-logo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48070" y="1129189"/>
            <a:ext cx="1527223" cy="417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-761695" y="-1143000"/>
            <a:ext cx="4286707" cy="4286707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8858707" y="4000500"/>
            <a:ext cx="3810305" cy="3810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l="-80" r="-80"/>
          <a:stretch>
            <a:fillRect/>
          </a:stretch>
        </p:blipFill>
        <p:spPr>
          <a:xfrm>
            <a:off x="580644" y="571500"/>
            <a:ext cx="286207" cy="228600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143000" y="304495"/>
            <a:ext cx="449610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教学指导</a:t>
            </a: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功能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1143000" y="800100"/>
            <a:ext cx="669036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内置每节课的教学目标、详细步骤和常见问题解答，备课无忧。</a:t>
            </a:r>
            <a:endParaRPr lang="zh-CN" altLang="en-US" sz="15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7905" y="1104900"/>
            <a:ext cx="7615555" cy="54991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-761695" y="-1143000"/>
            <a:ext cx="4286707" cy="4286707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8858707" y="4000500"/>
            <a:ext cx="3810305" cy="3810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l="-80" r="-80"/>
          <a:stretch>
            <a:fillRect/>
          </a:stretch>
        </p:blipFill>
        <p:spPr>
          <a:xfrm>
            <a:off x="580644" y="571500"/>
            <a:ext cx="286207" cy="228600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143000" y="304495"/>
            <a:ext cx="449610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学生进度跟踪</a:t>
            </a: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功能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1143000" y="800100"/>
            <a:ext cx="591058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实时查看每位学生的关卡完成状态（学习</a:t>
            </a:r>
            <a:r>
              <a:rPr lang="en-US" altLang="zh-CN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/ </a:t>
            </a:r>
            <a:r>
              <a:rPr lang="zh-CN" altLang="en-US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二创</a:t>
            </a:r>
            <a:r>
              <a:rPr lang="en-US" altLang="zh-CN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/ </a:t>
            </a:r>
            <a:r>
              <a:rPr lang="zh-CN" altLang="en-US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创作）。</a:t>
            </a:r>
            <a:endParaRPr lang="zh-CN" altLang="en-US" sz="15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9" name="内容占位符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1725" y="1345565"/>
            <a:ext cx="7578725" cy="860425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1090" y="2683510"/>
            <a:ext cx="7579360" cy="2023745"/>
          </a:xfrm>
          <a:prstGeom prst="rect">
            <a:avLst/>
          </a:prstGeom>
        </p:spPr>
      </p:pic>
      <p:pic>
        <p:nvPicPr>
          <p:cNvPr id="61" name="内容占位符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01090" y="5039360"/>
            <a:ext cx="2757170" cy="407670"/>
          </a:xfrm>
          <a:prstGeom prst="rect">
            <a:avLst/>
          </a:prstGeom>
        </p:spPr>
      </p:pic>
      <p:pic>
        <p:nvPicPr>
          <p:cNvPr id="62" name="图片 6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1725" y="5507990"/>
            <a:ext cx="4284345" cy="1104265"/>
          </a:xfrm>
          <a:prstGeom prst="rect">
            <a:avLst/>
          </a:prstGeom>
        </p:spPr>
      </p:pic>
      <p:sp>
        <p:nvSpPr>
          <p:cNvPr id="63" name="文本框 62"/>
          <p:cNvSpPr txBox="1"/>
          <p:nvPr/>
        </p:nvSpPr>
        <p:spPr>
          <a:xfrm>
            <a:off x="1143000" y="1071880"/>
            <a:ext cx="6911975" cy="40036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1400">
                <a:solidFill>
                  <a:srgbClr val="1E40AF"/>
                </a:solidFill>
              </a:rPr>
              <a:t>1</a:t>
            </a:r>
            <a:r>
              <a:rPr lang="zh-CN" altLang="en-US" sz="1400">
                <a:solidFill>
                  <a:srgbClr val="1E40AF"/>
                </a:solidFill>
              </a:rPr>
              <a:t>、在</a:t>
            </a:r>
            <a:r>
              <a:rPr lang="en-US" altLang="zh-CN" sz="1400">
                <a:solidFill>
                  <a:srgbClr val="1E40AF"/>
                </a:solidFill>
              </a:rPr>
              <a:t>“</a:t>
            </a:r>
            <a:r>
              <a:rPr lang="zh-CN" altLang="en-US" sz="1400">
                <a:solidFill>
                  <a:srgbClr val="1E40AF"/>
                </a:solidFill>
              </a:rPr>
              <a:t>我的班级</a:t>
            </a:r>
            <a:r>
              <a:rPr lang="en-US" altLang="zh-CN" sz="1400">
                <a:solidFill>
                  <a:srgbClr val="1E40AF"/>
                </a:solidFill>
              </a:rPr>
              <a:t>”</a:t>
            </a:r>
            <a:r>
              <a:rPr lang="zh-CN" altLang="en-US" sz="1400">
                <a:solidFill>
                  <a:srgbClr val="1E40AF"/>
                </a:solidFill>
              </a:rPr>
              <a:t>首页能看到整个班级的总体进度</a:t>
            </a:r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r>
              <a:rPr lang="en-US" altLang="zh-CN" sz="1400">
                <a:solidFill>
                  <a:srgbClr val="1E40AF"/>
                </a:solidFill>
              </a:rPr>
              <a:t>2</a:t>
            </a:r>
            <a:r>
              <a:rPr lang="zh-CN" altLang="en-US" sz="1400">
                <a:solidFill>
                  <a:srgbClr val="1E40AF"/>
                </a:solidFill>
              </a:rPr>
              <a:t>、点击班级名称进入班级页，能看到每个学生、每个关卡的</a:t>
            </a:r>
            <a:r>
              <a:rPr lang="zh-CN" altLang="en-US" sz="1400">
                <a:solidFill>
                  <a:srgbClr val="1E40AF"/>
                </a:solidFill>
              </a:rPr>
              <a:t>进度</a:t>
            </a:r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r>
              <a:rPr lang="en-US" altLang="zh-CN" sz="1400">
                <a:solidFill>
                  <a:srgbClr val="1E40AF"/>
                </a:solidFill>
              </a:rPr>
              <a:t>3</a:t>
            </a:r>
            <a:r>
              <a:rPr lang="zh-CN" altLang="en-US" sz="1400">
                <a:solidFill>
                  <a:srgbClr val="1E40AF"/>
                </a:solidFill>
              </a:rPr>
              <a:t>、点击右上角</a:t>
            </a:r>
            <a:r>
              <a:rPr lang="en-US" altLang="zh-CN" sz="1400">
                <a:solidFill>
                  <a:srgbClr val="1E40AF"/>
                </a:solidFill>
              </a:rPr>
              <a:t>“</a:t>
            </a:r>
            <a:r>
              <a:rPr lang="zh-CN" altLang="en-US" sz="1400">
                <a:solidFill>
                  <a:srgbClr val="1E40AF"/>
                </a:solidFill>
              </a:rPr>
              <a:t>选择课程</a:t>
            </a:r>
            <a:r>
              <a:rPr lang="en-US" altLang="zh-CN" sz="1400">
                <a:solidFill>
                  <a:srgbClr val="1E40AF"/>
                </a:solidFill>
              </a:rPr>
              <a:t>”</a:t>
            </a:r>
            <a:r>
              <a:rPr lang="zh-CN" altLang="en-US" sz="1400">
                <a:solidFill>
                  <a:srgbClr val="1E40AF"/>
                </a:solidFill>
              </a:rPr>
              <a:t>，选择</a:t>
            </a:r>
            <a:r>
              <a:rPr lang="en-US" altLang="zh-CN" sz="1400">
                <a:solidFill>
                  <a:srgbClr val="1E40AF"/>
                </a:solidFill>
              </a:rPr>
              <a:t>“AI</a:t>
            </a:r>
            <a:r>
              <a:rPr lang="zh-CN" altLang="en-US" sz="1400">
                <a:solidFill>
                  <a:srgbClr val="1E40AF"/>
                </a:solidFill>
              </a:rPr>
              <a:t>入门</a:t>
            </a:r>
            <a:r>
              <a:rPr lang="en-US" altLang="zh-CN" sz="1400">
                <a:solidFill>
                  <a:srgbClr val="1E40AF"/>
                </a:solidFill>
              </a:rPr>
              <a:t>”</a:t>
            </a:r>
            <a:r>
              <a:rPr lang="zh-CN" altLang="en-US" sz="1400">
                <a:solidFill>
                  <a:srgbClr val="1E40AF"/>
                </a:solidFill>
              </a:rPr>
              <a:t>，能看到每个学生在</a:t>
            </a:r>
            <a:r>
              <a:rPr lang="en-US" altLang="zh-CN" sz="1400">
                <a:solidFill>
                  <a:srgbClr val="1E40AF"/>
                </a:solidFill>
              </a:rPr>
              <a:t>AI</a:t>
            </a:r>
            <a:r>
              <a:rPr lang="zh-CN" altLang="en-US" sz="1400">
                <a:solidFill>
                  <a:srgbClr val="1E40AF"/>
                </a:solidFill>
              </a:rPr>
              <a:t>课的闯关</a:t>
            </a:r>
            <a:r>
              <a:rPr lang="zh-CN" altLang="en-US" sz="1400">
                <a:solidFill>
                  <a:srgbClr val="1E40AF"/>
                </a:solidFill>
              </a:rPr>
              <a:t>进度</a:t>
            </a:r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</p:txBody>
      </p:sp>
      <p:sp>
        <p:nvSpPr>
          <p:cNvPr id="64" name="圆角矩形 63"/>
          <p:cNvSpPr/>
          <p:nvPr/>
        </p:nvSpPr>
        <p:spPr>
          <a:xfrm>
            <a:off x="1143000" y="1866265"/>
            <a:ext cx="6028055" cy="30734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5" name="圆角矩形 64"/>
          <p:cNvSpPr/>
          <p:nvPr/>
        </p:nvSpPr>
        <p:spPr>
          <a:xfrm>
            <a:off x="1143000" y="4336415"/>
            <a:ext cx="7456805" cy="22542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6" name="圆角矩形 65"/>
          <p:cNvSpPr/>
          <p:nvPr/>
        </p:nvSpPr>
        <p:spPr>
          <a:xfrm>
            <a:off x="1101090" y="5075555"/>
            <a:ext cx="1222375" cy="37147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7" name="圆角矩形 66"/>
          <p:cNvSpPr/>
          <p:nvPr/>
        </p:nvSpPr>
        <p:spPr>
          <a:xfrm>
            <a:off x="2837815" y="6288405"/>
            <a:ext cx="2422525" cy="37147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-761695" y="-1143000"/>
            <a:ext cx="4286707" cy="4286707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8858707" y="4000500"/>
            <a:ext cx="3810305" cy="3810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l="-80" r="-80"/>
          <a:stretch>
            <a:fillRect/>
          </a:stretch>
        </p:blipFill>
        <p:spPr>
          <a:xfrm>
            <a:off x="580644" y="571500"/>
            <a:ext cx="286207" cy="228600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143000" y="304495"/>
            <a:ext cx="449610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提示词记录</a:t>
            </a:r>
            <a:r>
              <a:rPr lang="zh-CN" alt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功能</a:t>
            </a:r>
            <a:endParaRPr lang="zh-CN" alt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1143000" y="800100"/>
            <a:ext cx="3743554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查看学生输入的每一条提示词及</a:t>
            </a:r>
            <a:r>
              <a:rPr lang="en-US" altLang="zh-CN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</a:t>
            </a:r>
            <a:r>
              <a:rPr lang="zh-CN" altLang="en-US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响应。</a:t>
            </a:r>
            <a:endParaRPr lang="zh-CN" altLang="en-US" sz="15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5"/>
          <a:srcRect l="57" t="-80"/>
          <a:stretch>
            <a:fillRect/>
          </a:stretch>
        </p:blipFill>
        <p:spPr>
          <a:xfrm>
            <a:off x="1298575" y="1657350"/>
            <a:ext cx="7798435" cy="1584325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4090" y="3906520"/>
            <a:ext cx="2389505" cy="2741930"/>
          </a:xfrm>
          <a:prstGeom prst="rect">
            <a:avLst/>
          </a:prstGeom>
        </p:spPr>
      </p:pic>
      <p:sp>
        <p:nvSpPr>
          <p:cNvPr id="63" name="文本框 62"/>
          <p:cNvSpPr txBox="1"/>
          <p:nvPr/>
        </p:nvSpPr>
        <p:spPr>
          <a:xfrm>
            <a:off x="1143000" y="1228725"/>
            <a:ext cx="6911975" cy="40036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1400">
                <a:solidFill>
                  <a:srgbClr val="1E40AF"/>
                </a:solidFill>
              </a:rPr>
              <a:t>1</a:t>
            </a:r>
            <a:r>
              <a:rPr lang="zh-CN" altLang="en-US" sz="1400">
                <a:solidFill>
                  <a:srgbClr val="1E40AF"/>
                </a:solidFill>
              </a:rPr>
              <a:t>、点击学生后面，每个关卡代表的小圆点，能看到能看到这个学生、</a:t>
            </a:r>
            <a:r>
              <a:rPr lang="zh-CN" altLang="en-US" sz="1400">
                <a:solidFill>
                  <a:srgbClr val="1E40AF"/>
                </a:solidFill>
              </a:rPr>
              <a:t>这个关卡的</a:t>
            </a:r>
            <a:r>
              <a:rPr lang="zh-CN" altLang="en-US" sz="1400">
                <a:solidFill>
                  <a:srgbClr val="1E40AF"/>
                </a:solidFill>
              </a:rPr>
              <a:t>进度</a:t>
            </a:r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r>
              <a:rPr lang="en-US" altLang="zh-CN" sz="1400">
                <a:solidFill>
                  <a:srgbClr val="1E40AF"/>
                </a:solidFill>
              </a:rPr>
              <a:t>2</a:t>
            </a:r>
            <a:r>
              <a:rPr lang="zh-CN" altLang="en-US" sz="1400">
                <a:solidFill>
                  <a:srgbClr val="1E40AF"/>
                </a:solidFill>
              </a:rPr>
              <a:t>、点击</a:t>
            </a:r>
            <a:r>
              <a:rPr lang="en-US" altLang="zh-CN" sz="1400">
                <a:solidFill>
                  <a:srgbClr val="1E40AF"/>
                </a:solidFill>
              </a:rPr>
              <a:t>“</a:t>
            </a:r>
            <a:r>
              <a:rPr lang="zh-CN" altLang="en-US" sz="1400">
                <a:solidFill>
                  <a:srgbClr val="1E40AF"/>
                </a:solidFill>
              </a:rPr>
              <a:t>打开项目</a:t>
            </a:r>
            <a:r>
              <a:rPr lang="en-US" altLang="zh-CN" sz="1400">
                <a:solidFill>
                  <a:srgbClr val="1E40AF"/>
                </a:solidFill>
              </a:rPr>
              <a:t>”</a:t>
            </a:r>
            <a:r>
              <a:rPr lang="zh-CN" altLang="en-US" sz="1400">
                <a:solidFill>
                  <a:srgbClr val="1E40AF"/>
                </a:solidFill>
              </a:rPr>
              <a:t>，能看到学生与</a:t>
            </a:r>
            <a:r>
              <a:rPr lang="en-US" altLang="zh-CN" sz="1400">
                <a:solidFill>
                  <a:srgbClr val="1E40AF"/>
                </a:solidFill>
              </a:rPr>
              <a:t>AI</a:t>
            </a:r>
            <a:r>
              <a:rPr lang="zh-CN" altLang="en-US" sz="1400">
                <a:solidFill>
                  <a:srgbClr val="1E40AF"/>
                </a:solidFill>
              </a:rPr>
              <a:t>的所有对话记录及</a:t>
            </a:r>
            <a:r>
              <a:rPr lang="en-US" altLang="zh-CN" sz="1400">
                <a:solidFill>
                  <a:srgbClr val="1E40AF"/>
                </a:solidFill>
              </a:rPr>
              <a:t>AI</a:t>
            </a:r>
            <a:r>
              <a:rPr lang="zh-CN" altLang="en-US" sz="1400">
                <a:solidFill>
                  <a:srgbClr val="1E40AF"/>
                </a:solidFill>
              </a:rPr>
              <a:t>的</a:t>
            </a:r>
            <a:r>
              <a:rPr lang="zh-CN" altLang="en-US" sz="1400">
                <a:solidFill>
                  <a:srgbClr val="1E40AF"/>
                </a:solidFill>
              </a:rPr>
              <a:t>响应。</a:t>
            </a:r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  <a:p>
            <a:endParaRPr lang="zh-CN" altLang="en-US" sz="1400">
              <a:solidFill>
                <a:srgbClr val="1E40AF"/>
              </a:solidFill>
            </a:endParaRPr>
          </a:p>
        </p:txBody>
      </p:sp>
      <p:sp>
        <p:nvSpPr>
          <p:cNvPr id="67" name="圆角矩形 66"/>
          <p:cNvSpPr/>
          <p:nvPr/>
        </p:nvSpPr>
        <p:spPr>
          <a:xfrm>
            <a:off x="3387725" y="3044825"/>
            <a:ext cx="131445" cy="18542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7" name="圆角矩形 56"/>
          <p:cNvSpPr/>
          <p:nvPr/>
        </p:nvSpPr>
        <p:spPr>
          <a:xfrm>
            <a:off x="6767830" y="2805430"/>
            <a:ext cx="422910" cy="18542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4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7905902" y="-952805"/>
            <a:ext cx="4762195" cy="47621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476402" y="4000500"/>
            <a:ext cx="3810305" cy="3810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228600"/>
            <a:ext cx="533095" cy="53309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09905" y="381305"/>
            <a:ext cx="228600" cy="228600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143000" y="267005"/>
            <a:ext cx="5022799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如何给学生分配许可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Shape 3"/>
          <p:cNvSpPr/>
          <p:nvPr/>
        </p:nvSpPr>
        <p:spPr>
          <a:xfrm>
            <a:off x="8076895" y="1619402"/>
            <a:ext cx="3657600" cy="182880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0" name="Shape 4"/>
          <p:cNvSpPr/>
          <p:nvPr/>
        </p:nvSpPr>
        <p:spPr>
          <a:xfrm>
            <a:off x="8076895" y="1619402"/>
            <a:ext cx="3657600" cy="38405"/>
          </a:xfrm>
          <a:prstGeom prst="roundRect">
            <a:avLst>
              <a:gd name="adj" fmla="val 396823"/>
            </a:avLst>
          </a:prstGeom>
          <a:solidFill>
            <a:srgbClr val="F87171"/>
          </a:solidFill>
          <a:ln w="12700">
            <a:solidFill>
              <a:srgbClr val="F87171">
                <a:alpha val="0"/>
              </a:srgbClr>
            </a:solidFill>
            <a:prstDash val="solid"/>
          </a:ln>
        </p:spPr>
      </p:sp>
      <p:sp>
        <p:nvSpPr>
          <p:cNvPr id="11" name="Text 5"/>
          <p:cNvSpPr txBox="1"/>
          <p:nvPr/>
        </p:nvSpPr>
        <p:spPr>
          <a:xfrm>
            <a:off x="8744585" y="1866900"/>
            <a:ext cx="1939925" cy="30543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991B1B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前提：获取许可</a:t>
            </a:r>
            <a:endParaRPr lang="en-US" sz="1800" dirty="0">
              <a:solidFill>
                <a:srgbClr val="991B1B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4" name="Text 7"/>
          <p:cNvSpPr txBox="1"/>
          <p:nvPr/>
        </p:nvSpPr>
        <p:spPr>
          <a:xfrm>
            <a:off x="8610905" y="2305202"/>
            <a:ext cx="523951" cy="9528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扫码联系</a:t>
            </a:r>
            <a:endParaRPr lang="en-US" sz="9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9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陈老师</a:t>
            </a:r>
            <a:endParaRPr lang="en-US" sz="9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15" name="Text 8"/>
          <p:cNvSpPr txBox="1"/>
          <p:nvPr/>
        </p:nvSpPr>
        <p:spPr>
          <a:xfrm>
            <a:off x="9372600" y="2468880"/>
            <a:ext cx="234543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如需申请</a:t>
            </a:r>
            <a:r>
              <a:rPr lang="zh-CN" alt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或购买</a:t>
            </a: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课程许可，请联系陈老师：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6" name="Shape 9"/>
          <p:cNvSpPr/>
          <p:nvPr/>
        </p:nvSpPr>
        <p:spPr>
          <a:xfrm>
            <a:off x="9372600" y="2735885"/>
            <a:ext cx="2171700" cy="362102"/>
          </a:xfrm>
          <a:prstGeom prst="roundRect">
            <a:avLst>
              <a:gd name="adj" fmla="val 106327"/>
            </a:avLst>
          </a:prstGeom>
          <a:solidFill>
            <a:srgbClr val="EBF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Shape 10"/>
          <p:cNvSpPr/>
          <p:nvPr/>
        </p:nvSpPr>
        <p:spPr>
          <a:xfrm>
            <a:off x="8076895" y="3676802"/>
            <a:ext cx="3657600" cy="2324405"/>
          </a:xfrm>
          <a:prstGeom prst="roundRect">
            <a:avLst>
              <a:gd name="adj" fmla="val 5159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8" name="Shape 11"/>
          <p:cNvSpPr/>
          <p:nvPr/>
        </p:nvSpPr>
        <p:spPr>
          <a:xfrm>
            <a:off x="8076895" y="3676802"/>
            <a:ext cx="3657600" cy="38405"/>
          </a:xfrm>
          <a:prstGeom prst="roundRect">
            <a:avLst>
              <a:gd name="adj" fmla="val 312254"/>
            </a:avLst>
          </a:prstGeom>
          <a:solidFill>
            <a:srgbClr val="FBBF24"/>
          </a:solidFill>
          <a:ln w="12700">
            <a:solidFill>
              <a:srgbClr val="FBBF24">
                <a:alpha val="0"/>
              </a:srgbClr>
            </a:solidFill>
            <a:prstDash val="solid"/>
          </a:ln>
        </p:spPr>
      </p:sp>
      <p:sp>
        <p:nvSpPr>
          <p:cNvPr id="19" name="Text 12"/>
          <p:cNvSpPr txBox="1"/>
          <p:nvPr/>
        </p:nvSpPr>
        <p:spPr>
          <a:xfrm>
            <a:off x="8172907" y="4438498"/>
            <a:ext cx="3467405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⚠️ 注意事项</a:t>
            </a:r>
            <a:endParaRPr lang="en-US" sz="1800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0" name="Text 13"/>
          <p:cNvSpPr txBox="1"/>
          <p:nvPr/>
        </p:nvSpPr>
        <p:spPr>
          <a:xfrm>
            <a:off x="8268005" y="4858207"/>
            <a:ext cx="3353105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每生一个独立许可：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名额有限，请按需申请</a:t>
            </a:r>
            <a:r>
              <a:rPr lang="zh-CN" alt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或购买</a:t>
            </a: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。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1" name="Text 14"/>
          <p:cNvSpPr txBox="1"/>
          <p:nvPr/>
        </p:nvSpPr>
        <p:spPr>
          <a:xfrm>
            <a:off x="8268005" y="5372100"/>
            <a:ext cx="3353105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可重复使用：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已分配的学生，同一课程无需再次分配。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5"/>
          <a:srcRect l="-266" r="-266"/>
          <a:stretch>
            <a:fillRect/>
          </a:stretch>
        </p:blipFill>
        <p:spPr>
          <a:xfrm>
            <a:off x="8268005" y="1892808"/>
            <a:ext cx="323698" cy="286207"/>
          </a:xfrm>
          <a:prstGeom prst="rect">
            <a:avLst/>
          </a:prstGeom>
        </p:spPr>
      </p:pic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448495" y="2857500"/>
            <a:ext cx="133502" cy="133502"/>
          </a:xfrm>
          <a:prstGeom prst="rect">
            <a:avLst/>
          </a:prstGeom>
        </p:spPr>
      </p:pic>
      <p:sp>
        <p:nvSpPr>
          <p:cNvPr id="24" name="Text 15"/>
          <p:cNvSpPr txBox="1"/>
          <p:nvPr/>
        </p:nvSpPr>
        <p:spPr>
          <a:xfrm>
            <a:off x="9620402" y="2840126"/>
            <a:ext cx="1629461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chenrun@codecombat.com</a:t>
            </a:r>
            <a:endParaRPr lang="en-US" sz="9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5" name="Image 7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753905" y="4000500"/>
            <a:ext cx="304495" cy="304495"/>
          </a:xfrm>
          <a:prstGeom prst="rect">
            <a:avLst/>
          </a:prstGeom>
        </p:spPr>
      </p:pic>
      <p:sp>
        <p:nvSpPr>
          <p:cNvPr id="26" name="Shape 16"/>
          <p:cNvSpPr/>
          <p:nvPr/>
        </p:nvSpPr>
        <p:spPr>
          <a:xfrm>
            <a:off x="457200" y="1410005"/>
            <a:ext cx="7162495" cy="780898"/>
          </a:xfrm>
          <a:prstGeom prst="roundRect">
            <a:avLst>
              <a:gd name="adj" fmla="val 57120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7" name="Shape 17"/>
          <p:cNvSpPr/>
          <p:nvPr/>
        </p:nvSpPr>
        <p:spPr>
          <a:xfrm>
            <a:off x="457200" y="1410005"/>
            <a:ext cx="75895" cy="780898"/>
          </a:xfrm>
          <a:prstGeom prst="roundRect">
            <a:avLst>
              <a:gd name="adj" fmla="val 587718"/>
            </a:avLst>
          </a:prstGeom>
          <a:solidFill>
            <a:srgbClr val="4299E1"/>
          </a:solidFill>
          <a:ln w="12700">
            <a:solidFill>
              <a:srgbClr val="4299E1">
                <a:alpha val="0"/>
              </a:srgbClr>
            </a:solidFill>
            <a:prstDash val="solid"/>
          </a:ln>
        </p:spPr>
      </p:sp>
      <p:pic>
        <p:nvPicPr>
          <p:cNvPr id="28" name="Image 8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42900" y="1607515"/>
            <a:ext cx="381305" cy="381305"/>
          </a:xfrm>
          <a:prstGeom prst="rect">
            <a:avLst/>
          </a:prstGeom>
        </p:spPr>
      </p:pic>
      <p:sp>
        <p:nvSpPr>
          <p:cNvPr id="29" name="Text 18"/>
          <p:cNvSpPr/>
          <p:nvPr/>
        </p:nvSpPr>
        <p:spPr>
          <a:xfrm>
            <a:off x="304495" y="1607515"/>
            <a:ext cx="4572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1</a:t>
            </a:r>
            <a:endParaRPr lang="en-US" sz="1500" dirty="0"/>
          </a:p>
        </p:txBody>
      </p:sp>
      <p:sp>
        <p:nvSpPr>
          <p:cNvPr id="30" name="Text 19"/>
          <p:cNvSpPr txBox="1"/>
          <p:nvPr/>
        </p:nvSpPr>
        <p:spPr>
          <a:xfrm>
            <a:off x="1021385" y="1531620"/>
            <a:ext cx="617220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进入“</a:t>
            </a:r>
            <a:r>
              <a:rPr lang="zh-CN" alt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我的</a:t>
            </a: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班级”</a:t>
            </a:r>
            <a:endParaRPr lang="zh-CN" alt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1" name="Text 20"/>
          <p:cNvSpPr txBox="1"/>
          <p:nvPr/>
        </p:nvSpPr>
        <p:spPr>
          <a:xfrm>
            <a:off x="1021385" y="1836115"/>
            <a:ext cx="6172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使用教师账号，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登录</a:t>
            </a:r>
            <a:r>
              <a:rPr lang="zh-CN" alt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扣哒世界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，点击左侧菜单栏“</a:t>
            </a:r>
            <a:r>
              <a:rPr lang="zh-CN" alt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我的班级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”</a:t>
            </a:r>
            <a:r>
              <a:rPr lang="zh-CN" alt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。</a:t>
            </a:r>
            <a:endParaRPr lang="zh-CN" altLang="en-US" sz="12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3" name="Shape 21"/>
          <p:cNvSpPr/>
          <p:nvPr/>
        </p:nvSpPr>
        <p:spPr>
          <a:xfrm>
            <a:off x="457200" y="2384755"/>
            <a:ext cx="7162495" cy="780898"/>
          </a:xfrm>
          <a:prstGeom prst="roundRect">
            <a:avLst>
              <a:gd name="adj" fmla="val 57120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4" name="Shape 22"/>
          <p:cNvSpPr/>
          <p:nvPr/>
        </p:nvSpPr>
        <p:spPr>
          <a:xfrm>
            <a:off x="457200" y="2384755"/>
            <a:ext cx="75895" cy="780898"/>
          </a:xfrm>
          <a:prstGeom prst="roundRect">
            <a:avLst>
              <a:gd name="adj" fmla="val 587718"/>
            </a:avLst>
          </a:prstGeom>
          <a:solidFill>
            <a:srgbClr val="48BB78"/>
          </a:solidFill>
          <a:ln w="12700">
            <a:solidFill>
              <a:srgbClr val="48BB78">
                <a:alpha val="0"/>
              </a:srgbClr>
            </a:solidFill>
            <a:prstDash val="solid"/>
          </a:ln>
        </p:spPr>
      </p:sp>
      <p:pic>
        <p:nvPicPr>
          <p:cNvPr id="35" name="Image 10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342900" y="2583180"/>
            <a:ext cx="381305" cy="381305"/>
          </a:xfrm>
          <a:prstGeom prst="rect">
            <a:avLst/>
          </a:prstGeom>
        </p:spPr>
      </p:pic>
      <p:sp>
        <p:nvSpPr>
          <p:cNvPr id="36" name="Text 23"/>
          <p:cNvSpPr/>
          <p:nvPr/>
        </p:nvSpPr>
        <p:spPr>
          <a:xfrm>
            <a:off x="304495" y="2583180"/>
            <a:ext cx="4572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2</a:t>
            </a:r>
            <a:endParaRPr lang="en-US" sz="1500" dirty="0"/>
          </a:p>
        </p:txBody>
      </p:sp>
      <p:sp>
        <p:nvSpPr>
          <p:cNvPr id="37" name="Text 24"/>
          <p:cNvSpPr txBox="1"/>
          <p:nvPr/>
        </p:nvSpPr>
        <p:spPr>
          <a:xfrm>
            <a:off x="1021385" y="2507285"/>
            <a:ext cx="617220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选择学生</a:t>
            </a:r>
            <a:endParaRPr 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8" name="Text 25"/>
          <p:cNvSpPr txBox="1"/>
          <p:nvPr/>
        </p:nvSpPr>
        <p:spPr>
          <a:xfrm>
            <a:off x="1021385" y="2811780"/>
            <a:ext cx="6172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点击班级</a:t>
            </a:r>
            <a:r>
              <a:rPr lang="zh-CN" alt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名称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，然后点击具体的</a:t>
            </a:r>
            <a:r>
              <a:rPr lang="en-US" sz="12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学生姓名</a:t>
            </a:r>
            <a:r>
              <a:rPr lang="zh-CN" altLang="en-US" sz="12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前面的框框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。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0" name="Shape 26"/>
          <p:cNvSpPr/>
          <p:nvPr/>
        </p:nvSpPr>
        <p:spPr>
          <a:xfrm>
            <a:off x="457200" y="3360420"/>
            <a:ext cx="7162495" cy="780898"/>
          </a:xfrm>
          <a:prstGeom prst="roundRect">
            <a:avLst>
              <a:gd name="adj" fmla="val 57120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41" name="Shape 27"/>
          <p:cNvSpPr/>
          <p:nvPr/>
        </p:nvSpPr>
        <p:spPr>
          <a:xfrm>
            <a:off x="457200" y="3360420"/>
            <a:ext cx="75895" cy="780898"/>
          </a:xfrm>
          <a:prstGeom prst="roundRect">
            <a:avLst>
              <a:gd name="adj" fmla="val 587718"/>
            </a:avLst>
          </a:prstGeom>
          <a:solidFill>
            <a:srgbClr val="ED8936"/>
          </a:solidFill>
          <a:ln w="12700">
            <a:solidFill>
              <a:srgbClr val="ED8936">
                <a:alpha val="0"/>
              </a:srgbClr>
            </a:solidFill>
            <a:prstDash val="solid"/>
          </a:ln>
        </p:spPr>
      </p:sp>
      <p:pic>
        <p:nvPicPr>
          <p:cNvPr id="42" name="Image 12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342900" y="3558845"/>
            <a:ext cx="381305" cy="381305"/>
          </a:xfrm>
          <a:prstGeom prst="rect">
            <a:avLst/>
          </a:prstGeom>
        </p:spPr>
      </p:pic>
      <p:sp>
        <p:nvSpPr>
          <p:cNvPr id="43" name="Text 28"/>
          <p:cNvSpPr/>
          <p:nvPr/>
        </p:nvSpPr>
        <p:spPr>
          <a:xfrm>
            <a:off x="304495" y="3558845"/>
            <a:ext cx="4572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3</a:t>
            </a:r>
            <a:endParaRPr lang="en-US" sz="1500" dirty="0"/>
          </a:p>
        </p:txBody>
      </p:sp>
      <p:sp>
        <p:nvSpPr>
          <p:cNvPr id="44" name="Text 29"/>
          <p:cNvSpPr txBox="1"/>
          <p:nvPr/>
        </p:nvSpPr>
        <p:spPr>
          <a:xfrm>
            <a:off x="1021385" y="3482035"/>
            <a:ext cx="62490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点击</a:t>
            </a:r>
            <a:r>
              <a:rPr lang="zh-CN" alt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上方</a:t>
            </a: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“</a:t>
            </a:r>
            <a:r>
              <a:rPr lang="zh-CN" alt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分配</a:t>
            </a: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课程”</a:t>
            </a:r>
            <a:endParaRPr lang="zh-CN" alt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5" name="Text 30"/>
          <p:cNvSpPr txBox="1"/>
          <p:nvPr/>
        </p:nvSpPr>
        <p:spPr>
          <a:xfrm>
            <a:off x="1021385" y="3787445"/>
            <a:ext cx="62490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在弹出窗口中选择 </a:t>
            </a:r>
            <a:r>
              <a:rPr lang="en-US" sz="12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"AI入门"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或其他课程。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7" name="Shape 31"/>
          <p:cNvSpPr/>
          <p:nvPr/>
        </p:nvSpPr>
        <p:spPr>
          <a:xfrm>
            <a:off x="457200" y="4336085"/>
            <a:ext cx="7162495" cy="780898"/>
          </a:xfrm>
          <a:prstGeom prst="roundRect">
            <a:avLst>
              <a:gd name="adj" fmla="val 57120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48" name="Shape 32"/>
          <p:cNvSpPr/>
          <p:nvPr/>
        </p:nvSpPr>
        <p:spPr>
          <a:xfrm>
            <a:off x="457200" y="4336085"/>
            <a:ext cx="75895" cy="780898"/>
          </a:xfrm>
          <a:prstGeom prst="roundRect">
            <a:avLst>
              <a:gd name="adj" fmla="val 587718"/>
            </a:avLst>
          </a:prstGeom>
          <a:solidFill>
            <a:srgbClr val="9F7AEA"/>
          </a:solidFill>
          <a:ln w="12700">
            <a:solidFill>
              <a:srgbClr val="9F7AEA">
                <a:alpha val="0"/>
              </a:srgbClr>
            </a:solidFill>
            <a:prstDash val="solid"/>
          </a:ln>
        </p:spPr>
      </p:sp>
      <p:pic>
        <p:nvPicPr>
          <p:cNvPr id="49" name="Image 14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42900" y="4533595"/>
            <a:ext cx="381305" cy="381305"/>
          </a:xfrm>
          <a:prstGeom prst="rect">
            <a:avLst/>
          </a:prstGeom>
        </p:spPr>
      </p:pic>
      <p:sp>
        <p:nvSpPr>
          <p:cNvPr id="50" name="Text 33"/>
          <p:cNvSpPr/>
          <p:nvPr/>
        </p:nvSpPr>
        <p:spPr>
          <a:xfrm>
            <a:off x="304495" y="4533595"/>
            <a:ext cx="4572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4</a:t>
            </a:r>
            <a:endParaRPr lang="en-US" sz="1500" dirty="0"/>
          </a:p>
        </p:txBody>
      </p:sp>
      <p:sp>
        <p:nvSpPr>
          <p:cNvPr id="51" name="Text 34"/>
          <p:cNvSpPr txBox="1"/>
          <p:nvPr/>
        </p:nvSpPr>
        <p:spPr>
          <a:xfrm>
            <a:off x="1021385" y="4457700"/>
            <a:ext cx="62490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确认分配</a:t>
            </a:r>
            <a:endParaRPr 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52" name="Text 35"/>
          <p:cNvSpPr txBox="1"/>
          <p:nvPr/>
        </p:nvSpPr>
        <p:spPr>
          <a:xfrm>
            <a:off x="1021385" y="4762195"/>
            <a:ext cx="62490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系统将自动扣除一个许可名额。</a:t>
            </a:r>
            <a:endParaRPr lang="en-US" sz="12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4" name="Shape 36"/>
          <p:cNvSpPr/>
          <p:nvPr/>
        </p:nvSpPr>
        <p:spPr>
          <a:xfrm>
            <a:off x="457200" y="5310835"/>
            <a:ext cx="7162495" cy="780898"/>
          </a:xfrm>
          <a:prstGeom prst="roundRect">
            <a:avLst>
              <a:gd name="adj" fmla="val 57120"/>
            </a:avLst>
          </a:prstGeom>
          <a:solidFill>
            <a:srgbClr val="E6FFFA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55" name="Shape 37"/>
          <p:cNvSpPr/>
          <p:nvPr/>
        </p:nvSpPr>
        <p:spPr>
          <a:xfrm>
            <a:off x="457200" y="5310835"/>
            <a:ext cx="75895" cy="780898"/>
          </a:xfrm>
          <a:prstGeom prst="roundRect">
            <a:avLst>
              <a:gd name="adj" fmla="val 587718"/>
            </a:avLst>
          </a:prstGeom>
          <a:solidFill>
            <a:srgbClr val="38B2AC"/>
          </a:solidFill>
          <a:ln w="12700">
            <a:solidFill>
              <a:srgbClr val="38B2AC">
                <a:alpha val="0"/>
              </a:srgbClr>
            </a:solidFill>
            <a:prstDash val="solid"/>
          </a:ln>
        </p:spPr>
      </p:sp>
      <p:pic>
        <p:nvPicPr>
          <p:cNvPr id="56" name="Image 16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42900" y="5509260"/>
            <a:ext cx="381305" cy="381305"/>
          </a:xfrm>
          <a:prstGeom prst="rect">
            <a:avLst/>
          </a:prstGeom>
        </p:spPr>
      </p:pic>
      <p:pic>
        <p:nvPicPr>
          <p:cNvPr id="57" name="Image 17" descr="preencoded.png"/>
          <p:cNvPicPr>
            <a:picLocks noChangeAspect="1"/>
          </p:cNvPicPr>
          <p:nvPr/>
        </p:nvPicPr>
        <p:blipFill>
          <a:blip r:embed="rId13"/>
          <a:srcRect l="-1282" r="-1282"/>
          <a:stretch>
            <a:fillRect/>
          </a:stretch>
        </p:blipFill>
        <p:spPr>
          <a:xfrm>
            <a:off x="424282" y="5604358"/>
            <a:ext cx="219456" cy="190195"/>
          </a:xfrm>
          <a:prstGeom prst="rect">
            <a:avLst/>
          </a:prstGeom>
        </p:spPr>
      </p:pic>
      <p:sp>
        <p:nvSpPr>
          <p:cNvPr id="58" name="Text 38"/>
          <p:cNvSpPr txBox="1"/>
          <p:nvPr/>
        </p:nvSpPr>
        <p:spPr>
          <a:xfrm>
            <a:off x="1021385" y="5432450"/>
            <a:ext cx="62490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⚡ 高效技巧：批量分配</a:t>
            </a:r>
            <a:endParaRPr lang="en-US" sz="1500" dirty="0">
              <a:solidFill>
                <a:srgbClr val="000000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59" name="Text 39"/>
          <p:cNvSpPr txBox="1"/>
          <p:nvPr/>
        </p:nvSpPr>
        <p:spPr>
          <a:xfrm>
            <a:off x="1021385" y="5737860"/>
            <a:ext cx="62490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勾选多名学生</a:t>
            </a:r>
            <a:r>
              <a:rPr lang="zh-CN" altLang="en-US" sz="1200" dirty="0">
                <a:solidFill>
                  <a:srgbClr val="00000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前面的方框</a:t>
            </a:r>
            <a:r>
              <a:rPr lang="en-US" sz="1200" dirty="0">
                <a:solidFill>
                  <a:srgbClr val="00000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→ 点击</a:t>
            </a:r>
            <a:r>
              <a:rPr lang="zh-CN" altLang="en-US" sz="1200" dirty="0">
                <a:solidFill>
                  <a:srgbClr val="00000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上方</a:t>
            </a:r>
            <a:r>
              <a:rPr lang="en-US" sz="1200" dirty="0">
                <a:solidFill>
                  <a:srgbClr val="00000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“分配课程”</a:t>
            </a:r>
            <a:r>
              <a:rPr lang="en-US" sz="1200" dirty="0">
                <a:solidFill>
                  <a:srgbClr val="00000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。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61" name="图片 60"/>
          <p:cNvPicPr>
            <a:picLocks noChangeAspect="1"/>
          </p:cNvPicPr>
          <p:nvPr/>
        </p:nvPicPr>
        <p:blipFill>
          <a:blip r:embed="rId14"/>
          <a:srcRect r="22121" b="1667"/>
          <a:stretch>
            <a:fillRect/>
          </a:stretch>
        </p:blipFill>
        <p:spPr>
          <a:xfrm>
            <a:off x="5801360" y="1531620"/>
            <a:ext cx="1468755" cy="487045"/>
          </a:xfrm>
          <a:prstGeom prst="roundRect">
            <a:avLst/>
          </a:prstGeom>
        </p:spPr>
      </p:pic>
      <p:pic>
        <p:nvPicPr>
          <p:cNvPr id="62" name="图片 61"/>
          <p:cNvPicPr>
            <a:picLocks noChangeAspect="1"/>
          </p:cNvPicPr>
          <p:nvPr/>
        </p:nvPicPr>
        <p:blipFill>
          <a:blip r:embed="rId15"/>
          <a:srcRect l="710" t="74708" r="80469" b="8762"/>
          <a:stretch>
            <a:fillRect/>
          </a:stretch>
        </p:blipFill>
        <p:spPr>
          <a:xfrm>
            <a:off x="5732780" y="2583180"/>
            <a:ext cx="1701800" cy="385445"/>
          </a:xfrm>
          <a:prstGeom prst="roundRect">
            <a:avLst/>
          </a:prstGeom>
        </p:spPr>
      </p:pic>
      <p:pic>
        <p:nvPicPr>
          <p:cNvPr id="64" name="图片 6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40425" y="3489960"/>
            <a:ext cx="1112520" cy="450215"/>
          </a:xfrm>
          <a:prstGeom prst="round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39460" y="4533900"/>
            <a:ext cx="1314450" cy="409575"/>
          </a:xfrm>
          <a:prstGeom prst="round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18"/>
          <a:srcRect l="12790" t="12303" r="55086" b="30899"/>
          <a:stretch>
            <a:fillRect/>
          </a:stretch>
        </p:blipFill>
        <p:spPr>
          <a:xfrm>
            <a:off x="8315325" y="2309495"/>
            <a:ext cx="953135" cy="948690"/>
          </a:xfrm>
          <a:prstGeom prst="roundRect">
            <a:avLst>
              <a:gd name="adj" fmla="val 7861"/>
            </a:avLst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4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8667598" y="-1143000"/>
            <a:ext cx="4286707" cy="4286707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476402" y="4000500"/>
            <a:ext cx="3810305" cy="3810305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143000" y="304495"/>
            <a:ext cx="459486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Q&amp;A 常见问题解答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7" name="Text 3"/>
          <p:cNvSpPr txBox="1"/>
          <p:nvPr/>
        </p:nvSpPr>
        <p:spPr>
          <a:xfrm>
            <a:off x="1143000" y="800100"/>
            <a:ext cx="4086454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您关心的都在这里 💡</a:t>
            </a:r>
            <a:endParaRPr lang="en-US" sz="15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rcRect l="-9397" r="-9397"/>
          <a:stretch>
            <a:fillRect/>
          </a:stretch>
        </p:blipFill>
        <p:spPr>
          <a:xfrm>
            <a:off x="603504" y="523037"/>
            <a:ext cx="247802" cy="333756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/>
          <a:srcRect t="-10" b="-10"/>
          <a:stretch>
            <a:fillRect/>
          </a:stretch>
        </p:blipFill>
        <p:spPr>
          <a:xfrm>
            <a:off x="457200" y="1218895"/>
            <a:ext cx="3606394" cy="1952244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743407" y="1447495"/>
            <a:ext cx="342900" cy="342900"/>
          </a:xfrm>
          <a:prstGeom prst="ellipse">
            <a:avLst/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/>
          <a:srcRect l="-760" r="-760"/>
          <a:stretch>
            <a:fillRect/>
          </a:stretch>
        </p:blipFill>
        <p:spPr>
          <a:xfrm>
            <a:off x="838505" y="1533449"/>
            <a:ext cx="152705" cy="171907"/>
          </a:xfrm>
          <a:prstGeom prst="rect">
            <a:avLst/>
          </a:prstGeom>
        </p:spPr>
      </p:pic>
      <p:sp>
        <p:nvSpPr>
          <p:cNvPr id="12" name="Text 5"/>
          <p:cNvSpPr txBox="1"/>
          <p:nvPr/>
        </p:nvSpPr>
        <p:spPr>
          <a:xfrm>
            <a:off x="1200607" y="1447495"/>
            <a:ext cx="1847088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D3748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学生可以用原有账号吗？</a:t>
            </a:r>
            <a:endParaRPr lang="en-US" sz="1300" b="1" dirty="0">
              <a:solidFill>
                <a:srgbClr val="2D3748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13" name="Shape 6"/>
          <p:cNvSpPr/>
          <p:nvPr/>
        </p:nvSpPr>
        <p:spPr>
          <a:xfrm>
            <a:off x="743407" y="1943100"/>
            <a:ext cx="3095244" cy="1000354"/>
          </a:xfrm>
          <a:prstGeom prst="roundRect">
            <a:avLst>
              <a:gd name="adj" fmla="val 20893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7"/>
          <p:cNvSpPr txBox="1"/>
          <p:nvPr/>
        </p:nvSpPr>
        <p:spPr>
          <a:xfrm>
            <a:off x="895198" y="2095805"/>
            <a:ext cx="267005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4299E1">
                    <a:alpha val="80000"/>
                  </a:srgbClr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A:</a:t>
            </a:r>
            <a:endParaRPr lang="en-US" sz="1400" b="1" dirty="0">
              <a:solidFill>
                <a:srgbClr val="4299E1">
                  <a:alpha val="80000"/>
                </a:srgbClr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5" name="Text 8"/>
          <p:cNvSpPr txBox="1"/>
          <p:nvPr/>
        </p:nvSpPr>
        <p:spPr>
          <a:xfrm>
            <a:off x="1175918" y="2095805"/>
            <a:ext cx="2591410" cy="4672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可以。学生直接使用已有的扣哒世界账号登录即可，无需重新注册。</a:t>
            </a:r>
            <a:endParaRPr lang="en-US" sz="1100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6"/>
          <a:srcRect t="-12" b="-12"/>
          <a:stretch>
            <a:fillRect/>
          </a:stretch>
        </p:blipFill>
        <p:spPr>
          <a:xfrm>
            <a:off x="4292194" y="1218895"/>
            <a:ext cx="3606394" cy="1952244"/>
          </a:xfrm>
          <a:prstGeom prst="rect">
            <a:avLst/>
          </a:prstGeom>
        </p:spPr>
      </p:pic>
      <p:sp>
        <p:nvSpPr>
          <p:cNvPr id="17" name="Shape 9"/>
          <p:cNvSpPr/>
          <p:nvPr/>
        </p:nvSpPr>
        <p:spPr>
          <a:xfrm>
            <a:off x="4578401" y="1447495"/>
            <a:ext cx="342900" cy="342900"/>
          </a:xfrm>
          <a:prstGeom prst="ellipse">
            <a:avLst/>
          </a:prstGeom>
          <a:solidFill>
            <a:srgbClr val="F5656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664354" y="1533449"/>
            <a:ext cx="171907" cy="171907"/>
          </a:xfrm>
          <a:prstGeom prst="rect">
            <a:avLst/>
          </a:prstGeom>
        </p:spPr>
      </p:pic>
      <p:sp>
        <p:nvSpPr>
          <p:cNvPr id="19" name="Text 10"/>
          <p:cNvSpPr txBox="1"/>
          <p:nvPr/>
        </p:nvSpPr>
        <p:spPr>
          <a:xfrm>
            <a:off x="5035601" y="1447495"/>
            <a:ext cx="201991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D3748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学生输入不当内容怎么办？</a:t>
            </a:r>
            <a:endParaRPr lang="en-US" sz="1300" b="1" dirty="0">
              <a:solidFill>
                <a:srgbClr val="2D3748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20" name="Shape 11"/>
          <p:cNvSpPr/>
          <p:nvPr/>
        </p:nvSpPr>
        <p:spPr>
          <a:xfrm>
            <a:off x="4578401" y="1943100"/>
            <a:ext cx="3095244" cy="1000354"/>
          </a:xfrm>
          <a:prstGeom prst="roundRect">
            <a:avLst>
              <a:gd name="adj" fmla="val 20893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2"/>
          <p:cNvSpPr txBox="1"/>
          <p:nvPr/>
        </p:nvSpPr>
        <p:spPr>
          <a:xfrm>
            <a:off x="4731106" y="2095805"/>
            <a:ext cx="267005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56565">
                    <a:alpha val="80000"/>
                  </a:srgbClr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A:</a:t>
            </a:r>
            <a:endParaRPr lang="en-US" sz="1400" b="1" dirty="0">
              <a:solidFill>
                <a:srgbClr val="F56565">
                  <a:alpha val="80000"/>
                </a:srgbClr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2" name="Text 13"/>
          <p:cNvSpPr txBox="1"/>
          <p:nvPr/>
        </p:nvSpPr>
        <p:spPr>
          <a:xfrm>
            <a:off x="5011826" y="2095805"/>
            <a:ext cx="2591410" cy="6958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系统会自动过滤敏感词并记录拦截日志。教师可在后台查看记录，及时对学生进行引导和教育。</a:t>
            </a:r>
            <a:endParaRPr lang="en-US" sz="1100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8"/>
          <a:srcRect t="-10" b="-10"/>
          <a:stretch>
            <a:fillRect/>
          </a:stretch>
        </p:blipFill>
        <p:spPr>
          <a:xfrm>
            <a:off x="8128102" y="1218895"/>
            <a:ext cx="3606394" cy="1952244"/>
          </a:xfrm>
          <a:prstGeom prst="rect">
            <a:avLst/>
          </a:prstGeom>
        </p:spPr>
      </p:pic>
      <p:sp>
        <p:nvSpPr>
          <p:cNvPr id="24" name="Shape 14"/>
          <p:cNvSpPr/>
          <p:nvPr/>
        </p:nvSpPr>
        <p:spPr>
          <a:xfrm>
            <a:off x="8413394" y="1447495"/>
            <a:ext cx="342900" cy="342900"/>
          </a:xfrm>
          <a:prstGeom prst="ellipse">
            <a:avLst/>
          </a:prstGeom>
          <a:solidFill>
            <a:srgbClr val="9F7A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9"/>
          <a:srcRect l="-1064" r="-1064"/>
          <a:stretch>
            <a:fillRect/>
          </a:stretch>
        </p:blipFill>
        <p:spPr>
          <a:xfrm>
            <a:off x="8475574" y="1533449"/>
            <a:ext cx="219456" cy="171907"/>
          </a:xfrm>
          <a:prstGeom prst="rect">
            <a:avLst/>
          </a:prstGeom>
        </p:spPr>
      </p:pic>
      <p:sp>
        <p:nvSpPr>
          <p:cNvPr id="26" name="Text 15"/>
          <p:cNvSpPr txBox="1"/>
          <p:nvPr/>
        </p:nvSpPr>
        <p:spPr>
          <a:xfrm>
            <a:off x="8870594" y="1447495"/>
            <a:ext cx="2061972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D3748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AI生成的代码需要理解吗？</a:t>
            </a:r>
            <a:endParaRPr lang="en-US" sz="1300" b="1" dirty="0">
              <a:solidFill>
                <a:srgbClr val="2D3748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27" name="Shape 16"/>
          <p:cNvSpPr/>
          <p:nvPr/>
        </p:nvSpPr>
        <p:spPr>
          <a:xfrm>
            <a:off x="8413394" y="1943100"/>
            <a:ext cx="3095244" cy="1000354"/>
          </a:xfrm>
          <a:prstGeom prst="roundRect">
            <a:avLst>
              <a:gd name="adj" fmla="val 20893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Text 17"/>
          <p:cNvSpPr txBox="1"/>
          <p:nvPr/>
        </p:nvSpPr>
        <p:spPr>
          <a:xfrm>
            <a:off x="8566099" y="2095805"/>
            <a:ext cx="267005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9F7AEA">
                    <a:alpha val="80000"/>
                  </a:srgbClr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A:</a:t>
            </a:r>
            <a:endParaRPr lang="en-US" sz="1400" b="1" dirty="0">
              <a:solidFill>
                <a:srgbClr val="9F7AEA">
                  <a:alpha val="80000"/>
                </a:srgbClr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9" name="Text 18"/>
          <p:cNvSpPr txBox="1"/>
          <p:nvPr/>
        </p:nvSpPr>
        <p:spPr>
          <a:xfrm>
            <a:off x="8846820" y="2095805"/>
            <a:ext cx="2591410" cy="6958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初级阶段（如AI入门）不需要。重点是体验与AI协作。随着课程深入，会逐步引导学生理解代码逻辑。</a:t>
            </a:r>
            <a:endParaRPr lang="en-US" sz="1100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0" name="Image 9" descr="preencoded.png"/>
          <p:cNvPicPr>
            <a:picLocks noChangeAspect="1"/>
          </p:cNvPicPr>
          <p:nvPr/>
        </p:nvPicPr>
        <p:blipFill>
          <a:blip r:embed="rId10"/>
          <a:srcRect t="-11" b="-11"/>
          <a:stretch>
            <a:fillRect/>
          </a:stretch>
        </p:blipFill>
        <p:spPr>
          <a:xfrm>
            <a:off x="1397203" y="3399739"/>
            <a:ext cx="4584802" cy="1720901"/>
          </a:xfrm>
          <a:prstGeom prst="rect">
            <a:avLst/>
          </a:prstGeom>
        </p:spPr>
      </p:pic>
      <p:sp>
        <p:nvSpPr>
          <p:cNvPr id="31" name="Shape 19"/>
          <p:cNvSpPr/>
          <p:nvPr/>
        </p:nvSpPr>
        <p:spPr>
          <a:xfrm>
            <a:off x="1682496" y="3628339"/>
            <a:ext cx="342900" cy="342900"/>
          </a:xfrm>
          <a:prstGeom prst="ellipse">
            <a:avLst/>
          </a:prstGeom>
          <a:solidFill>
            <a:srgbClr val="48BB7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2" name="Image 10" descr="preencoded.png"/>
          <p:cNvPicPr>
            <a:picLocks noChangeAspect="1"/>
          </p:cNvPicPr>
          <p:nvPr/>
        </p:nvPicPr>
        <p:blipFill>
          <a:blip r:embed="rId11"/>
          <a:srcRect t="-842" b="-842"/>
          <a:stretch>
            <a:fillRect/>
          </a:stretch>
        </p:blipFill>
        <p:spPr>
          <a:xfrm>
            <a:off x="1759306" y="3714293"/>
            <a:ext cx="190195" cy="171907"/>
          </a:xfrm>
          <a:prstGeom prst="rect">
            <a:avLst/>
          </a:prstGeom>
        </p:spPr>
      </p:pic>
      <p:sp>
        <p:nvSpPr>
          <p:cNvPr id="33" name="Text 20"/>
          <p:cNvSpPr txBox="1"/>
          <p:nvPr/>
        </p:nvSpPr>
        <p:spPr>
          <a:xfrm>
            <a:off x="2139696" y="3628339"/>
            <a:ext cx="1173175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课后如何巩固？</a:t>
            </a:r>
            <a:endParaRPr lang="en-US" sz="1300" b="1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4" name="Shape 21"/>
          <p:cNvSpPr/>
          <p:nvPr/>
        </p:nvSpPr>
        <p:spPr>
          <a:xfrm>
            <a:off x="1682496" y="4123944"/>
            <a:ext cx="4076395" cy="771754"/>
          </a:xfrm>
          <a:prstGeom prst="roundRect">
            <a:avLst>
              <a:gd name="adj" fmla="val 35106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5" name="Text 22"/>
          <p:cNvSpPr txBox="1"/>
          <p:nvPr/>
        </p:nvSpPr>
        <p:spPr>
          <a:xfrm>
            <a:off x="1835201" y="4275734"/>
            <a:ext cx="267005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48BB78">
                    <a:alpha val="80000"/>
                  </a:srgbClr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A:</a:t>
            </a:r>
            <a:endParaRPr lang="en-US" sz="1400" b="1" dirty="0">
              <a:solidFill>
                <a:srgbClr val="48BB78">
                  <a:alpha val="80000"/>
                </a:srgbClr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6" name="Text 23"/>
          <p:cNvSpPr txBox="1"/>
          <p:nvPr/>
        </p:nvSpPr>
        <p:spPr>
          <a:xfrm>
            <a:off x="2115922" y="4275734"/>
            <a:ext cx="3562502" cy="4672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鼓励学生回家后与家长互动，展示自己的作品，并完成有趣的亲子创意选做作业，增强学习成就感。</a:t>
            </a:r>
            <a:endParaRPr lang="en-US" sz="1100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7" name="Image 11" descr="preencoded.png"/>
          <p:cNvPicPr>
            <a:picLocks noChangeAspect="1"/>
          </p:cNvPicPr>
          <p:nvPr/>
        </p:nvPicPr>
        <p:blipFill>
          <a:blip r:embed="rId12"/>
          <a:srcRect t="-11" b="-11"/>
          <a:stretch>
            <a:fillRect/>
          </a:stretch>
        </p:blipFill>
        <p:spPr>
          <a:xfrm>
            <a:off x="6210605" y="3399739"/>
            <a:ext cx="4584802" cy="1720901"/>
          </a:xfrm>
          <a:prstGeom prst="rect">
            <a:avLst/>
          </a:prstGeom>
        </p:spPr>
      </p:pic>
      <p:sp>
        <p:nvSpPr>
          <p:cNvPr id="38" name="Shape 24"/>
          <p:cNvSpPr/>
          <p:nvPr/>
        </p:nvSpPr>
        <p:spPr>
          <a:xfrm>
            <a:off x="6495898" y="3628339"/>
            <a:ext cx="342900" cy="342900"/>
          </a:xfrm>
          <a:prstGeom prst="ellipse">
            <a:avLst/>
          </a:prstGeom>
          <a:solidFill>
            <a:srgbClr val="667E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9" name="Image 12" descr="preencoded.png"/>
          <p:cNvPicPr>
            <a:picLocks noChangeAspect="1"/>
          </p:cNvPicPr>
          <p:nvPr/>
        </p:nvPicPr>
        <p:blipFill>
          <a:blip r:embed="rId13"/>
          <a:srcRect l="-760" r="-760"/>
          <a:stretch>
            <a:fillRect/>
          </a:stretch>
        </p:blipFill>
        <p:spPr>
          <a:xfrm>
            <a:off x="6590995" y="3714293"/>
            <a:ext cx="152705" cy="171907"/>
          </a:xfrm>
          <a:prstGeom prst="rect">
            <a:avLst/>
          </a:prstGeom>
        </p:spPr>
      </p:pic>
      <p:sp>
        <p:nvSpPr>
          <p:cNvPr id="40" name="Text 25"/>
          <p:cNvSpPr txBox="1"/>
          <p:nvPr/>
        </p:nvSpPr>
        <p:spPr>
          <a:xfrm>
            <a:off x="6953098" y="3628339"/>
            <a:ext cx="2192731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教师后台能看到所有对话吗？</a:t>
            </a:r>
            <a:endParaRPr lang="en-US" sz="1300" b="1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1" name="Shape 26"/>
          <p:cNvSpPr/>
          <p:nvPr/>
        </p:nvSpPr>
        <p:spPr>
          <a:xfrm>
            <a:off x="6495898" y="4123944"/>
            <a:ext cx="4076395" cy="771754"/>
          </a:xfrm>
          <a:prstGeom prst="roundRect">
            <a:avLst>
              <a:gd name="adj" fmla="val 35106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2" name="Text 27"/>
          <p:cNvSpPr txBox="1"/>
          <p:nvPr/>
        </p:nvSpPr>
        <p:spPr>
          <a:xfrm>
            <a:off x="6648602" y="4275734"/>
            <a:ext cx="267005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667EEA">
                    <a:alpha val="80000"/>
                  </a:srgbClr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A:</a:t>
            </a:r>
            <a:endParaRPr lang="en-US" sz="1400" b="1" dirty="0">
              <a:solidFill>
                <a:srgbClr val="667EEA">
                  <a:alpha val="80000"/>
                </a:srgbClr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3" name="Text 28"/>
          <p:cNvSpPr txBox="1"/>
          <p:nvPr/>
        </p:nvSpPr>
        <p:spPr>
          <a:xfrm>
            <a:off x="6929323" y="4275734"/>
            <a:ext cx="3562502" cy="4672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教师权限仅限查看</a:t>
            </a:r>
            <a:r>
              <a:rPr lang="en-US" sz="1100" b="1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本班学生</a:t>
            </a: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在课程内的交互记录。所有数据均采用加密存储，严格保护隐私。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7429500" y="-1429207"/>
            <a:ext cx="5715000" cy="5715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429207" y="3047695"/>
            <a:ext cx="4762195" cy="4762195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4531766" y="609905"/>
            <a:ext cx="7965338" cy="5815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500" kern="0" spc="225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感谢您的参与！ </a:t>
            </a:r>
            <a:endParaRPr lang="en-US" sz="4500" kern="0" spc="225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l="-31" r="-31"/>
          <a:stretch>
            <a:fillRect/>
          </a:stretch>
        </p:blipFill>
        <p:spPr>
          <a:xfrm>
            <a:off x="3123590" y="1338682"/>
            <a:ext cx="5952744" cy="49560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069641" y="1338682"/>
            <a:ext cx="6060643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让我们携手，用 AI 点亮学生的创造力！✨</a:t>
            </a:r>
            <a:endParaRPr lang="en-US" sz="22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/>
          <a:srcRect l="-2480" r="-2480"/>
          <a:stretch>
            <a:fillRect/>
          </a:stretch>
        </p:blipFill>
        <p:spPr>
          <a:xfrm>
            <a:off x="3779215" y="549554"/>
            <a:ext cx="599846" cy="571500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t="-4" b="-4"/>
          <a:stretch>
            <a:fillRect/>
          </a:stretch>
        </p:blipFill>
        <p:spPr>
          <a:xfrm>
            <a:off x="1809598" y="2517343"/>
            <a:ext cx="8572500" cy="3810305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/>
          <a:srcRect l="-9" r="-9"/>
          <a:stretch>
            <a:fillRect/>
          </a:stretch>
        </p:blipFill>
        <p:spPr>
          <a:xfrm rot="16200000">
            <a:off x="1622425" y="2715260"/>
            <a:ext cx="3813810" cy="3433445"/>
          </a:xfrm>
          <a:prstGeom prst="round2SameRect">
            <a:avLst>
              <a:gd name="adj1" fmla="val 6099"/>
              <a:gd name="adj2" fmla="val 0"/>
            </a:avLst>
          </a:prstGeom>
        </p:spPr>
      </p:pic>
      <p:pic>
        <p:nvPicPr>
          <p:cNvPr id="12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880360" y="3282696"/>
            <a:ext cx="1333195" cy="1333195"/>
          </a:xfrm>
          <a:prstGeom prst="rect">
            <a:avLst/>
          </a:prstGeom>
        </p:spPr>
      </p:pic>
      <p:sp>
        <p:nvSpPr>
          <p:cNvPr id="16" name="Shape 6"/>
          <p:cNvSpPr/>
          <p:nvPr/>
        </p:nvSpPr>
        <p:spPr>
          <a:xfrm>
            <a:off x="5245735" y="2554605"/>
            <a:ext cx="4915535" cy="37338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7"/>
          <p:cNvSpPr txBox="1"/>
          <p:nvPr/>
        </p:nvSpPr>
        <p:spPr>
          <a:xfrm>
            <a:off x="5970118" y="3155594"/>
            <a:ext cx="41916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联系我们 </a:t>
            </a:r>
            <a:endParaRPr lang="en-US" sz="18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627218" y="3193085"/>
            <a:ext cx="228600" cy="228600"/>
          </a:xfrm>
          <a:prstGeom prst="rect">
            <a:avLst/>
          </a:prstGeom>
        </p:spPr>
      </p:pic>
      <p:sp>
        <p:nvSpPr>
          <p:cNvPr id="19" name="Shape 8"/>
          <p:cNvSpPr/>
          <p:nvPr/>
        </p:nvSpPr>
        <p:spPr>
          <a:xfrm>
            <a:off x="5627218" y="3688690"/>
            <a:ext cx="4343400" cy="761695"/>
          </a:xfrm>
          <a:prstGeom prst="roundRect">
            <a:avLst>
              <a:gd name="adj" fmla="val 45018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9"/>
          <p:cNvSpPr/>
          <p:nvPr/>
        </p:nvSpPr>
        <p:spPr>
          <a:xfrm>
            <a:off x="5817413" y="3831336"/>
            <a:ext cx="476402" cy="476402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9" descr="preencoded.png"/>
          <p:cNvPicPr>
            <a:picLocks noChangeAspect="1"/>
          </p:cNvPicPr>
          <p:nvPr/>
        </p:nvPicPr>
        <p:blipFill>
          <a:blip r:embed="rId9"/>
          <a:srcRect l="-80" r="-80"/>
          <a:stretch>
            <a:fillRect/>
          </a:stretch>
        </p:blipFill>
        <p:spPr>
          <a:xfrm>
            <a:off x="5913425" y="3955694"/>
            <a:ext cx="286207" cy="228600"/>
          </a:xfrm>
          <a:prstGeom prst="rect">
            <a:avLst/>
          </a:prstGeom>
        </p:spPr>
      </p:pic>
      <p:sp>
        <p:nvSpPr>
          <p:cNvPr id="22" name="Text 10"/>
          <p:cNvSpPr txBox="1"/>
          <p:nvPr/>
        </p:nvSpPr>
        <p:spPr>
          <a:xfrm>
            <a:off x="6484925" y="3859682"/>
            <a:ext cx="64831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课程咨询</a:t>
            </a:r>
            <a:endParaRPr lang="en-US" sz="900" b="1" kern="0" spc="22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3" name="Text 11"/>
          <p:cNvSpPr txBox="1"/>
          <p:nvPr/>
        </p:nvSpPr>
        <p:spPr>
          <a:xfrm>
            <a:off x="6484925" y="4012387"/>
            <a:ext cx="6483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陈老师</a:t>
            </a:r>
            <a:endParaRPr lang="en-US" sz="15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4" name="Shape 12"/>
          <p:cNvSpPr/>
          <p:nvPr/>
        </p:nvSpPr>
        <p:spPr>
          <a:xfrm>
            <a:off x="5627218" y="4689043"/>
            <a:ext cx="4343400" cy="761695"/>
          </a:xfrm>
          <a:prstGeom prst="roundRect">
            <a:avLst>
              <a:gd name="adj" fmla="val 45018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Shape 13"/>
          <p:cNvSpPr/>
          <p:nvPr/>
        </p:nvSpPr>
        <p:spPr>
          <a:xfrm>
            <a:off x="5817413" y="4831690"/>
            <a:ext cx="476402" cy="476402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6" name="Image 10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941771" y="4955134"/>
            <a:ext cx="228600" cy="228600"/>
          </a:xfrm>
          <a:prstGeom prst="rect">
            <a:avLst/>
          </a:prstGeom>
        </p:spPr>
      </p:pic>
      <p:sp>
        <p:nvSpPr>
          <p:cNvPr id="27" name="Text 14"/>
          <p:cNvSpPr txBox="1"/>
          <p:nvPr/>
        </p:nvSpPr>
        <p:spPr>
          <a:xfrm>
            <a:off x="6484925" y="4860036"/>
            <a:ext cx="244876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电子邮箱</a:t>
            </a:r>
            <a:endParaRPr lang="en-US" sz="900" b="1" kern="0" spc="22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8" name="Text 15"/>
          <p:cNvSpPr txBox="1"/>
          <p:nvPr/>
        </p:nvSpPr>
        <p:spPr>
          <a:xfrm>
            <a:off x="6484925" y="5012741"/>
            <a:ext cx="2358238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chenrun@codecombat.com</a:t>
            </a:r>
            <a:endParaRPr lang="en-US" sz="1300" b="1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ui-monospace" pitchFamily="34" charset="-120"/>
            </a:endParaRPr>
          </a:p>
        </p:txBody>
      </p:sp>
      <p:sp>
        <p:nvSpPr>
          <p:cNvPr id="32" name="Text 18"/>
          <p:cNvSpPr txBox="1"/>
          <p:nvPr/>
        </p:nvSpPr>
        <p:spPr>
          <a:xfrm>
            <a:off x="4550969" y="6462065"/>
            <a:ext cx="7755941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18096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</a:t>
            </a:r>
            <a:r>
              <a:rPr lang="zh-CN" altLang="en-US" sz="1000" dirty="0">
                <a:solidFill>
                  <a:srgbClr val="718096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扣哒世界</a:t>
            </a:r>
            <a:r>
              <a:rPr lang="en-US" sz="1000" dirty="0">
                <a:solidFill>
                  <a:srgbClr val="718096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扣哒宇宙</a:t>
            </a:r>
            <a:r>
              <a:rPr lang="en-US" sz="1000" dirty="0">
                <a:solidFill>
                  <a:srgbClr val="718096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—— 为 K12 教育打造的专业 AI 教学平台</a:t>
            </a:r>
            <a:endParaRPr lang="en-US" sz="1000" dirty="0"/>
          </a:p>
        </p:txBody>
      </p:sp>
      <p:pic>
        <p:nvPicPr>
          <p:cNvPr id="33" name="Image 12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4348886" y="6507785"/>
            <a:ext cx="133502" cy="133502"/>
          </a:xfrm>
          <a:prstGeom prst="rect">
            <a:avLst/>
          </a:prstGeom>
        </p:spPr>
      </p:pic>
      <p:pic>
        <p:nvPicPr>
          <p:cNvPr id="34" name="图片 33"/>
          <p:cNvPicPr/>
          <p:nvPr/>
        </p:nvPicPr>
        <p:blipFill>
          <a:blip r:embed="rId12"/>
          <a:stretch>
            <a:fillRect/>
          </a:stretch>
        </p:blipFill>
        <p:spPr>
          <a:xfrm>
            <a:off x="3013062" y="4879340"/>
            <a:ext cx="1068705" cy="311150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13"/>
          <a:srcRect l="12790" t="12303" r="55086" b="30899"/>
          <a:stretch>
            <a:fillRect/>
          </a:stretch>
        </p:blipFill>
        <p:spPr>
          <a:xfrm>
            <a:off x="2949575" y="3376930"/>
            <a:ext cx="1158240" cy="1152525"/>
          </a:xfrm>
          <a:prstGeom prst="roundRect">
            <a:avLst>
              <a:gd name="adj" fmla="val 7861"/>
            </a:avLst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34195" y="-952805"/>
            <a:ext cx="3810305" cy="3810305"/>
          </a:xfrm>
          <a:prstGeom prst="ellipse">
            <a:avLst/>
          </a:prstGeom>
          <a:solidFill>
            <a:srgbClr val="BBE1FA">
              <a:alpha val="6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-1429207" y="3524098"/>
            <a:ext cx="4762195" cy="4762195"/>
          </a:xfrm>
          <a:prstGeom prst="ellipse">
            <a:avLst/>
          </a:prstGeom>
          <a:solidFill>
            <a:srgbClr val="E9D8FD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>
            <a:alphaModFix amt="40000"/>
          </a:blip>
          <a:srcRect/>
          <a:stretch>
            <a:fillRect/>
          </a:stretch>
        </p:blipFill>
        <p:spPr>
          <a:xfrm>
            <a:off x="3238805" y="-114300"/>
            <a:ext cx="5715000" cy="571500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71500" y="982066"/>
            <a:ext cx="11048695" cy="28346"/>
          </a:xfrm>
          <a:prstGeom prst="rect">
            <a:avLst/>
          </a:prstGeom>
          <a:solidFill>
            <a:srgbClr val="4299E1"/>
          </a:solidFill>
          <a:ln w="12700">
            <a:solidFill>
              <a:srgbClr val="4299E1">
                <a:alpha val="0"/>
              </a:srgbClr>
            </a:solidFill>
            <a:prstDash val="solid"/>
          </a:ln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" y="381305"/>
            <a:ext cx="457200" cy="457200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5800" y="495605"/>
            <a:ext cx="228600" cy="228600"/>
          </a:xfrm>
          <a:prstGeom prst="rect">
            <a:avLst/>
          </a:prstGeom>
        </p:spPr>
      </p:pic>
      <p:sp>
        <p:nvSpPr>
          <p:cNvPr id="11" name="Text 5"/>
          <p:cNvSpPr txBox="1"/>
          <p:nvPr/>
        </p:nvSpPr>
        <p:spPr>
          <a:xfrm>
            <a:off x="1181405" y="381305"/>
            <a:ext cx="1138428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目录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12" name="Text 6"/>
          <p:cNvSpPr txBox="1"/>
          <p:nvPr/>
        </p:nvSpPr>
        <p:spPr>
          <a:xfrm>
            <a:off x="10108692" y="476402"/>
            <a:ext cx="1744675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今天的旅程安排 🚀</a:t>
            </a:r>
            <a:endParaRPr lang="en-US" sz="1500" b="1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3" name="Shape 7"/>
          <p:cNvSpPr/>
          <p:nvPr/>
        </p:nvSpPr>
        <p:spPr>
          <a:xfrm>
            <a:off x="571500" y="1295705"/>
            <a:ext cx="5333695" cy="1123798"/>
          </a:xfrm>
          <a:prstGeom prst="roundRect">
            <a:avLst>
              <a:gd name="adj" fmla="val 2206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4" name="Text 8"/>
          <p:cNvSpPr txBox="1"/>
          <p:nvPr/>
        </p:nvSpPr>
        <p:spPr>
          <a:xfrm>
            <a:off x="724205" y="1663294"/>
            <a:ext cx="5532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BBE1FA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01</a:t>
            </a:r>
            <a:endParaRPr lang="en-US" sz="3000" dirty="0">
              <a:solidFill>
                <a:srgbClr val="BBE1FA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5" name="Shape 9"/>
          <p:cNvSpPr/>
          <p:nvPr/>
        </p:nvSpPr>
        <p:spPr>
          <a:xfrm>
            <a:off x="1429207" y="1615745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4"/>
          <a:srcRect l="-80" r="-80"/>
          <a:stretch>
            <a:fillRect/>
          </a:stretch>
        </p:blipFill>
        <p:spPr>
          <a:xfrm>
            <a:off x="1524305" y="1739189"/>
            <a:ext cx="286207" cy="228600"/>
          </a:xfrm>
          <a:prstGeom prst="rect">
            <a:avLst/>
          </a:prstGeom>
        </p:spPr>
      </p:pic>
      <p:sp>
        <p:nvSpPr>
          <p:cNvPr id="17" name="Text 10"/>
          <p:cNvSpPr txBox="1"/>
          <p:nvPr/>
        </p:nvSpPr>
        <p:spPr>
          <a:xfrm>
            <a:off x="2095805" y="1710842"/>
            <a:ext cx="229971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AI与扣哒宇宙简介</a:t>
            </a:r>
            <a:endParaRPr lang="en-US" sz="1500" b="1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8" name="Shape 11"/>
          <p:cNvSpPr/>
          <p:nvPr/>
        </p:nvSpPr>
        <p:spPr>
          <a:xfrm>
            <a:off x="6286500" y="1295705"/>
            <a:ext cx="5333695" cy="1123798"/>
          </a:xfrm>
          <a:prstGeom prst="roundRect">
            <a:avLst>
              <a:gd name="adj" fmla="val 2206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9" name="Text 12"/>
          <p:cNvSpPr txBox="1"/>
          <p:nvPr/>
        </p:nvSpPr>
        <p:spPr>
          <a:xfrm>
            <a:off x="6439205" y="1663294"/>
            <a:ext cx="5532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E9D8FD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02</a:t>
            </a:r>
            <a:endParaRPr lang="en-US" sz="3000" dirty="0"/>
          </a:p>
        </p:txBody>
      </p:sp>
      <p:sp>
        <p:nvSpPr>
          <p:cNvPr id="20" name="Shape 13"/>
          <p:cNvSpPr/>
          <p:nvPr/>
        </p:nvSpPr>
        <p:spPr>
          <a:xfrm>
            <a:off x="7144207" y="1615745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9F7AE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5"/>
          <a:srcRect t="-45" b="-45"/>
          <a:stretch>
            <a:fillRect/>
          </a:stretch>
        </p:blipFill>
        <p:spPr>
          <a:xfrm>
            <a:off x="7253021" y="1739189"/>
            <a:ext cx="256946" cy="228600"/>
          </a:xfrm>
          <a:prstGeom prst="rect">
            <a:avLst/>
          </a:prstGeom>
        </p:spPr>
      </p:pic>
      <p:sp>
        <p:nvSpPr>
          <p:cNvPr id="22" name="Text 14"/>
          <p:cNvSpPr txBox="1"/>
          <p:nvPr/>
        </p:nvSpPr>
        <p:spPr>
          <a:xfrm>
            <a:off x="7810805" y="1710842"/>
            <a:ext cx="1234440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课程体系概览</a:t>
            </a:r>
            <a:endParaRPr lang="en-US" sz="1500" b="1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3" name="Shape 15"/>
          <p:cNvSpPr/>
          <p:nvPr/>
        </p:nvSpPr>
        <p:spPr>
          <a:xfrm>
            <a:off x="571500" y="2649931"/>
            <a:ext cx="5333695" cy="1123798"/>
          </a:xfrm>
          <a:prstGeom prst="roundRect">
            <a:avLst>
              <a:gd name="adj" fmla="val 2206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4" name="Text 16"/>
          <p:cNvSpPr txBox="1"/>
          <p:nvPr/>
        </p:nvSpPr>
        <p:spPr>
          <a:xfrm>
            <a:off x="724205" y="3018434"/>
            <a:ext cx="5532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C6F6D5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03</a:t>
            </a:r>
            <a:endParaRPr lang="en-US" sz="3000" dirty="0"/>
          </a:p>
        </p:txBody>
      </p:sp>
      <p:sp>
        <p:nvSpPr>
          <p:cNvPr id="25" name="Shape 17"/>
          <p:cNvSpPr/>
          <p:nvPr/>
        </p:nvSpPr>
        <p:spPr>
          <a:xfrm>
            <a:off x="1429207" y="2970886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48BB78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6"/>
          <a:srcRect l="-80" r="-80"/>
          <a:stretch>
            <a:fillRect/>
          </a:stretch>
        </p:blipFill>
        <p:spPr>
          <a:xfrm>
            <a:off x="1524305" y="3094330"/>
            <a:ext cx="286207" cy="228600"/>
          </a:xfrm>
          <a:prstGeom prst="rect">
            <a:avLst/>
          </a:prstGeom>
        </p:spPr>
      </p:pic>
      <p:sp>
        <p:nvSpPr>
          <p:cNvPr id="27" name="Text 18"/>
          <p:cNvSpPr txBox="1"/>
          <p:nvPr/>
        </p:nvSpPr>
        <p:spPr>
          <a:xfrm>
            <a:off x="2095805" y="3065983"/>
            <a:ext cx="3048610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教学法三步曲：学习·二创·创作</a:t>
            </a:r>
            <a:endParaRPr lang="en-US" sz="1500" b="1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8" name="Shape 19"/>
          <p:cNvSpPr/>
          <p:nvPr/>
        </p:nvSpPr>
        <p:spPr>
          <a:xfrm>
            <a:off x="6286500" y="2649931"/>
            <a:ext cx="5333695" cy="1123798"/>
          </a:xfrm>
          <a:prstGeom prst="roundRect">
            <a:avLst>
              <a:gd name="adj" fmla="val 2206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9" name="Text 20"/>
          <p:cNvSpPr txBox="1"/>
          <p:nvPr/>
        </p:nvSpPr>
        <p:spPr>
          <a:xfrm>
            <a:off x="6439205" y="3018434"/>
            <a:ext cx="5532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FEEBC8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04</a:t>
            </a:r>
            <a:endParaRPr lang="en-US" sz="3000" dirty="0"/>
          </a:p>
        </p:txBody>
      </p:sp>
      <p:sp>
        <p:nvSpPr>
          <p:cNvPr id="30" name="Shape 21"/>
          <p:cNvSpPr/>
          <p:nvPr/>
        </p:nvSpPr>
        <p:spPr>
          <a:xfrm>
            <a:off x="7144207" y="2970886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ED8936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7267651" y="3094330"/>
            <a:ext cx="228600" cy="228600"/>
          </a:xfrm>
          <a:prstGeom prst="rect">
            <a:avLst/>
          </a:prstGeom>
        </p:spPr>
      </p:pic>
      <p:sp>
        <p:nvSpPr>
          <p:cNvPr id="32" name="Text 22"/>
          <p:cNvSpPr txBox="1"/>
          <p:nvPr/>
        </p:nvSpPr>
        <p:spPr>
          <a:xfrm>
            <a:off x="7810805" y="3065983"/>
            <a:ext cx="2646274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教师如何进入扣哒宇宙</a:t>
            </a:r>
            <a:endParaRPr lang="en-US" sz="1500" b="1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3" name="Shape 23"/>
          <p:cNvSpPr/>
          <p:nvPr/>
        </p:nvSpPr>
        <p:spPr>
          <a:xfrm>
            <a:off x="571500" y="4005072"/>
            <a:ext cx="5333695" cy="1123798"/>
          </a:xfrm>
          <a:prstGeom prst="roundRect">
            <a:avLst>
              <a:gd name="adj" fmla="val 2206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4" name="Text 24"/>
          <p:cNvSpPr txBox="1"/>
          <p:nvPr/>
        </p:nvSpPr>
        <p:spPr>
          <a:xfrm>
            <a:off x="724205" y="4373575"/>
            <a:ext cx="5532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FED7E2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05</a:t>
            </a:r>
            <a:endParaRPr lang="en-US" sz="3000" dirty="0"/>
          </a:p>
        </p:txBody>
      </p:sp>
      <p:sp>
        <p:nvSpPr>
          <p:cNvPr id="35" name="Shape 25"/>
          <p:cNvSpPr/>
          <p:nvPr/>
        </p:nvSpPr>
        <p:spPr>
          <a:xfrm>
            <a:off x="1429207" y="4325112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ED64A6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36" name="Image 8" descr="preencoded.png"/>
          <p:cNvPicPr>
            <a:picLocks noChangeAspect="1"/>
          </p:cNvPicPr>
          <p:nvPr/>
        </p:nvPicPr>
        <p:blipFill>
          <a:blip r:embed="rId8"/>
          <a:srcRect l="-80" r="-80"/>
          <a:stretch>
            <a:fillRect/>
          </a:stretch>
        </p:blipFill>
        <p:spPr>
          <a:xfrm>
            <a:off x="1524305" y="4449470"/>
            <a:ext cx="286207" cy="228600"/>
          </a:xfrm>
          <a:prstGeom prst="rect">
            <a:avLst/>
          </a:prstGeom>
        </p:spPr>
      </p:pic>
      <p:sp>
        <p:nvSpPr>
          <p:cNvPr id="37" name="Text 26"/>
          <p:cNvSpPr txBox="1"/>
          <p:nvPr/>
        </p:nvSpPr>
        <p:spPr>
          <a:xfrm>
            <a:off x="2095805" y="4421124"/>
            <a:ext cx="1645920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教师后台功能详解</a:t>
            </a:r>
            <a:endParaRPr lang="en-US" sz="1500" b="1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8" name="Shape 27"/>
          <p:cNvSpPr/>
          <p:nvPr/>
        </p:nvSpPr>
        <p:spPr>
          <a:xfrm>
            <a:off x="6286500" y="4005072"/>
            <a:ext cx="5333695" cy="1123798"/>
          </a:xfrm>
          <a:prstGeom prst="roundRect">
            <a:avLst>
              <a:gd name="adj" fmla="val 2206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9" name="Text 28"/>
          <p:cNvSpPr txBox="1"/>
          <p:nvPr/>
        </p:nvSpPr>
        <p:spPr>
          <a:xfrm>
            <a:off x="6439205" y="4373575"/>
            <a:ext cx="5532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B2F5EA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06</a:t>
            </a:r>
            <a:endParaRPr lang="en-US" sz="3000" dirty="0"/>
          </a:p>
        </p:txBody>
      </p:sp>
      <p:sp>
        <p:nvSpPr>
          <p:cNvPr id="40" name="Shape 29"/>
          <p:cNvSpPr/>
          <p:nvPr/>
        </p:nvSpPr>
        <p:spPr>
          <a:xfrm>
            <a:off x="7144207" y="4325112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38B2A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1" name="Image 9" descr="preencoded.png"/>
          <p:cNvPicPr>
            <a:picLocks noChangeAspect="1"/>
          </p:cNvPicPr>
          <p:nvPr/>
        </p:nvPicPr>
        <p:blipFill>
          <a:blip r:embed="rId9"/>
          <a:srcRect t="-45" b="-45"/>
          <a:stretch>
            <a:fillRect/>
          </a:stretch>
        </p:blipFill>
        <p:spPr>
          <a:xfrm>
            <a:off x="7253021" y="4449470"/>
            <a:ext cx="256946" cy="228600"/>
          </a:xfrm>
          <a:prstGeom prst="rect">
            <a:avLst/>
          </a:prstGeom>
        </p:spPr>
      </p:pic>
      <p:sp>
        <p:nvSpPr>
          <p:cNvPr id="42" name="Text 30"/>
          <p:cNvSpPr txBox="1"/>
          <p:nvPr/>
        </p:nvSpPr>
        <p:spPr>
          <a:xfrm>
            <a:off x="7810805" y="4421124"/>
            <a:ext cx="1851660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如何给学生分配许可</a:t>
            </a:r>
            <a:endParaRPr lang="en-US" sz="1500" b="1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3" name="Shape 31"/>
          <p:cNvSpPr/>
          <p:nvPr/>
        </p:nvSpPr>
        <p:spPr>
          <a:xfrm>
            <a:off x="571500" y="5360213"/>
            <a:ext cx="5305349" cy="1123798"/>
          </a:xfrm>
          <a:prstGeom prst="roundRect">
            <a:avLst>
              <a:gd name="adj" fmla="val 2206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44" name="Text 32"/>
          <p:cNvSpPr txBox="1"/>
          <p:nvPr/>
        </p:nvSpPr>
        <p:spPr>
          <a:xfrm>
            <a:off x="724205" y="5727802"/>
            <a:ext cx="5532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C3DAFE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07</a:t>
            </a:r>
            <a:endParaRPr lang="en-US" sz="3000" dirty="0"/>
          </a:p>
        </p:txBody>
      </p:sp>
      <p:sp>
        <p:nvSpPr>
          <p:cNvPr id="45" name="Shape 33"/>
          <p:cNvSpPr/>
          <p:nvPr/>
        </p:nvSpPr>
        <p:spPr>
          <a:xfrm>
            <a:off x="1429207" y="5680253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667EE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6" name="Image 10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552651" y="5804611"/>
            <a:ext cx="228600" cy="228600"/>
          </a:xfrm>
          <a:prstGeom prst="rect">
            <a:avLst/>
          </a:prstGeom>
        </p:spPr>
      </p:pic>
      <p:sp>
        <p:nvSpPr>
          <p:cNvPr id="47" name="Text 34"/>
          <p:cNvSpPr txBox="1"/>
          <p:nvPr/>
        </p:nvSpPr>
        <p:spPr>
          <a:xfrm>
            <a:off x="2095805" y="5775350"/>
            <a:ext cx="1295705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Q&amp;A 常见问题</a:t>
            </a:r>
            <a:endParaRPr lang="en-US" sz="1500" b="1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8" name="Text 35"/>
          <p:cNvSpPr txBox="1"/>
          <p:nvPr/>
        </p:nvSpPr>
        <p:spPr>
          <a:xfrm>
            <a:off x="811073" y="6439205"/>
            <a:ext cx="146578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准备好开始探索了吗？</a:t>
            </a:r>
            <a:endParaRPr lang="en-US" sz="1000" dirty="0"/>
          </a:p>
        </p:txBody>
      </p:sp>
      <p:pic>
        <p:nvPicPr>
          <p:cNvPr id="49" name="Image 11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609905" y="6474866"/>
            <a:ext cx="133502" cy="133502"/>
          </a:xfrm>
          <a:prstGeom prst="rect">
            <a:avLst/>
          </a:prstGeom>
        </p:spPr>
      </p:pic>
      <p:pic>
        <p:nvPicPr>
          <p:cNvPr id="50" name="Image 5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rot="21000000">
            <a:off x="9377680" y="4220210"/>
            <a:ext cx="2546350" cy="25463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4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476402" y="-476402"/>
            <a:ext cx="2857500" cy="2857500"/>
          </a:xfrm>
          <a:prstGeom prst="ellipse">
            <a:avLst/>
          </a:prstGeom>
          <a:solidFill>
            <a:srgbClr val="BBE1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524805" y="3810305"/>
            <a:ext cx="3810305" cy="3810305"/>
          </a:xfrm>
          <a:prstGeom prst="ellipse">
            <a:avLst/>
          </a:prstGeom>
          <a:solidFill>
            <a:srgbClr val="FFF4B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57200" y="304495"/>
            <a:ext cx="457200" cy="457200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l="-80" r="-80"/>
          <a:stretch>
            <a:fillRect/>
          </a:stretch>
        </p:blipFill>
        <p:spPr>
          <a:xfrm>
            <a:off x="543154" y="418795"/>
            <a:ext cx="286207" cy="228600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067105" y="304495"/>
            <a:ext cx="7516368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什么是AI？——课堂中的智能伙伴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 t="-3" b="-3"/>
          <a:stretch>
            <a:fillRect/>
          </a:stretch>
        </p:blipFill>
        <p:spPr>
          <a:xfrm>
            <a:off x="457200" y="2286000"/>
            <a:ext cx="3886200" cy="2648102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162556" y="2514600"/>
            <a:ext cx="476402" cy="476402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6"/>
          <p:cNvSpPr txBox="1"/>
          <p:nvPr/>
        </p:nvSpPr>
        <p:spPr>
          <a:xfrm>
            <a:off x="1405433" y="3066898"/>
            <a:ext cx="1996135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DeepSeek (深度求索)</a:t>
            </a:r>
            <a:endParaRPr lang="en-US" sz="1500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3" name="Text 7"/>
          <p:cNvSpPr txBox="1"/>
          <p:nvPr/>
        </p:nvSpPr>
        <p:spPr>
          <a:xfrm>
            <a:off x="1608430" y="3372307"/>
            <a:ext cx="158465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擅长语言理解与逻辑推理</a:t>
            </a:r>
            <a:endParaRPr lang="en-US" sz="10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4" name="Text 8"/>
          <p:cNvSpPr txBox="1"/>
          <p:nvPr/>
        </p:nvSpPr>
        <p:spPr>
          <a:xfrm>
            <a:off x="800100" y="3638398"/>
            <a:ext cx="35433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创意写作与故事生成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5" name="Text 9"/>
          <p:cNvSpPr txBox="1"/>
          <p:nvPr/>
        </p:nvSpPr>
        <p:spPr>
          <a:xfrm>
            <a:off x="800100" y="3866998"/>
            <a:ext cx="35433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数学逻辑推理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6" name="Text 10"/>
          <p:cNvSpPr txBox="1"/>
          <p:nvPr/>
        </p:nvSpPr>
        <p:spPr>
          <a:xfrm>
            <a:off x="800100" y="4095598"/>
            <a:ext cx="35433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像一位知识渊博的“学霸”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4"/>
          <a:srcRect t="-3" b="-3"/>
          <a:stretch>
            <a:fillRect/>
          </a:stretch>
        </p:blipFill>
        <p:spPr>
          <a:xfrm>
            <a:off x="4496105" y="2286000"/>
            <a:ext cx="3886200" cy="2648102"/>
          </a:xfrm>
          <a:prstGeom prst="rect">
            <a:avLst/>
          </a:prstGeom>
        </p:spPr>
      </p:pic>
      <p:sp>
        <p:nvSpPr>
          <p:cNvPr id="18" name="Shape 11"/>
          <p:cNvSpPr/>
          <p:nvPr/>
        </p:nvSpPr>
        <p:spPr>
          <a:xfrm>
            <a:off x="6200546" y="2514600"/>
            <a:ext cx="476402" cy="476402"/>
          </a:xfrm>
          <a:prstGeom prst="ellipse">
            <a:avLst/>
          </a:prstGeom>
          <a:solidFill>
            <a:srgbClr val="FCE7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Text 12"/>
          <p:cNvSpPr txBox="1"/>
          <p:nvPr/>
        </p:nvSpPr>
        <p:spPr>
          <a:xfrm>
            <a:off x="5521147" y="3066898"/>
            <a:ext cx="1837944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9D174D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千问 (Qwen，阿里云)</a:t>
            </a:r>
            <a:endParaRPr lang="en-US" sz="1500" dirty="0">
              <a:solidFill>
                <a:srgbClr val="9D174D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1" name="Text 13"/>
          <p:cNvSpPr txBox="1"/>
          <p:nvPr/>
        </p:nvSpPr>
        <p:spPr>
          <a:xfrm>
            <a:off x="5718658" y="3372307"/>
            <a:ext cx="144018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擅长多模态与创意设计</a:t>
            </a:r>
            <a:endParaRPr lang="en-US" sz="10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2" name="Text 14"/>
          <p:cNvSpPr txBox="1"/>
          <p:nvPr/>
        </p:nvSpPr>
        <p:spPr>
          <a:xfrm>
            <a:off x="4839005" y="3638398"/>
            <a:ext cx="35433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图像理解与生成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3" name="Text 15"/>
          <p:cNvSpPr txBox="1"/>
          <p:nvPr/>
        </p:nvSpPr>
        <p:spPr>
          <a:xfrm>
            <a:off x="4839005" y="3866998"/>
            <a:ext cx="35433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代码生成与游戏开发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4" name="Text 16"/>
          <p:cNvSpPr txBox="1"/>
          <p:nvPr/>
        </p:nvSpPr>
        <p:spPr>
          <a:xfrm>
            <a:off x="4839005" y="4095598"/>
            <a:ext cx="35433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像一位全能的“设计师”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5" name="Shape 17"/>
          <p:cNvSpPr/>
          <p:nvPr/>
        </p:nvSpPr>
        <p:spPr>
          <a:xfrm>
            <a:off x="457200" y="5086807"/>
            <a:ext cx="7925105" cy="1466698"/>
          </a:xfrm>
          <a:prstGeom prst="roundRect">
            <a:avLst>
              <a:gd name="adj" fmla="val 19432"/>
            </a:avLst>
          </a:prstGeom>
          <a:solidFill>
            <a:srgbClr val="ECFDF5"/>
          </a:solidFill>
          <a:ln w="25400">
            <a:solidFill>
              <a:srgbClr val="A7F3D0"/>
            </a:solidFill>
            <a:prstDash val="solid"/>
          </a:ln>
        </p:spPr>
      </p:sp>
      <p:sp>
        <p:nvSpPr>
          <p:cNvPr id="26" name="Shape 18"/>
          <p:cNvSpPr/>
          <p:nvPr/>
        </p:nvSpPr>
        <p:spPr>
          <a:xfrm>
            <a:off x="666598" y="5296205"/>
            <a:ext cx="476402" cy="476402"/>
          </a:xfrm>
          <a:prstGeom prst="ellipse">
            <a:avLst/>
          </a:prstGeom>
          <a:solidFill>
            <a:srgbClr val="A7F3D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7" name="Image 6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90956" y="5419649"/>
            <a:ext cx="228600" cy="228600"/>
          </a:xfrm>
          <a:prstGeom prst="rect">
            <a:avLst/>
          </a:prstGeom>
        </p:spPr>
      </p:pic>
      <p:sp>
        <p:nvSpPr>
          <p:cNvPr id="28" name="Text 19"/>
          <p:cNvSpPr txBox="1"/>
          <p:nvPr/>
        </p:nvSpPr>
        <p:spPr>
          <a:xfrm>
            <a:off x="1257300" y="5400446"/>
            <a:ext cx="157734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65F46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AI能解决什么问题？</a:t>
            </a:r>
            <a:endParaRPr lang="en-US" sz="1300" b="1" dirty="0">
              <a:solidFill>
                <a:srgbClr val="065F46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29" name="Image 7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66598" y="5924398"/>
            <a:ext cx="133502" cy="133502"/>
          </a:xfrm>
          <a:prstGeom prst="rect">
            <a:avLst/>
          </a:prstGeom>
        </p:spPr>
      </p:pic>
      <p:sp>
        <p:nvSpPr>
          <p:cNvPr id="30" name="Text 20"/>
          <p:cNvSpPr txBox="1"/>
          <p:nvPr/>
        </p:nvSpPr>
        <p:spPr>
          <a:xfrm>
            <a:off x="875995" y="5886907"/>
            <a:ext cx="216072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065F4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快速生成代码原型，降低编程门槛</a:t>
            </a:r>
            <a:endParaRPr lang="en-US" sz="1000" dirty="0">
              <a:solidFill>
                <a:srgbClr val="065F46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1" name="Image 8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496105" y="5924398"/>
            <a:ext cx="133502" cy="133502"/>
          </a:xfrm>
          <a:prstGeom prst="rect">
            <a:avLst/>
          </a:prstGeom>
        </p:spPr>
      </p:pic>
      <p:sp>
        <p:nvSpPr>
          <p:cNvPr id="32" name="Text 21"/>
          <p:cNvSpPr txBox="1"/>
          <p:nvPr/>
        </p:nvSpPr>
        <p:spPr>
          <a:xfrm>
            <a:off x="4705502" y="5886907"/>
            <a:ext cx="158465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065F4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辅助学生修改、迭代项目</a:t>
            </a:r>
            <a:endParaRPr lang="en-US" sz="1000" dirty="0">
              <a:solidFill>
                <a:srgbClr val="065F46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3" name="Image 9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66598" y="6191402"/>
            <a:ext cx="133502" cy="133502"/>
          </a:xfrm>
          <a:prstGeom prst="rect">
            <a:avLst/>
          </a:prstGeom>
        </p:spPr>
      </p:pic>
      <p:sp>
        <p:nvSpPr>
          <p:cNvPr id="34" name="Text 22"/>
          <p:cNvSpPr txBox="1"/>
          <p:nvPr/>
        </p:nvSpPr>
        <p:spPr>
          <a:xfrm>
            <a:off x="875995" y="6152998"/>
            <a:ext cx="187269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065F46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通过提示词工程培养逻辑思维</a:t>
            </a:r>
            <a:endParaRPr lang="en-US" sz="1000" dirty="0"/>
          </a:p>
        </p:txBody>
      </p:sp>
      <p:pic>
        <p:nvPicPr>
          <p:cNvPr id="35" name="Image 10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496105" y="6191402"/>
            <a:ext cx="133502" cy="133502"/>
          </a:xfrm>
          <a:prstGeom prst="rect">
            <a:avLst/>
          </a:prstGeom>
        </p:spPr>
      </p:pic>
      <p:sp>
        <p:nvSpPr>
          <p:cNvPr id="36" name="Text 23"/>
          <p:cNvSpPr txBox="1"/>
          <p:nvPr/>
        </p:nvSpPr>
        <p:spPr>
          <a:xfrm>
            <a:off x="4705502" y="6152998"/>
            <a:ext cx="201625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065F46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实现“一句话开发游戏”的梦想</a:t>
            </a:r>
            <a:endParaRPr lang="en-US" sz="1000" dirty="0"/>
          </a:p>
        </p:txBody>
      </p:sp>
      <p:pic>
        <p:nvPicPr>
          <p:cNvPr id="37" name="Image 11" descr="preencoded.png"/>
          <p:cNvPicPr>
            <a:picLocks noChangeAspect="1"/>
          </p:cNvPicPr>
          <p:nvPr/>
        </p:nvPicPr>
        <p:blipFill>
          <a:blip r:embed="rId7"/>
          <a:srcRect t="-9" b="-9"/>
          <a:stretch>
            <a:fillRect/>
          </a:stretch>
        </p:blipFill>
        <p:spPr>
          <a:xfrm>
            <a:off x="8686800" y="914400"/>
            <a:ext cx="3047695" cy="3467405"/>
          </a:xfrm>
          <a:prstGeom prst="rect">
            <a:avLst/>
          </a:prstGeom>
        </p:spPr>
      </p:pic>
      <p:pic>
        <p:nvPicPr>
          <p:cNvPr id="38" name="Image 12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934602" y="1705356"/>
            <a:ext cx="171907" cy="171907"/>
          </a:xfrm>
          <a:prstGeom prst="rect">
            <a:avLst/>
          </a:prstGeom>
        </p:spPr>
      </p:pic>
      <p:sp>
        <p:nvSpPr>
          <p:cNvPr id="39" name="Text 24"/>
          <p:cNvSpPr txBox="1"/>
          <p:nvPr/>
        </p:nvSpPr>
        <p:spPr>
          <a:xfrm>
            <a:off x="9182405" y="1657807"/>
            <a:ext cx="1496873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30A3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为何在K12引入AI？</a:t>
            </a:r>
            <a:endParaRPr lang="en-US" sz="1300" b="1" dirty="0">
              <a:solidFill>
                <a:srgbClr val="3730A3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0" name="Shape 25"/>
          <p:cNvSpPr/>
          <p:nvPr/>
        </p:nvSpPr>
        <p:spPr>
          <a:xfrm>
            <a:off x="8934602" y="2038198"/>
            <a:ext cx="2609698" cy="457200"/>
          </a:xfrm>
          <a:prstGeom prst="roundRect">
            <a:avLst>
              <a:gd name="adj" fmla="val 66667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1" name="Shape 26"/>
          <p:cNvSpPr/>
          <p:nvPr/>
        </p:nvSpPr>
        <p:spPr>
          <a:xfrm>
            <a:off x="9010498" y="2115007"/>
            <a:ext cx="304495" cy="304495"/>
          </a:xfrm>
          <a:prstGeom prst="ellipse">
            <a:avLst/>
          </a:prstGeom>
          <a:solidFill>
            <a:srgbClr val="C7D2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2" name="Text 27"/>
          <p:cNvSpPr/>
          <p:nvPr/>
        </p:nvSpPr>
        <p:spPr>
          <a:xfrm>
            <a:off x="8982151" y="2115007"/>
            <a:ext cx="362102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338C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1</a:t>
            </a:r>
            <a:endParaRPr lang="en-US" sz="1000" dirty="0"/>
          </a:p>
        </p:txBody>
      </p:sp>
      <p:sp>
        <p:nvSpPr>
          <p:cNvPr id="43" name="Text 28"/>
          <p:cNvSpPr txBox="1"/>
          <p:nvPr/>
        </p:nvSpPr>
        <p:spPr>
          <a:xfrm>
            <a:off x="9430207" y="2171700"/>
            <a:ext cx="144018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培养未来必备的AI素养</a:t>
            </a:r>
            <a:endParaRPr lang="en-US" sz="10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4" name="Shape 29"/>
          <p:cNvSpPr/>
          <p:nvPr/>
        </p:nvSpPr>
        <p:spPr>
          <a:xfrm>
            <a:off x="8934602" y="2609698"/>
            <a:ext cx="2609698" cy="457200"/>
          </a:xfrm>
          <a:prstGeom prst="roundRect">
            <a:avLst>
              <a:gd name="adj" fmla="val 66667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5" name="Shape 30"/>
          <p:cNvSpPr/>
          <p:nvPr/>
        </p:nvSpPr>
        <p:spPr>
          <a:xfrm>
            <a:off x="9010498" y="2686507"/>
            <a:ext cx="304495" cy="304495"/>
          </a:xfrm>
          <a:prstGeom prst="ellipse">
            <a:avLst/>
          </a:prstGeom>
          <a:solidFill>
            <a:srgbClr val="C7D2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6" name="Text 31"/>
          <p:cNvSpPr/>
          <p:nvPr/>
        </p:nvSpPr>
        <p:spPr>
          <a:xfrm>
            <a:off x="8982151" y="2686507"/>
            <a:ext cx="362102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338C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2</a:t>
            </a:r>
            <a:endParaRPr lang="en-US" sz="1000" dirty="0"/>
          </a:p>
        </p:txBody>
      </p:sp>
      <p:sp>
        <p:nvSpPr>
          <p:cNvPr id="47" name="Text 32"/>
          <p:cNvSpPr txBox="1"/>
          <p:nvPr/>
        </p:nvSpPr>
        <p:spPr>
          <a:xfrm>
            <a:off x="9430207" y="2743200"/>
            <a:ext cx="144018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激发创造力与计算思维</a:t>
            </a:r>
            <a:endParaRPr lang="en-US" sz="10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8" name="Shape 33"/>
          <p:cNvSpPr/>
          <p:nvPr/>
        </p:nvSpPr>
        <p:spPr>
          <a:xfrm>
            <a:off x="8934602" y="3181198"/>
            <a:ext cx="2609698" cy="457200"/>
          </a:xfrm>
          <a:prstGeom prst="roundRect">
            <a:avLst>
              <a:gd name="adj" fmla="val 66667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9" name="Shape 34"/>
          <p:cNvSpPr/>
          <p:nvPr/>
        </p:nvSpPr>
        <p:spPr>
          <a:xfrm>
            <a:off x="9010498" y="3258007"/>
            <a:ext cx="304495" cy="304495"/>
          </a:xfrm>
          <a:prstGeom prst="ellipse">
            <a:avLst/>
          </a:prstGeom>
          <a:solidFill>
            <a:srgbClr val="C7D2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0" name="Text 35"/>
          <p:cNvSpPr/>
          <p:nvPr/>
        </p:nvSpPr>
        <p:spPr>
          <a:xfrm>
            <a:off x="8982151" y="3258007"/>
            <a:ext cx="362102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338C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3</a:t>
            </a:r>
            <a:endParaRPr lang="en-US" sz="1000" dirty="0"/>
          </a:p>
        </p:txBody>
      </p:sp>
      <p:sp>
        <p:nvSpPr>
          <p:cNvPr id="51" name="Text 36"/>
          <p:cNvSpPr txBox="1"/>
          <p:nvPr/>
        </p:nvSpPr>
        <p:spPr>
          <a:xfrm>
            <a:off x="9430207" y="3314700"/>
            <a:ext cx="144018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实现跨学科项目式学习</a:t>
            </a:r>
            <a:endParaRPr lang="en-US" sz="10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2" name="Image 13" descr="preencoded.png"/>
          <p:cNvPicPr>
            <a:picLocks noChangeAspect="1"/>
          </p:cNvPicPr>
          <p:nvPr/>
        </p:nvPicPr>
        <p:blipFill>
          <a:blip r:embed="rId9"/>
          <a:srcRect l="-3" r="-3"/>
          <a:stretch>
            <a:fillRect/>
          </a:stretch>
        </p:blipFill>
        <p:spPr>
          <a:xfrm>
            <a:off x="8686800" y="4533595"/>
            <a:ext cx="3047695" cy="2018995"/>
          </a:xfrm>
          <a:prstGeom prst="rect">
            <a:avLst/>
          </a:prstGeom>
        </p:spPr>
      </p:pic>
      <p:pic>
        <p:nvPicPr>
          <p:cNvPr id="53" name="Image 14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8896198" y="4733849"/>
            <a:ext cx="171907" cy="171907"/>
          </a:xfrm>
          <a:prstGeom prst="rect">
            <a:avLst/>
          </a:prstGeom>
        </p:spPr>
      </p:pic>
      <p:sp>
        <p:nvSpPr>
          <p:cNvPr id="54" name="Text 37"/>
          <p:cNvSpPr txBox="1"/>
          <p:nvPr/>
        </p:nvSpPr>
        <p:spPr>
          <a:xfrm>
            <a:off x="9144000" y="4686300"/>
            <a:ext cx="7150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教师指引</a:t>
            </a:r>
            <a:endParaRPr lang="en-US" sz="1300" b="1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55" name="Text 38"/>
          <p:cNvSpPr txBox="1"/>
          <p:nvPr/>
        </p:nvSpPr>
        <p:spPr>
          <a:xfrm>
            <a:off x="8896198" y="5029200"/>
            <a:ext cx="2762402" cy="6291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重点介绍 DeepSeek 和 千问 的不同“性格”，帮助学生建立对模型的感性认识。</a:t>
            </a:r>
            <a:endParaRPr lang="en-US" sz="12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6" name="Shape 39"/>
          <p:cNvSpPr/>
          <p:nvPr/>
        </p:nvSpPr>
        <p:spPr>
          <a:xfrm>
            <a:off x="8896198" y="5734202"/>
            <a:ext cx="2686507" cy="666598"/>
          </a:xfrm>
          <a:prstGeom prst="roundRect">
            <a:avLst>
              <a:gd name="adj" fmla="val 31354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FCD34D"/>
            </a:solidFill>
            <a:prstDash val="solid"/>
          </a:ln>
        </p:spPr>
      </p:sp>
      <p:sp>
        <p:nvSpPr>
          <p:cNvPr id="57" name="Text 40"/>
          <p:cNvSpPr txBox="1"/>
          <p:nvPr/>
        </p:nvSpPr>
        <p:spPr>
          <a:xfrm>
            <a:off x="8982151" y="5820156"/>
            <a:ext cx="261518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78350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💡 教学话术：</a:t>
            </a:r>
            <a:endParaRPr lang="en-US" sz="900" b="1" dirty="0">
              <a:solidFill>
                <a:srgbClr val="78350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8" name="Text 41"/>
          <p:cNvSpPr txBox="1"/>
          <p:nvPr/>
        </p:nvSpPr>
        <p:spPr>
          <a:xfrm>
            <a:off x="8982151" y="6010351"/>
            <a:ext cx="25914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8350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“DeepSeek 是写作高手，千问是画画和编程能手，我们要学会找对的人帮对的忙。”</a:t>
            </a:r>
            <a:endParaRPr lang="en-US" sz="900" dirty="0">
              <a:solidFill>
                <a:srgbClr val="78350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9" name="Image 15" descr="preencoded.png"/>
          <p:cNvPicPr>
            <a:picLocks noChangeAspect="1"/>
          </p:cNvPicPr>
          <p:nvPr/>
        </p:nvPicPr>
        <p:blipFill>
          <a:blip r:embed="rId11"/>
          <a:srcRect l="-14" r="-14"/>
          <a:stretch>
            <a:fillRect/>
          </a:stretch>
        </p:blipFill>
        <p:spPr>
          <a:xfrm>
            <a:off x="457200" y="914400"/>
            <a:ext cx="7925105" cy="1218895"/>
          </a:xfrm>
          <a:prstGeom prst="rect">
            <a:avLst/>
          </a:prstGeom>
        </p:spPr>
      </p:pic>
      <p:sp>
        <p:nvSpPr>
          <p:cNvPr id="60" name="Shape 42"/>
          <p:cNvSpPr/>
          <p:nvPr/>
        </p:nvSpPr>
        <p:spPr>
          <a:xfrm>
            <a:off x="647395" y="1143000"/>
            <a:ext cx="476402" cy="476402"/>
          </a:xfrm>
          <a:prstGeom prst="ellipse">
            <a:avLst/>
          </a:prstGeom>
          <a:solidFill>
            <a:srgbClr val="EDE9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1" name="Image 16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771754" y="1266444"/>
            <a:ext cx="228600" cy="228600"/>
          </a:xfrm>
          <a:prstGeom prst="rect">
            <a:avLst/>
          </a:prstGeom>
        </p:spPr>
      </p:pic>
      <p:sp>
        <p:nvSpPr>
          <p:cNvPr id="62" name="Text 43"/>
          <p:cNvSpPr txBox="1"/>
          <p:nvPr/>
        </p:nvSpPr>
        <p:spPr>
          <a:xfrm>
            <a:off x="1276502" y="1104595"/>
            <a:ext cx="710580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D28D9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AI（人工智能）是什么？</a:t>
            </a:r>
            <a:endParaRPr lang="en-US" sz="1500" dirty="0">
              <a:solidFill>
                <a:srgbClr val="6D28D9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63" name="Text 44"/>
          <p:cNvSpPr txBox="1"/>
          <p:nvPr/>
        </p:nvSpPr>
        <p:spPr>
          <a:xfrm>
            <a:off x="1276502" y="1410005"/>
            <a:ext cx="6991502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简单来说，AI是模拟人类智能的计算机技术。它就像一个超级助手，可以</a:t>
            </a:r>
            <a:r>
              <a:rPr lang="en-US" sz="1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理解语言</a:t>
            </a:r>
            <a:r>
              <a:rPr lang="en-US" sz="12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、</a:t>
            </a:r>
            <a:r>
              <a:rPr lang="en-US" sz="1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生成内容</a:t>
            </a:r>
            <a:r>
              <a:rPr lang="en-US" sz="12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、甚至</a:t>
            </a:r>
            <a:r>
              <a:rPr lang="en-US" sz="1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辅助决策</a:t>
            </a:r>
            <a:r>
              <a:rPr lang="en-US" sz="12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。 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65" name="图片 64" descr="20250417134716_1850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4720" y="2562225"/>
            <a:ext cx="397510" cy="397510"/>
          </a:xfrm>
          <a:prstGeom prst="rect">
            <a:avLst/>
          </a:prstGeom>
        </p:spPr>
      </p:pic>
      <p:pic>
        <p:nvPicPr>
          <p:cNvPr id="66" name="图片 65" descr="717d3a0a1ecf41bd8651d9c1c7ac9718"/>
          <p:cNvPicPr>
            <a:picLocks noChangeAspect="1"/>
          </p:cNvPicPr>
          <p:nvPr/>
        </p:nvPicPr>
        <p:blipFill>
          <a:blip r:embed="rId14"/>
          <a:srcRect r="69474"/>
          <a:stretch>
            <a:fillRect/>
          </a:stretch>
        </p:blipFill>
        <p:spPr>
          <a:xfrm>
            <a:off x="6290310" y="2609850"/>
            <a:ext cx="287655" cy="2832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4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476402" y="-476402"/>
            <a:ext cx="2857500" cy="2857500"/>
          </a:xfrm>
          <a:prstGeom prst="ellipse">
            <a:avLst/>
          </a:prstGeom>
          <a:solidFill>
            <a:srgbClr val="BBE1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524805" y="3810305"/>
            <a:ext cx="3810305" cy="3810305"/>
          </a:xfrm>
          <a:prstGeom prst="ellipse">
            <a:avLst/>
          </a:prstGeom>
          <a:solidFill>
            <a:srgbClr val="FFF4B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57200" y="304495"/>
            <a:ext cx="457200" cy="457200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" y="418795"/>
            <a:ext cx="228600" cy="228600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067105" y="304495"/>
            <a:ext cx="5553151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什么是 扣哒宇宙？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5"/>
          <p:cNvSpPr txBox="1"/>
          <p:nvPr/>
        </p:nvSpPr>
        <p:spPr>
          <a:xfrm>
            <a:off x="866851" y="2324405"/>
            <a:ext cx="7705649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核心特性</a:t>
            </a:r>
            <a:endParaRPr lang="en-US" sz="18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rcRect l="-4" r="-4"/>
          <a:stretch>
            <a:fillRect/>
          </a:stretch>
        </p:blipFill>
        <p:spPr>
          <a:xfrm>
            <a:off x="457200" y="2781605"/>
            <a:ext cx="3886200" cy="1809598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609905" y="2971800"/>
            <a:ext cx="476402" cy="476402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 l="-80" r="-80"/>
          <a:stretch>
            <a:fillRect/>
          </a:stretch>
        </p:blipFill>
        <p:spPr>
          <a:xfrm>
            <a:off x="705002" y="3095244"/>
            <a:ext cx="286207" cy="228600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1200607" y="3076956"/>
            <a:ext cx="7626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安全沙盒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4" name="Text 8"/>
          <p:cNvSpPr txBox="1"/>
          <p:nvPr/>
        </p:nvSpPr>
        <p:spPr>
          <a:xfrm>
            <a:off x="609905" y="3524098"/>
            <a:ext cx="36576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提示词自动过滤PII（个人敏感信息），实时监控不当内容，全方位保护学生隐私。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 l="-4" r="-4"/>
          <a:stretch>
            <a:fillRect/>
          </a:stretch>
        </p:blipFill>
        <p:spPr>
          <a:xfrm>
            <a:off x="4496105" y="2781605"/>
            <a:ext cx="3886200" cy="1809598"/>
          </a:xfrm>
          <a:prstGeom prst="rect">
            <a:avLst/>
          </a:prstGeom>
        </p:spPr>
      </p:pic>
      <p:sp>
        <p:nvSpPr>
          <p:cNvPr id="16" name="Shape 9"/>
          <p:cNvSpPr/>
          <p:nvPr/>
        </p:nvSpPr>
        <p:spPr>
          <a:xfrm>
            <a:off x="4647895" y="2971800"/>
            <a:ext cx="476402" cy="476402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rcRect l="-57" r="-57"/>
          <a:stretch>
            <a:fillRect/>
          </a:stretch>
        </p:blipFill>
        <p:spPr>
          <a:xfrm>
            <a:off x="4785970" y="3095244"/>
            <a:ext cx="200254" cy="228600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5238598" y="3076956"/>
            <a:ext cx="7626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模型审核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9" name="Text 11"/>
          <p:cNvSpPr txBox="1"/>
          <p:nvPr/>
        </p:nvSpPr>
        <p:spPr>
          <a:xfrm>
            <a:off x="4647895" y="3524098"/>
            <a:ext cx="36576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DeepSeek、千问等接入模型均通过严格安全测试，内容输出符合教育标准。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7"/>
          <a:srcRect l="-4" r="-4"/>
          <a:stretch>
            <a:fillRect/>
          </a:stretch>
        </p:blipFill>
        <p:spPr>
          <a:xfrm>
            <a:off x="457200" y="4743907"/>
            <a:ext cx="3886200" cy="1809598"/>
          </a:xfrm>
          <a:prstGeom prst="rect">
            <a:avLst/>
          </a:prstGeom>
        </p:spPr>
      </p:pic>
      <p:sp>
        <p:nvSpPr>
          <p:cNvPr id="21" name="Shape 12"/>
          <p:cNvSpPr/>
          <p:nvPr/>
        </p:nvSpPr>
        <p:spPr>
          <a:xfrm>
            <a:off x="609905" y="4934102"/>
            <a:ext cx="476402" cy="476402"/>
          </a:xfrm>
          <a:prstGeom prst="ellipse">
            <a:avLst/>
          </a:prstGeom>
          <a:solidFill>
            <a:srgbClr val="EDE9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33349" y="5057546"/>
            <a:ext cx="228600" cy="228600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1200607" y="5038344"/>
            <a:ext cx="7626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教学闭环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4" name="Text 14"/>
          <p:cNvSpPr txBox="1"/>
          <p:nvPr/>
        </p:nvSpPr>
        <p:spPr>
          <a:xfrm>
            <a:off x="609905" y="5486400"/>
            <a:ext cx="36576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支持“学习-二创-创作”完整流程，配套教师后台实时监控学生进度与交互。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9"/>
          <a:srcRect l="-4" r="-4"/>
          <a:stretch>
            <a:fillRect/>
          </a:stretch>
        </p:blipFill>
        <p:spPr>
          <a:xfrm>
            <a:off x="4496105" y="4743907"/>
            <a:ext cx="3886200" cy="1809598"/>
          </a:xfrm>
          <a:prstGeom prst="rect">
            <a:avLst/>
          </a:prstGeom>
        </p:spPr>
      </p:pic>
      <p:pic>
        <p:nvPicPr>
          <p:cNvPr id="26" name="Image 9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4772254" y="5057546"/>
            <a:ext cx="228600" cy="228600"/>
          </a:xfrm>
          <a:prstGeom prst="rect">
            <a:avLst/>
          </a:prstGeom>
        </p:spPr>
      </p:pic>
      <p:sp>
        <p:nvSpPr>
          <p:cNvPr id="27" name="Text 15"/>
          <p:cNvSpPr txBox="1"/>
          <p:nvPr/>
        </p:nvSpPr>
        <p:spPr>
          <a:xfrm>
            <a:off x="5238598" y="5038344"/>
            <a:ext cx="93360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跨学科应用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8" name="Text 16"/>
          <p:cNvSpPr txBox="1"/>
          <p:nvPr/>
        </p:nvSpPr>
        <p:spPr>
          <a:xfrm>
            <a:off x="4647895" y="5486400"/>
            <a:ext cx="36576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不仅限于编程，还适用于语文（创意写作）、美术（AI绘画）、数学、科学等学科。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11"/>
          <a:srcRect t="-45" b="-45"/>
          <a:stretch>
            <a:fillRect/>
          </a:stretch>
        </p:blipFill>
        <p:spPr>
          <a:xfrm>
            <a:off x="533095" y="2361895"/>
            <a:ext cx="256946" cy="228600"/>
          </a:xfrm>
          <a:prstGeom prst="rect">
            <a:avLst/>
          </a:prstGeom>
        </p:spPr>
      </p:pic>
      <p:pic>
        <p:nvPicPr>
          <p:cNvPr id="30" name="Image 11" descr="preencoded.png"/>
          <p:cNvPicPr>
            <a:picLocks noChangeAspect="1"/>
          </p:cNvPicPr>
          <p:nvPr/>
        </p:nvPicPr>
        <p:blipFill>
          <a:blip r:embed="rId12"/>
          <a:srcRect l="-14" r="-14"/>
          <a:stretch>
            <a:fillRect/>
          </a:stretch>
        </p:blipFill>
        <p:spPr>
          <a:xfrm>
            <a:off x="457200" y="914400"/>
            <a:ext cx="7925105" cy="1218895"/>
          </a:xfrm>
          <a:prstGeom prst="rect">
            <a:avLst/>
          </a:prstGeom>
        </p:spPr>
      </p:pic>
      <p:sp>
        <p:nvSpPr>
          <p:cNvPr id="31" name="Shape 17"/>
          <p:cNvSpPr/>
          <p:nvPr/>
        </p:nvSpPr>
        <p:spPr>
          <a:xfrm>
            <a:off x="647395" y="1143000"/>
            <a:ext cx="476402" cy="476402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2" name="Image 12" descr="preencoded.png"/>
          <p:cNvPicPr>
            <a:picLocks noChangeAspect="1"/>
          </p:cNvPicPr>
          <p:nvPr/>
        </p:nvPicPr>
        <p:blipFill>
          <a:blip r:embed="rId13"/>
          <a:srcRect t="-45" b="-45"/>
          <a:stretch>
            <a:fillRect/>
          </a:stretch>
        </p:blipFill>
        <p:spPr>
          <a:xfrm>
            <a:off x="757123" y="1266444"/>
            <a:ext cx="256946" cy="228600"/>
          </a:xfrm>
          <a:prstGeom prst="rect">
            <a:avLst/>
          </a:prstGeom>
        </p:spPr>
      </p:pic>
      <p:sp>
        <p:nvSpPr>
          <p:cNvPr id="33" name="Text 18"/>
          <p:cNvSpPr txBox="1"/>
          <p:nvPr/>
        </p:nvSpPr>
        <p:spPr>
          <a:xfrm>
            <a:off x="1276502" y="1104595"/>
            <a:ext cx="702990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扣哒宇宙 是什么？</a:t>
            </a:r>
            <a:endParaRPr lang="en-US" sz="1500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4" name="Text 19"/>
          <p:cNvSpPr txBox="1"/>
          <p:nvPr/>
        </p:nvSpPr>
        <p:spPr>
          <a:xfrm>
            <a:off x="1276502" y="1410005"/>
            <a:ext cx="6991502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这是扣哒世界专为</a:t>
            </a:r>
            <a:r>
              <a:rPr lang="en-US" sz="1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K12教育</a:t>
            </a:r>
            <a:r>
              <a:rPr lang="en-US" sz="12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设计的AI教学平台，集成了经过</a:t>
            </a:r>
            <a:r>
              <a:rPr lang="en-US" sz="1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安全审核</a:t>
            </a:r>
            <a:r>
              <a:rPr lang="en-US" sz="12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的前沿AI模型，旨在为学生提供一个安全、专业的AI探索环境。 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35" name="Image 13" descr="preencoded.png"/>
          <p:cNvPicPr>
            <a:picLocks noChangeAspect="1"/>
          </p:cNvPicPr>
          <p:nvPr/>
        </p:nvPicPr>
        <p:blipFill>
          <a:blip r:embed="rId14"/>
          <a:srcRect t="-8" b="-8"/>
          <a:stretch>
            <a:fillRect/>
          </a:stretch>
        </p:blipFill>
        <p:spPr>
          <a:xfrm>
            <a:off x="8686800" y="914400"/>
            <a:ext cx="3047695" cy="5639105"/>
          </a:xfrm>
          <a:prstGeom prst="rect">
            <a:avLst/>
          </a:prstGeom>
        </p:spPr>
      </p:pic>
      <p:sp>
        <p:nvSpPr>
          <p:cNvPr id="36" name="Shape 20"/>
          <p:cNvSpPr/>
          <p:nvPr/>
        </p:nvSpPr>
        <p:spPr>
          <a:xfrm>
            <a:off x="11048695" y="914400"/>
            <a:ext cx="694944" cy="228600"/>
          </a:xfrm>
          <a:prstGeom prst="roundRect">
            <a:avLst>
              <a:gd name="adj" fmla="val 400000"/>
            </a:avLst>
          </a:prstGeom>
          <a:solidFill>
            <a:srgbClr val="E0E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7" name="Text 21"/>
          <p:cNvSpPr txBox="1"/>
          <p:nvPr/>
        </p:nvSpPr>
        <p:spPr>
          <a:xfrm>
            <a:off x="11048695" y="914400"/>
            <a:ext cx="752551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F46E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平台价值</a:t>
            </a:r>
            <a:endParaRPr lang="en-US" sz="900" dirty="0"/>
          </a:p>
        </p:txBody>
      </p:sp>
      <p:pic>
        <p:nvPicPr>
          <p:cNvPr id="38" name="Image 14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8953805" y="1218895"/>
            <a:ext cx="190195" cy="190195"/>
          </a:xfrm>
          <a:prstGeom prst="rect">
            <a:avLst/>
          </a:prstGeom>
        </p:spPr>
      </p:pic>
      <p:sp>
        <p:nvSpPr>
          <p:cNvPr id="39" name="Text 22"/>
          <p:cNvSpPr txBox="1"/>
          <p:nvPr/>
        </p:nvSpPr>
        <p:spPr>
          <a:xfrm>
            <a:off x="9219895" y="1181405"/>
            <a:ext cx="1522476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730A3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为什么选择我们？</a:t>
            </a:r>
            <a:endParaRPr lang="en-US" sz="1500" b="1" dirty="0">
              <a:solidFill>
                <a:srgbClr val="3730A3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40" name="Image 15" descr="preencoded.png"/>
          <p:cNvPicPr>
            <a:picLocks noChangeAspect="1"/>
          </p:cNvPicPr>
          <p:nvPr/>
        </p:nvPicPr>
        <p:blipFill>
          <a:blip r:embed="rId16"/>
          <a:srcRect t="-31" b="-31"/>
          <a:stretch>
            <a:fillRect/>
          </a:stretch>
        </p:blipFill>
        <p:spPr>
          <a:xfrm>
            <a:off x="8953805" y="1600200"/>
            <a:ext cx="2590495" cy="609905"/>
          </a:xfrm>
          <a:prstGeom prst="rect">
            <a:avLst/>
          </a:prstGeom>
        </p:spPr>
      </p:pic>
      <p:sp>
        <p:nvSpPr>
          <p:cNvPr id="41" name="Text 23"/>
          <p:cNvSpPr txBox="1"/>
          <p:nvPr/>
        </p:nvSpPr>
        <p:spPr>
          <a:xfrm>
            <a:off x="9115654" y="1714500"/>
            <a:ext cx="240761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🛡️ 安全接触前沿AI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2" name="Text 24"/>
          <p:cNvSpPr txBox="1"/>
          <p:nvPr/>
        </p:nvSpPr>
        <p:spPr>
          <a:xfrm>
            <a:off x="9115654" y="1943100"/>
            <a:ext cx="249997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在受控环境中体验真实AI能力，而非模拟器。</a:t>
            </a:r>
            <a:endParaRPr lang="en-US" sz="9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3" name="Image 16" descr="preencoded.png"/>
          <p:cNvPicPr>
            <a:picLocks noChangeAspect="1"/>
          </p:cNvPicPr>
          <p:nvPr/>
        </p:nvPicPr>
        <p:blipFill>
          <a:blip r:embed="rId17"/>
          <a:srcRect t="-31" b="-31"/>
          <a:stretch>
            <a:fillRect/>
          </a:stretch>
        </p:blipFill>
        <p:spPr>
          <a:xfrm>
            <a:off x="8953805" y="2324405"/>
            <a:ext cx="2590495" cy="609905"/>
          </a:xfrm>
          <a:prstGeom prst="rect">
            <a:avLst/>
          </a:prstGeom>
        </p:spPr>
      </p:pic>
      <p:sp>
        <p:nvSpPr>
          <p:cNvPr id="44" name="Text 25"/>
          <p:cNvSpPr txBox="1"/>
          <p:nvPr/>
        </p:nvSpPr>
        <p:spPr>
          <a:xfrm>
            <a:off x="9115654" y="2438705"/>
            <a:ext cx="240761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👨‍🏫 教师全程跟踪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5" name="Text 26"/>
          <p:cNvSpPr txBox="1"/>
          <p:nvPr/>
        </p:nvSpPr>
        <p:spPr>
          <a:xfrm>
            <a:off x="9115654" y="2667305"/>
            <a:ext cx="249997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可查看每个学生的每一条提示词和AI回复。</a:t>
            </a:r>
            <a:endParaRPr lang="en-US" sz="9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6" name="Image 17" descr="preencoded.png"/>
          <p:cNvPicPr>
            <a:picLocks noChangeAspect="1"/>
          </p:cNvPicPr>
          <p:nvPr/>
        </p:nvPicPr>
        <p:blipFill>
          <a:blip r:embed="rId18"/>
          <a:srcRect t="-31" b="-31"/>
          <a:stretch>
            <a:fillRect/>
          </a:stretch>
        </p:blipFill>
        <p:spPr>
          <a:xfrm>
            <a:off x="8953805" y="3047695"/>
            <a:ext cx="2590495" cy="609905"/>
          </a:xfrm>
          <a:prstGeom prst="rect">
            <a:avLst/>
          </a:prstGeom>
        </p:spPr>
      </p:pic>
      <p:sp>
        <p:nvSpPr>
          <p:cNvPr id="47" name="Text 27"/>
          <p:cNvSpPr txBox="1"/>
          <p:nvPr/>
        </p:nvSpPr>
        <p:spPr>
          <a:xfrm>
            <a:off x="9115654" y="3161995"/>
            <a:ext cx="249997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🚀 专业发展支持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8" name="Text 28"/>
          <p:cNvSpPr txBox="1"/>
          <p:nvPr/>
        </p:nvSpPr>
        <p:spPr>
          <a:xfrm>
            <a:off x="9115654" y="3390595"/>
            <a:ext cx="249997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提供详细教案、课件与培训，降低开课难度。</a:t>
            </a:r>
            <a:endParaRPr lang="en-US" sz="9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9" name="Image 18" descr="preencoded.png"/>
          <p:cNvPicPr>
            <a:picLocks noChangeAspect="1"/>
          </p:cNvPicPr>
          <p:nvPr/>
        </p:nvPicPr>
        <p:blipFill>
          <a:blip r:embed="rId19">
            <a:alphaModFix amt="80000"/>
          </a:blip>
          <a:srcRect/>
          <a:stretch>
            <a:fillRect/>
          </a:stretch>
        </p:blipFill>
        <p:spPr>
          <a:xfrm>
            <a:off x="9963302" y="5790895"/>
            <a:ext cx="571500" cy="571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-476402" y="-952805"/>
            <a:ext cx="3810305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9334195" y="4286707"/>
            <a:ext cx="3333902" cy="3333902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143000" y="304495"/>
            <a:ext cx="659556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扣哒宇宙 课程体系概览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7" name="Text 3"/>
          <p:cNvSpPr txBox="1"/>
          <p:nvPr/>
        </p:nvSpPr>
        <p:spPr>
          <a:xfrm>
            <a:off x="1143000" y="800100"/>
            <a:ext cx="6439205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覆盖多学科、全学段的进阶式AI学习路径 🚀</a:t>
            </a:r>
            <a:endParaRPr lang="en-US" sz="15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240000">
            <a:off x="457200" y="418795"/>
            <a:ext cx="586130" cy="586130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/>
          <a:srcRect t="-2872" b="-2872"/>
          <a:stretch>
            <a:fillRect/>
          </a:stretch>
        </p:blipFill>
        <p:spPr>
          <a:xfrm>
            <a:off x="573329" y="543154"/>
            <a:ext cx="304495" cy="286207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t="-1" b="-1"/>
          <a:stretch>
            <a:fillRect/>
          </a:stretch>
        </p:blipFill>
        <p:spPr>
          <a:xfrm>
            <a:off x="457200" y="1218895"/>
            <a:ext cx="4520794" cy="4943246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990295" y="1524305"/>
            <a:ext cx="3953866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课程核心结构 </a:t>
            </a:r>
            <a:endParaRPr lang="en-US" sz="1800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85800" y="1561795"/>
            <a:ext cx="228600" cy="228600"/>
          </a:xfrm>
          <a:prstGeom prst="rect">
            <a:avLst/>
          </a:prstGeom>
        </p:spPr>
      </p:pic>
      <p:sp>
        <p:nvSpPr>
          <p:cNvPr id="13" name="Text 5"/>
          <p:cNvSpPr txBox="1"/>
          <p:nvPr/>
        </p:nvSpPr>
        <p:spPr>
          <a:xfrm>
            <a:off x="685800" y="2057400"/>
            <a:ext cx="4144061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每个课程模块由多个循序渐进的主题循环构成，形成完整的闭环：</a:t>
            </a:r>
            <a:endParaRPr lang="en-US" sz="12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4" name="Shape 6"/>
          <p:cNvSpPr/>
          <p:nvPr/>
        </p:nvSpPr>
        <p:spPr>
          <a:xfrm>
            <a:off x="685800" y="2781605"/>
            <a:ext cx="4067251" cy="705002"/>
          </a:xfrm>
          <a:prstGeom prst="roundRect">
            <a:avLst>
              <a:gd name="adj" fmla="val 42065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5" name="Shape 7"/>
          <p:cNvSpPr/>
          <p:nvPr/>
        </p:nvSpPr>
        <p:spPr>
          <a:xfrm>
            <a:off x="809244" y="2962656"/>
            <a:ext cx="342900" cy="342900"/>
          </a:xfrm>
          <a:prstGeom prst="ellipse">
            <a:avLst/>
          </a:prstGeom>
          <a:solidFill>
            <a:srgbClr val="667E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8"/>
          <p:cNvSpPr/>
          <p:nvPr/>
        </p:nvSpPr>
        <p:spPr>
          <a:xfrm>
            <a:off x="771754" y="2962656"/>
            <a:ext cx="419710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学</a:t>
            </a:r>
            <a:endParaRPr lang="en-US" sz="14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7" name="Text 9"/>
          <p:cNvSpPr txBox="1"/>
          <p:nvPr/>
        </p:nvSpPr>
        <p:spPr>
          <a:xfrm>
            <a:off x="1266444" y="2905049"/>
            <a:ext cx="208026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学习 (Learn)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8" name="Text 10"/>
          <p:cNvSpPr txBox="1"/>
          <p:nvPr/>
        </p:nvSpPr>
        <p:spPr>
          <a:xfrm>
            <a:off x="1266444" y="3172054"/>
            <a:ext cx="216072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观察与模仿范例，掌握基础提示词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685800" y="3715207"/>
            <a:ext cx="4067251" cy="705002"/>
          </a:xfrm>
          <a:prstGeom prst="roundRect">
            <a:avLst>
              <a:gd name="adj" fmla="val 42065"/>
            </a:avLst>
          </a:prstGeom>
          <a:solidFill>
            <a:srgbClr val="ECFDF5"/>
          </a:solidFill>
          <a:ln w="12700">
            <a:solidFill>
              <a:srgbClr val="D1FAE5"/>
            </a:solidFill>
            <a:prstDash val="solid"/>
          </a:ln>
        </p:spPr>
      </p:sp>
      <p:sp>
        <p:nvSpPr>
          <p:cNvPr id="20" name="Shape 12"/>
          <p:cNvSpPr/>
          <p:nvPr/>
        </p:nvSpPr>
        <p:spPr>
          <a:xfrm>
            <a:off x="809244" y="3895344"/>
            <a:ext cx="342900" cy="342900"/>
          </a:xfrm>
          <a:prstGeom prst="ellipse">
            <a:avLst/>
          </a:prstGeom>
          <a:solidFill>
            <a:srgbClr val="667E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3"/>
          <p:cNvSpPr/>
          <p:nvPr/>
        </p:nvSpPr>
        <p:spPr>
          <a:xfrm>
            <a:off x="771754" y="3895344"/>
            <a:ext cx="419710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改</a:t>
            </a:r>
            <a:endParaRPr lang="en-US" sz="14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2" name="Text 14"/>
          <p:cNvSpPr txBox="1"/>
          <p:nvPr/>
        </p:nvSpPr>
        <p:spPr>
          <a:xfrm>
            <a:off x="1266444" y="3838651"/>
            <a:ext cx="194310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二创 (Modify)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3" name="Text 15"/>
          <p:cNvSpPr txBox="1"/>
          <p:nvPr/>
        </p:nvSpPr>
        <p:spPr>
          <a:xfrm>
            <a:off x="1266444" y="4105656"/>
            <a:ext cx="201625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修改参数与描述，理解变化规律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4" name="Shape 16"/>
          <p:cNvSpPr/>
          <p:nvPr/>
        </p:nvSpPr>
        <p:spPr>
          <a:xfrm>
            <a:off x="685800" y="4647895"/>
            <a:ext cx="4067251" cy="705002"/>
          </a:xfrm>
          <a:prstGeom prst="roundRect">
            <a:avLst>
              <a:gd name="adj" fmla="val 42065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25" name="Shape 17"/>
          <p:cNvSpPr/>
          <p:nvPr/>
        </p:nvSpPr>
        <p:spPr>
          <a:xfrm>
            <a:off x="809244" y="4828946"/>
            <a:ext cx="342900" cy="342900"/>
          </a:xfrm>
          <a:prstGeom prst="ellipse">
            <a:avLst/>
          </a:prstGeom>
          <a:solidFill>
            <a:srgbClr val="667E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Text 18"/>
          <p:cNvSpPr/>
          <p:nvPr/>
        </p:nvSpPr>
        <p:spPr>
          <a:xfrm>
            <a:off x="771754" y="4828946"/>
            <a:ext cx="419710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创</a:t>
            </a:r>
            <a:endParaRPr lang="en-US" sz="14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7" name="Text 19"/>
          <p:cNvSpPr txBox="1"/>
          <p:nvPr/>
        </p:nvSpPr>
        <p:spPr>
          <a:xfrm>
            <a:off x="1266444" y="4772254"/>
            <a:ext cx="18105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创造 (Create)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8" name="Text 20"/>
          <p:cNvSpPr txBox="1"/>
          <p:nvPr/>
        </p:nvSpPr>
        <p:spPr>
          <a:xfrm>
            <a:off x="1266444" y="5038344"/>
            <a:ext cx="187269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从零开始设计，自由发挥创意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9" name="Shape 21"/>
          <p:cNvSpPr/>
          <p:nvPr/>
        </p:nvSpPr>
        <p:spPr>
          <a:xfrm>
            <a:off x="685800" y="5352898"/>
            <a:ext cx="4067251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7"/>
          <a:srcRect l="-57" r="-57"/>
          <a:stretch>
            <a:fillRect/>
          </a:stretch>
        </p:blipFill>
        <p:spPr>
          <a:xfrm>
            <a:off x="685800" y="5609844"/>
            <a:ext cx="200254" cy="228600"/>
          </a:xfrm>
          <a:prstGeom prst="rect">
            <a:avLst/>
          </a:prstGeom>
        </p:spPr>
      </p:pic>
      <p:sp>
        <p:nvSpPr>
          <p:cNvPr id="31" name="Text 22"/>
          <p:cNvSpPr txBox="1"/>
          <p:nvPr/>
        </p:nvSpPr>
        <p:spPr>
          <a:xfrm>
            <a:off x="1000354" y="5781751"/>
            <a:ext cx="1780337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单元结束后的综合挑战任务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2" name="Image 7" descr="preencoded.png"/>
          <p:cNvPicPr>
            <a:picLocks noChangeAspect="1"/>
          </p:cNvPicPr>
          <p:nvPr/>
        </p:nvPicPr>
        <p:blipFill>
          <a:blip r:embed="rId8"/>
          <a:srcRect l="-5" r="-5"/>
          <a:stretch>
            <a:fillRect/>
          </a:stretch>
        </p:blipFill>
        <p:spPr>
          <a:xfrm>
            <a:off x="5283403" y="1218895"/>
            <a:ext cx="6452006" cy="4943246"/>
          </a:xfrm>
          <a:prstGeom prst="rect">
            <a:avLst/>
          </a:prstGeom>
        </p:spPr>
      </p:pic>
      <p:sp>
        <p:nvSpPr>
          <p:cNvPr id="33" name="Text 23"/>
          <p:cNvSpPr txBox="1"/>
          <p:nvPr/>
        </p:nvSpPr>
        <p:spPr>
          <a:xfrm>
            <a:off x="5816498" y="1524305"/>
            <a:ext cx="5886907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B21B6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丰富的课程模块 </a:t>
            </a:r>
            <a:endParaRPr lang="en-US" sz="1800" dirty="0">
              <a:solidFill>
                <a:srgbClr val="5B21B6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34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512003" y="1561795"/>
            <a:ext cx="228600" cy="228600"/>
          </a:xfrm>
          <a:prstGeom prst="rect">
            <a:avLst/>
          </a:prstGeom>
        </p:spPr>
      </p:pic>
      <p:sp>
        <p:nvSpPr>
          <p:cNvPr id="35" name="Shape 24"/>
          <p:cNvSpPr/>
          <p:nvPr/>
        </p:nvSpPr>
        <p:spPr>
          <a:xfrm>
            <a:off x="5512003" y="1981505"/>
            <a:ext cx="2943454" cy="476402"/>
          </a:xfrm>
          <a:prstGeom prst="roundRect">
            <a:avLst>
              <a:gd name="adj" fmla="val 92131"/>
            </a:avLst>
          </a:prstGeom>
          <a:solidFill>
            <a:srgbClr val="EBF8FF"/>
          </a:solidFill>
          <a:ln w="12700">
            <a:solidFill>
              <a:srgbClr val="BEE3F8"/>
            </a:solidFill>
            <a:prstDash val="solid"/>
          </a:ln>
        </p:spPr>
      </p:sp>
      <p:pic>
        <p:nvPicPr>
          <p:cNvPr id="36" name="Image 9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35447" y="2124151"/>
            <a:ext cx="237744" cy="190195"/>
          </a:xfrm>
          <a:prstGeom prst="rect">
            <a:avLst/>
          </a:prstGeom>
        </p:spPr>
      </p:pic>
      <p:sp>
        <p:nvSpPr>
          <p:cNvPr id="37" name="Text 25"/>
          <p:cNvSpPr txBox="1"/>
          <p:nvPr/>
        </p:nvSpPr>
        <p:spPr>
          <a:xfrm>
            <a:off x="5969203" y="1981505"/>
            <a:ext cx="1000354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B6CB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AI入门 &amp; 沙盒</a:t>
            </a:r>
            <a:endParaRPr lang="en-US" sz="1200" b="1" dirty="0">
              <a:solidFill>
                <a:srgbClr val="2B6CB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8" name="Shape 26"/>
          <p:cNvSpPr/>
          <p:nvPr/>
        </p:nvSpPr>
        <p:spPr>
          <a:xfrm>
            <a:off x="8566099" y="1981505"/>
            <a:ext cx="2943454" cy="476402"/>
          </a:xfrm>
          <a:prstGeom prst="roundRect">
            <a:avLst>
              <a:gd name="adj" fmla="val 92131"/>
            </a:avLst>
          </a:prstGeom>
          <a:solidFill>
            <a:srgbClr val="FAF5FF"/>
          </a:solidFill>
          <a:ln w="12700">
            <a:solidFill>
              <a:srgbClr val="E9D8FD"/>
            </a:solidFill>
            <a:prstDash val="solid"/>
          </a:ln>
        </p:spPr>
      </p:sp>
      <p:pic>
        <p:nvPicPr>
          <p:cNvPr id="39" name="Image 10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8689543" y="2124151"/>
            <a:ext cx="237744" cy="190195"/>
          </a:xfrm>
          <a:prstGeom prst="rect">
            <a:avLst/>
          </a:prstGeom>
        </p:spPr>
      </p:pic>
      <p:sp>
        <p:nvSpPr>
          <p:cNvPr id="40" name="Text 27"/>
          <p:cNvSpPr txBox="1"/>
          <p:nvPr/>
        </p:nvSpPr>
        <p:spPr>
          <a:xfrm>
            <a:off x="9023299" y="1981505"/>
            <a:ext cx="1181405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B46C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人工智能 (1 &amp; 2)</a:t>
            </a:r>
            <a:endParaRPr lang="en-US" sz="1200" b="1" dirty="0">
              <a:solidFill>
                <a:srgbClr val="6B46C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1" name="Shape 28"/>
          <p:cNvSpPr/>
          <p:nvPr/>
        </p:nvSpPr>
        <p:spPr>
          <a:xfrm>
            <a:off x="5512003" y="2572207"/>
            <a:ext cx="2943454" cy="476402"/>
          </a:xfrm>
          <a:prstGeom prst="roundRect">
            <a:avLst>
              <a:gd name="adj" fmla="val 92131"/>
            </a:avLst>
          </a:prstGeom>
          <a:solidFill>
            <a:srgbClr val="F0FFF4"/>
          </a:solidFill>
          <a:ln w="12700">
            <a:solidFill>
              <a:srgbClr val="C6F6D5"/>
            </a:solidFill>
            <a:prstDash val="solid"/>
          </a:ln>
        </p:spPr>
      </p:sp>
      <p:pic>
        <p:nvPicPr>
          <p:cNvPr id="42" name="Image 11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5635447" y="2714854"/>
            <a:ext cx="190195" cy="190195"/>
          </a:xfrm>
          <a:prstGeom prst="rect">
            <a:avLst/>
          </a:prstGeom>
        </p:spPr>
      </p:pic>
      <p:sp>
        <p:nvSpPr>
          <p:cNvPr id="43" name="Text 29"/>
          <p:cNvSpPr txBox="1"/>
          <p:nvPr/>
        </p:nvSpPr>
        <p:spPr>
          <a:xfrm>
            <a:off x="5921654" y="2572207"/>
            <a:ext cx="981151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F855A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英语语言艺术</a:t>
            </a:r>
            <a:endParaRPr lang="en-US" sz="1200" b="1" dirty="0">
              <a:solidFill>
                <a:srgbClr val="2F855A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4" name="Shape 30"/>
          <p:cNvSpPr/>
          <p:nvPr/>
        </p:nvSpPr>
        <p:spPr>
          <a:xfrm>
            <a:off x="8566099" y="2572207"/>
            <a:ext cx="2943454" cy="476402"/>
          </a:xfrm>
          <a:prstGeom prst="roundRect">
            <a:avLst>
              <a:gd name="adj" fmla="val 92131"/>
            </a:avLst>
          </a:prstGeom>
          <a:solidFill>
            <a:srgbClr val="FFFAF0"/>
          </a:solidFill>
          <a:ln w="12700">
            <a:solidFill>
              <a:srgbClr val="FEEBC8"/>
            </a:solidFill>
            <a:prstDash val="solid"/>
          </a:ln>
        </p:spPr>
      </p:sp>
      <p:pic>
        <p:nvPicPr>
          <p:cNvPr id="45" name="Image 12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8689543" y="2714854"/>
            <a:ext cx="142646" cy="190195"/>
          </a:xfrm>
          <a:prstGeom prst="rect">
            <a:avLst/>
          </a:prstGeom>
        </p:spPr>
      </p:pic>
      <p:sp>
        <p:nvSpPr>
          <p:cNvPr id="46" name="Text 31"/>
          <p:cNvSpPr txBox="1"/>
          <p:nvPr/>
        </p:nvSpPr>
        <p:spPr>
          <a:xfrm>
            <a:off x="8928202" y="2572207"/>
            <a:ext cx="981151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0562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数学与统计学</a:t>
            </a:r>
            <a:endParaRPr lang="en-US" sz="1200" b="1" dirty="0">
              <a:solidFill>
                <a:srgbClr val="C0562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7" name="Shape 32"/>
          <p:cNvSpPr/>
          <p:nvPr/>
        </p:nvSpPr>
        <p:spPr>
          <a:xfrm>
            <a:off x="5512003" y="3161995"/>
            <a:ext cx="2943454" cy="476402"/>
          </a:xfrm>
          <a:prstGeom prst="roundRect">
            <a:avLst>
              <a:gd name="adj" fmla="val 92131"/>
            </a:avLst>
          </a:prstGeom>
          <a:solidFill>
            <a:srgbClr val="EBF8FF"/>
          </a:solidFill>
          <a:ln w="12700">
            <a:solidFill>
              <a:srgbClr val="BEE3F8"/>
            </a:solidFill>
            <a:prstDash val="solid"/>
          </a:ln>
        </p:spPr>
      </p:sp>
      <p:pic>
        <p:nvPicPr>
          <p:cNvPr id="48" name="Image 13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5635447" y="3305556"/>
            <a:ext cx="237744" cy="190195"/>
          </a:xfrm>
          <a:prstGeom prst="rect">
            <a:avLst/>
          </a:prstGeom>
        </p:spPr>
      </p:pic>
      <p:sp>
        <p:nvSpPr>
          <p:cNvPr id="49" name="Text 33"/>
          <p:cNvSpPr txBox="1"/>
          <p:nvPr/>
        </p:nvSpPr>
        <p:spPr>
          <a:xfrm>
            <a:off x="5969203" y="3161995"/>
            <a:ext cx="829361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B6CB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计算机科学</a:t>
            </a:r>
            <a:endParaRPr lang="en-US" sz="1200" b="1" dirty="0">
              <a:solidFill>
                <a:srgbClr val="2B6CB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0" name="Shape 34"/>
          <p:cNvSpPr/>
          <p:nvPr/>
        </p:nvSpPr>
        <p:spPr>
          <a:xfrm>
            <a:off x="8566099" y="3161995"/>
            <a:ext cx="2943454" cy="476402"/>
          </a:xfrm>
          <a:prstGeom prst="roundRect">
            <a:avLst>
              <a:gd name="adj" fmla="val 92131"/>
            </a:avLst>
          </a:prstGeom>
          <a:solidFill>
            <a:srgbClr val="FAF5FF"/>
          </a:solidFill>
          <a:ln w="12700">
            <a:solidFill>
              <a:srgbClr val="E9D8FD"/>
            </a:solidFill>
            <a:prstDash val="solid"/>
          </a:ln>
        </p:spPr>
      </p:sp>
      <p:pic>
        <p:nvPicPr>
          <p:cNvPr id="51" name="Image 14" descr="preencoded.png"/>
          <p:cNvPicPr>
            <a:picLocks noChangeAspect="1"/>
          </p:cNvPicPr>
          <p:nvPr/>
        </p:nvPicPr>
        <p:blipFill>
          <a:blip r:embed="rId15"/>
          <a:srcRect l="-1648" r="-1648"/>
          <a:stretch>
            <a:fillRect/>
          </a:stretch>
        </p:blipFill>
        <p:spPr>
          <a:xfrm>
            <a:off x="8689543" y="3305556"/>
            <a:ext cx="171907" cy="190195"/>
          </a:xfrm>
          <a:prstGeom prst="rect">
            <a:avLst/>
          </a:prstGeom>
        </p:spPr>
      </p:pic>
      <p:sp>
        <p:nvSpPr>
          <p:cNvPr id="52" name="Text 35"/>
          <p:cNvSpPr txBox="1"/>
          <p:nvPr/>
        </p:nvSpPr>
        <p:spPr>
          <a:xfrm>
            <a:off x="8956548" y="3161995"/>
            <a:ext cx="676656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B46C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职业规划</a:t>
            </a:r>
            <a:endParaRPr lang="en-US" sz="1200" b="1" dirty="0">
              <a:solidFill>
                <a:srgbClr val="6B46C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3" name="Shape 36"/>
          <p:cNvSpPr/>
          <p:nvPr/>
        </p:nvSpPr>
        <p:spPr>
          <a:xfrm>
            <a:off x="5512003" y="4200754"/>
            <a:ext cx="6001207" cy="1733702"/>
          </a:xfrm>
          <a:prstGeom prst="roundRect">
            <a:avLst>
              <a:gd name="adj" fmla="val 6955"/>
            </a:avLst>
          </a:prstGeom>
          <a:solidFill>
            <a:srgbClr val="FFFBEB"/>
          </a:solidFill>
          <a:ln w="25400">
            <a:solidFill>
              <a:srgbClr val="F6E05E"/>
            </a:solidFill>
            <a:prstDash val="solid"/>
          </a:ln>
        </p:spPr>
      </p:sp>
      <p:pic>
        <p:nvPicPr>
          <p:cNvPr id="54" name="Image 15" descr="preencoded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5673852" y="4401007"/>
            <a:ext cx="190195" cy="190195"/>
          </a:xfrm>
          <a:prstGeom prst="rect">
            <a:avLst/>
          </a:prstGeom>
        </p:spPr>
      </p:pic>
      <p:sp>
        <p:nvSpPr>
          <p:cNvPr id="55" name="Text 37"/>
          <p:cNvSpPr txBox="1"/>
          <p:nvPr/>
        </p:nvSpPr>
        <p:spPr>
          <a:xfrm>
            <a:off x="5939942" y="4362602"/>
            <a:ext cx="106436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课程状态说明</a:t>
            </a:r>
            <a:endParaRPr lang="en-US" sz="1300" b="1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56" name="Image 16" descr="preencoded.png"/>
          <p:cNvPicPr>
            <a:picLocks noChangeAspect="1"/>
          </p:cNvPicPr>
          <p:nvPr/>
        </p:nvPicPr>
        <p:blipFill>
          <a:blip r:embed="rId17"/>
          <a:srcRect t="-4" b="-4"/>
          <a:stretch>
            <a:fillRect/>
          </a:stretch>
        </p:blipFill>
        <p:spPr>
          <a:xfrm>
            <a:off x="5673852" y="4743907"/>
            <a:ext cx="5670194" cy="457200"/>
          </a:xfrm>
          <a:prstGeom prst="rect">
            <a:avLst/>
          </a:prstGeom>
        </p:spPr>
      </p:pic>
      <p:sp>
        <p:nvSpPr>
          <p:cNvPr id="57" name="Shape 38"/>
          <p:cNvSpPr/>
          <p:nvPr/>
        </p:nvSpPr>
        <p:spPr>
          <a:xfrm>
            <a:off x="5788152" y="4914900"/>
            <a:ext cx="114300" cy="114300"/>
          </a:xfrm>
          <a:prstGeom prst="ellipse">
            <a:avLst/>
          </a:prstGeom>
          <a:solidFill>
            <a:srgbClr val="10B98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8" name="Text 39"/>
          <p:cNvSpPr txBox="1"/>
          <p:nvPr/>
        </p:nvSpPr>
        <p:spPr>
          <a:xfrm>
            <a:off x="5978347" y="4858207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试用课程</a:t>
            </a:r>
            <a:endParaRPr lang="en-US" sz="12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9" name="Text 40"/>
          <p:cNvSpPr txBox="1"/>
          <p:nvPr/>
        </p:nvSpPr>
        <p:spPr>
          <a:xfrm>
            <a:off x="6664147" y="4876495"/>
            <a:ext cx="111099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(AI入门, AI沙盒)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60" name="Shape 41"/>
          <p:cNvSpPr/>
          <p:nvPr/>
        </p:nvSpPr>
        <p:spPr>
          <a:xfrm>
            <a:off x="10619842" y="4858207"/>
            <a:ext cx="619049" cy="228600"/>
          </a:xfrm>
          <a:prstGeom prst="roundRect">
            <a:avLst>
              <a:gd name="adj" fmla="val 133333"/>
            </a:avLst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1" name="Text 42"/>
          <p:cNvSpPr txBox="1"/>
          <p:nvPr/>
        </p:nvSpPr>
        <p:spPr>
          <a:xfrm>
            <a:off x="10619842" y="4858207"/>
            <a:ext cx="676656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4785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免费体验</a:t>
            </a:r>
            <a:endParaRPr lang="en-US" sz="900" b="1" dirty="0">
              <a:solidFill>
                <a:srgbClr val="04785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62" name="Image 17" descr="preencoded.png"/>
          <p:cNvPicPr>
            <a:picLocks noChangeAspect="1"/>
          </p:cNvPicPr>
          <p:nvPr/>
        </p:nvPicPr>
        <p:blipFill>
          <a:blip r:embed="rId17"/>
          <a:srcRect t="-4" b="-4"/>
          <a:stretch>
            <a:fillRect/>
          </a:stretch>
        </p:blipFill>
        <p:spPr>
          <a:xfrm>
            <a:off x="5673852" y="5315407"/>
            <a:ext cx="5670194" cy="457200"/>
          </a:xfrm>
          <a:prstGeom prst="rect">
            <a:avLst/>
          </a:prstGeom>
        </p:spPr>
      </p:pic>
      <p:sp>
        <p:nvSpPr>
          <p:cNvPr id="63" name="Shape 43"/>
          <p:cNvSpPr/>
          <p:nvPr/>
        </p:nvSpPr>
        <p:spPr>
          <a:xfrm>
            <a:off x="5788152" y="5486400"/>
            <a:ext cx="114300" cy="11430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4" name="Text 44"/>
          <p:cNvSpPr txBox="1"/>
          <p:nvPr/>
        </p:nvSpPr>
        <p:spPr>
          <a:xfrm>
            <a:off x="5978347" y="5429707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测试中课程</a:t>
            </a:r>
            <a:endParaRPr lang="en-US" sz="12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65" name="Text 45"/>
          <p:cNvSpPr txBox="1"/>
          <p:nvPr/>
        </p:nvSpPr>
        <p:spPr>
          <a:xfrm>
            <a:off x="6816852" y="5447995"/>
            <a:ext cx="72237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(其他课程)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66" name="Shape 46"/>
          <p:cNvSpPr/>
          <p:nvPr/>
        </p:nvSpPr>
        <p:spPr>
          <a:xfrm>
            <a:off x="10505542" y="5429707"/>
            <a:ext cx="733349" cy="228600"/>
          </a:xfrm>
          <a:prstGeom prst="roundRect">
            <a:avLst>
              <a:gd name="adj" fmla="val 133333"/>
            </a:avLst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7" name="Text 47"/>
          <p:cNvSpPr txBox="1"/>
          <p:nvPr/>
        </p:nvSpPr>
        <p:spPr>
          <a:xfrm>
            <a:off x="10505542" y="5429707"/>
            <a:ext cx="790956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B4530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持续优化中</a:t>
            </a:r>
            <a:endParaRPr lang="en-US" sz="900" b="1" dirty="0">
              <a:solidFill>
                <a:srgbClr val="B45309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68" name="Text 48"/>
          <p:cNvSpPr txBox="1"/>
          <p:nvPr/>
        </p:nvSpPr>
        <p:spPr>
          <a:xfrm>
            <a:off x="1000354" y="5524805"/>
            <a:ext cx="1915668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6D28D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顶点项目 (Capstone)</a:t>
            </a:r>
            <a:endParaRPr lang="en-US" sz="1300" b="1" dirty="0">
              <a:solidFill>
                <a:srgbClr val="6D28D9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69" name="Image 18" descr="preencoded.png"/>
          <p:cNvPicPr>
            <a:picLocks noChangeAspect="1"/>
          </p:cNvPicPr>
          <p:nvPr/>
        </p:nvPicPr>
        <p:blipFill>
          <a:blip r:embed="rId18"/>
          <a:srcRect t="-35" b="-35"/>
          <a:stretch>
            <a:fillRect/>
          </a:stretch>
        </p:blipFill>
        <p:spPr>
          <a:xfrm>
            <a:off x="457200" y="6213856"/>
            <a:ext cx="11277295" cy="562356"/>
          </a:xfrm>
          <a:prstGeom prst="rect">
            <a:avLst/>
          </a:prstGeom>
        </p:spPr>
      </p:pic>
      <p:sp>
        <p:nvSpPr>
          <p:cNvPr id="70" name="Shape 49"/>
          <p:cNvSpPr/>
          <p:nvPr/>
        </p:nvSpPr>
        <p:spPr>
          <a:xfrm>
            <a:off x="743407" y="6356502"/>
            <a:ext cx="990295" cy="276149"/>
          </a:xfrm>
          <a:prstGeom prst="roundRect">
            <a:avLst>
              <a:gd name="adj" fmla="val 331126"/>
            </a:avLst>
          </a:prstGeom>
          <a:solidFill>
            <a:srgbClr val="FEFCB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1" name="Text 50"/>
          <p:cNvSpPr/>
          <p:nvPr/>
        </p:nvSpPr>
        <p:spPr>
          <a:xfrm>
            <a:off x="934085" y="6356350"/>
            <a:ext cx="799465" cy="27686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74421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教学提示</a:t>
            </a:r>
            <a:endParaRPr lang="en-US" sz="1000" dirty="0"/>
          </a:p>
        </p:txBody>
      </p:sp>
      <p:pic>
        <p:nvPicPr>
          <p:cNvPr id="72" name="Image 19" descr="preencoded.png"/>
          <p:cNvPicPr>
            <a:picLocks noChangeAspect="1"/>
          </p:cNvPicPr>
          <p:nvPr/>
        </p:nvPicPr>
        <p:blipFill>
          <a:blip r:embed="rId19"/>
          <a:srcRect l="-1507" r="-1507"/>
          <a:stretch>
            <a:fillRect/>
          </a:stretch>
        </p:blipFill>
        <p:spPr>
          <a:xfrm>
            <a:off x="857707" y="6427826"/>
            <a:ext cx="171907" cy="133502"/>
          </a:xfrm>
          <a:prstGeom prst="rect">
            <a:avLst/>
          </a:prstGeom>
        </p:spPr>
      </p:pic>
      <p:sp>
        <p:nvSpPr>
          <p:cNvPr id="73" name="Text 51"/>
          <p:cNvSpPr txBox="1"/>
          <p:nvPr/>
        </p:nvSpPr>
        <p:spPr>
          <a:xfrm>
            <a:off x="1886407" y="6399479"/>
            <a:ext cx="404896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每门课程都包含详细的关卡设计，建议先从“AI入门”开始体验。</a:t>
            </a:r>
            <a:endParaRPr lang="en-US" sz="1000" dirty="0"/>
          </a:p>
        </p:txBody>
      </p:sp>
      <p:sp>
        <p:nvSpPr>
          <p:cNvPr id="74" name="Text 52"/>
          <p:cNvSpPr txBox="1"/>
          <p:nvPr/>
        </p:nvSpPr>
        <p:spPr>
          <a:xfrm>
            <a:off x="10019995" y="6323584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563E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查看详细课程列表</a:t>
            </a:r>
            <a:endParaRPr lang="en-US" sz="1200" dirty="0"/>
          </a:p>
        </p:txBody>
      </p:sp>
      <p:pic>
        <p:nvPicPr>
          <p:cNvPr id="75" name="Image 20" descr="preencoded.png"/>
          <p:cNvPicPr>
            <a:picLocks noChangeAspect="1"/>
          </p:cNvPicPr>
          <p:nvPr/>
        </p:nvPicPr>
        <p:blipFill>
          <a:blip r:embed="rId20"/>
          <a:srcRect t="-43" b="-43"/>
          <a:stretch>
            <a:fillRect/>
          </a:stretch>
        </p:blipFill>
        <p:spPr>
          <a:xfrm>
            <a:off x="11315700" y="6361989"/>
            <a:ext cx="133502" cy="1527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4044950"/>
            <a:ext cx="3333902" cy="3333902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" y="228600"/>
            <a:ext cx="457200" cy="457200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500" y="342900"/>
            <a:ext cx="228600" cy="228600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067105" y="267005"/>
            <a:ext cx="344820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kern="0" spc="135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课程学习路径规划</a:t>
            </a:r>
            <a:endParaRPr lang="en-US" sz="2700" kern="0" spc="135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pic>
        <p:nvPicPr>
          <p:cNvPr id="14" name="Image 7" descr="preencoded.png"/>
          <p:cNvPicPr>
            <a:picLocks noChangeAspect="1"/>
          </p:cNvPicPr>
          <p:nvPr/>
        </p:nvPicPr>
        <p:blipFill>
          <a:blip r:embed="rId4"/>
          <a:srcRect t="-6" b="-6"/>
          <a:stretch>
            <a:fillRect/>
          </a:stretch>
        </p:blipFill>
        <p:spPr>
          <a:xfrm>
            <a:off x="7579589" y="4964100"/>
            <a:ext cx="1276502" cy="40965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7551242" y="4964100"/>
            <a:ext cx="1334110" cy="4096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6B46C1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🔮 深化阶段</a:t>
            </a:r>
            <a:endParaRPr lang="en-US" sz="1400" b="1" dirty="0">
              <a:solidFill>
                <a:srgbClr val="6B46C1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3292475" y="848360"/>
            <a:ext cx="5619115" cy="1524000"/>
            <a:chOff x="675" y="1509"/>
            <a:chExt cx="8849" cy="2400"/>
          </a:xfrm>
        </p:grpSpPr>
        <p:pic>
          <p:nvPicPr>
            <p:cNvPr id="10" name="Image 5" descr="preencoded.png"/>
            <p:cNvPicPr>
              <a:picLocks noChangeAspect="1"/>
            </p:cNvPicPr>
            <p:nvPr/>
          </p:nvPicPr>
          <p:blipFill>
            <a:blip r:embed="rId5"/>
            <a:srcRect t="-6" b="-6"/>
            <a:stretch>
              <a:fillRect/>
            </a:stretch>
          </p:blipFill>
          <p:spPr>
            <a:xfrm>
              <a:off x="720" y="1800"/>
              <a:ext cx="2010" cy="645"/>
            </a:xfrm>
            <a:prstGeom prst="rect">
              <a:avLst/>
            </a:prstGeom>
          </p:spPr>
        </p:pic>
        <p:sp>
          <p:nvSpPr>
            <p:cNvPr id="11" name="Text 3"/>
            <p:cNvSpPr/>
            <p:nvPr/>
          </p:nvSpPr>
          <p:spPr>
            <a:xfrm>
              <a:off x="675" y="1800"/>
              <a:ext cx="2101" cy="645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2B6CB0"/>
                  </a:solidFill>
                  <a:latin typeface="汉仪正圆-45W" panose="00020600040101010101" charset="-122"/>
                  <a:ea typeface="汉仪正圆-45W" panose="00020600040101010101" charset="-122"/>
                  <a:cs typeface="ZCOOL KuaiLe" pitchFamily="34" charset="-120"/>
                </a:rPr>
                <a:t>🚀 入门阶段</a:t>
              </a:r>
              <a:endParaRPr lang="en-US" sz="1400" b="1" dirty="0">
                <a:solidFill>
                  <a:srgbClr val="2B6CB0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endParaRPr>
            </a:p>
          </p:txBody>
        </p:sp>
        <p:pic>
          <p:nvPicPr>
            <p:cNvPr id="16" name="Image 8" descr="preencoded.png"/>
            <p:cNvPicPr>
              <a:picLocks noChangeAspect="1"/>
            </p:cNvPicPr>
            <p:nvPr/>
          </p:nvPicPr>
          <p:blipFill>
            <a:blip r:embed="rId6"/>
            <a:srcRect t="-11" b="-11"/>
            <a:stretch>
              <a:fillRect/>
            </a:stretch>
          </p:blipFill>
          <p:spPr>
            <a:xfrm>
              <a:off x="720" y="1509"/>
              <a:ext cx="4215" cy="2400"/>
            </a:xfrm>
            <a:prstGeom prst="rect">
              <a:avLst/>
            </a:prstGeom>
          </p:spPr>
        </p:pic>
        <p:sp>
          <p:nvSpPr>
            <p:cNvPr id="17" name="Shape 6"/>
            <p:cNvSpPr/>
            <p:nvPr/>
          </p:nvSpPr>
          <p:spPr>
            <a:xfrm>
              <a:off x="945" y="1734"/>
              <a:ext cx="660" cy="660"/>
            </a:xfrm>
            <a:prstGeom prst="roundRect">
              <a:avLst>
                <a:gd name="adj" fmla="val 119095"/>
              </a:avLst>
            </a:prstGeom>
            <a:solidFill>
              <a:srgbClr val="4299E1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</p:sp>
        <p:pic>
          <p:nvPicPr>
            <p:cNvPr id="18" name="Image 9" descr="preencoded.png"/>
            <p:cNvPicPr>
              <a:picLocks noChangeAspect="1"/>
            </p:cNvPicPr>
            <p:nvPr/>
          </p:nvPicPr>
          <p:blipFill>
            <a:blip r:embed="rId7"/>
            <a:srcRect l="-505" r="-505"/>
            <a:stretch>
              <a:fillRect/>
            </a:stretch>
          </p:blipFill>
          <p:spPr>
            <a:xfrm>
              <a:off x="1094" y="1921"/>
              <a:ext cx="360" cy="285"/>
            </a:xfrm>
            <a:prstGeom prst="rect">
              <a:avLst/>
            </a:prstGeom>
          </p:spPr>
        </p:pic>
        <p:sp>
          <p:nvSpPr>
            <p:cNvPr id="19" name="Text 7"/>
            <p:cNvSpPr txBox="1"/>
            <p:nvPr/>
          </p:nvSpPr>
          <p:spPr>
            <a:xfrm>
              <a:off x="1786" y="1920"/>
              <a:ext cx="841" cy="301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2D3748"/>
                  </a:solidFill>
                  <a:latin typeface="汉仪正圆-45W" panose="00020600040101010101" charset="-122"/>
                  <a:ea typeface="汉仪正圆-45W" panose="00020600040101010101" charset="-122"/>
                  <a:cs typeface="Noto Sans SC" panose="020B0200000000000000" pitchFamily="34" charset="-120"/>
                </a:rPr>
                <a:t>AI入门</a:t>
              </a:r>
              <a:endParaRPr lang="en-US" sz="12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endParaRPr>
            </a:p>
          </p:txBody>
        </p:sp>
        <p:sp>
          <p:nvSpPr>
            <p:cNvPr id="20" name="Text 8"/>
            <p:cNvSpPr txBox="1"/>
            <p:nvPr/>
          </p:nvSpPr>
          <p:spPr>
            <a:xfrm>
              <a:off x="945" y="2514"/>
              <a:ext cx="4065" cy="24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900" dirty="0">
                  <a:solidFill>
                    <a:srgbClr val="6B7280"/>
                  </a:solidFill>
                  <a:latin typeface="汉仪正圆-45W" panose="00020600040101010101" charset="-122"/>
                  <a:ea typeface="汉仪正圆-45W" panose="00020600040101010101" charset="-122"/>
                  <a:cs typeface="Noto Sans SC" panose="020B0200000000000000" pitchFamily="34" charset="-120"/>
                </a:rPr>
                <a:t>编程启蒙 · AI基础</a:t>
              </a:r>
              <a:endPara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endParaRPr>
            </a:p>
          </p:txBody>
        </p:sp>
        <p:sp>
          <p:nvSpPr>
            <p:cNvPr id="21" name="Shape 9"/>
            <p:cNvSpPr/>
            <p:nvPr/>
          </p:nvSpPr>
          <p:spPr>
            <a:xfrm>
              <a:off x="945" y="3221"/>
              <a:ext cx="3766" cy="405"/>
            </a:xfrm>
            <a:prstGeom prst="roundRect">
              <a:avLst>
                <a:gd name="adj" fmla="val 158166"/>
              </a:avLst>
            </a:prstGeom>
            <a:solidFill>
              <a:srgbClr val="F7FAFC"/>
            </a:solidFill>
            <a:ln w="12700">
              <a:solidFill>
                <a:srgbClr val="E2E8F0"/>
              </a:solidFill>
              <a:prstDash val="solid"/>
            </a:ln>
          </p:spPr>
        </p:sp>
        <p:sp>
          <p:nvSpPr>
            <p:cNvPr id="22" name="Text 10"/>
            <p:cNvSpPr txBox="1"/>
            <p:nvPr/>
          </p:nvSpPr>
          <p:spPr>
            <a:xfrm>
              <a:off x="945" y="3221"/>
              <a:ext cx="3885" cy="40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76200" tIns="38100" rIns="76200" bIns="38100" rtlCol="0" anchor="ctr"/>
            <a:lstStyle/>
            <a:p>
              <a:pPr marL="0" indent="0" algn="l">
                <a:buNone/>
              </a:pPr>
              <a:r>
                <a:rPr lang="en-US" sz="800" dirty="0">
                  <a:solidFill>
                    <a:srgbClr val="718096"/>
                  </a:solidFill>
                  <a:latin typeface="汉仪正圆-45W" panose="00020600040101010101" charset="-122"/>
                  <a:ea typeface="汉仪正圆-45W" panose="00020600040101010101" charset="-122"/>
                  <a:cs typeface="Courier New" panose="02070309020205020404" pitchFamily="34" charset="-120"/>
                </a:rPr>
                <a:t>deepseek-chat</a:t>
              </a:r>
              <a:endParaRPr lang="en-US" sz="8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endParaRPr>
            </a:p>
          </p:txBody>
        </p:sp>
        <p:sp>
          <p:nvSpPr>
            <p:cNvPr id="23" name="Shape 11"/>
            <p:cNvSpPr/>
            <p:nvPr/>
          </p:nvSpPr>
          <p:spPr>
            <a:xfrm>
              <a:off x="4209" y="1659"/>
              <a:ext cx="585" cy="315"/>
            </a:xfrm>
            <a:prstGeom prst="roundRect">
              <a:avLst>
                <a:gd name="adj" fmla="val 434876"/>
              </a:avLst>
            </a:prstGeom>
            <a:solidFill>
              <a:srgbClr val="C6F6D5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</p:sp>
        <p:sp>
          <p:nvSpPr>
            <p:cNvPr id="24" name="Text 12"/>
            <p:cNvSpPr txBox="1"/>
            <p:nvPr/>
          </p:nvSpPr>
          <p:spPr>
            <a:xfrm>
              <a:off x="4209" y="1659"/>
              <a:ext cx="706" cy="31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76200" tIns="25400" rIns="76200" bIns="25400" rtlCol="0" anchor="ctr"/>
            <a:lstStyle/>
            <a:p>
              <a:pPr marL="0" indent="0" algn="l">
                <a:buNone/>
              </a:pPr>
              <a:r>
                <a:rPr lang="en-US" sz="800" b="1" dirty="0">
                  <a:solidFill>
                    <a:srgbClr val="22543D"/>
                  </a:solidFill>
                  <a:latin typeface="汉仪正圆-45W" panose="00020600040101010101" charset="-122"/>
                  <a:ea typeface="汉仪正圆-45W" panose="00020600040101010101" charset="-122"/>
                  <a:cs typeface="Noto Sans SC" panose="020B0200000000000000" pitchFamily="34" charset="-120"/>
                </a:rPr>
                <a:t>试用</a:t>
              </a:r>
              <a:endParaRPr lang="en-US" sz="800" b="1" dirty="0">
                <a:solidFill>
                  <a:srgbClr val="22543D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endParaRPr>
            </a:p>
          </p:txBody>
        </p:sp>
        <p:pic>
          <p:nvPicPr>
            <p:cNvPr id="25" name="Image 10" descr="preencoded.png"/>
            <p:cNvPicPr>
              <a:picLocks noChangeAspect="1"/>
            </p:cNvPicPr>
            <p:nvPr/>
          </p:nvPicPr>
          <p:blipFill>
            <a:blip r:embed="rId6"/>
            <a:srcRect t="-11" b="-11"/>
            <a:stretch>
              <a:fillRect/>
            </a:stretch>
          </p:blipFill>
          <p:spPr>
            <a:xfrm>
              <a:off x="5234" y="1509"/>
              <a:ext cx="4215" cy="2400"/>
            </a:xfrm>
            <a:prstGeom prst="rect">
              <a:avLst/>
            </a:prstGeom>
          </p:spPr>
        </p:pic>
        <p:sp>
          <p:nvSpPr>
            <p:cNvPr id="26" name="Shape 13"/>
            <p:cNvSpPr/>
            <p:nvPr/>
          </p:nvSpPr>
          <p:spPr>
            <a:xfrm>
              <a:off x="5460" y="1734"/>
              <a:ext cx="660" cy="660"/>
            </a:xfrm>
            <a:prstGeom prst="roundRect">
              <a:avLst>
                <a:gd name="adj" fmla="val 119095"/>
              </a:avLst>
            </a:prstGeom>
            <a:solidFill>
              <a:srgbClr val="ED8936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</p:sp>
        <p:pic>
          <p:nvPicPr>
            <p:cNvPr id="27" name="Image 11" descr="preencoded.png"/>
            <p:cNvPicPr>
              <a:picLocks noChangeAspect="1"/>
            </p:cNvPicPr>
            <p:nvPr/>
          </p:nvPicPr>
          <p:blipFill>
            <a:blip r:embed="rId8"/>
            <a:srcRect l="-505" r="-505"/>
            <a:stretch>
              <a:fillRect/>
            </a:stretch>
          </p:blipFill>
          <p:spPr>
            <a:xfrm>
              <a:off x="5610" y="1921"/>
              <a:ext cx="360" cy="285"/>
            </a:xfrm>
            <a:prstGeom prst="rect">
              <a:avLst/>
            </a:prstGeom>
          </p:spPr>
        </p:pic>
        <p:sp>
          <p:nvSpPr>
            <p:cNvPr id="28" name="Text 14"/>
            <p:cNvSpPr txBox="1"/>
            <p:nvPr/>
          </p:nvSpPr>
          <p:spPr>
            <a:xfrm>
              <a:off x="6300" y="1920"/>
              <a:ext cx="841" cy="301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2D3748"/>
                  </a:solidFill>
                  <a:latin typeface="汉仪正圆-45W" panose="00020600040101010101" charset="-122"/>
                  <a:ea typeface="汉仪正圆-45W" panose="00020600040101010101" charset="-122"/>
                  <a:cs typeface="Noto Sans SC" panose="020B0200000000000000" pitchFamily="34" charset="-120"/>
                </a:rPr>
                <a:t>AI沙盒</a:t>
              </a:r>
              <a:endParaRPr lang="en-US" sz="12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endParaRPr>
            </a:p>
          </p:txBody>
        </p:sp>
        <p:sp>
          <p:nvSpPr>
            <p:cNvPr id="29" name="Text 15"/>
            <p:cNvSpPr txBox="1"/>
            <p:nvPr/>
          </p:nvSpPr>
          <p:spPr>
            <a:xfrm>
              <a:off x="5460" y="2514"/>
              <a:ext cx="4065" cy="24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900" dirty="0">
                  <a:solidFill>
                    <a:srgbClr val="6B7280"/>
                  </a:solidFill>
                  <a:latin typeface="汉仪正圆-45W" panose="00020600040101010101" charset="-122"/>
                  <a:ea typeface="汉仪正圆-45W" panose="00020600040101010101" charset="-122"/>
                  <a:cs typeface="Noto Sans SC" panose="020B0200000000000000" pitchFamily="34" charset="-120"/>
                </a:rPr>
                <a:t>自由探索 · 多模型</a:t>
              </a:r>
              <a:endPara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endParaRPr>
            </a:p>
          </p:txBody>
        </p:sp>
        <p:sp>
          <p:nvSpPr>
            <p:cNvPr id="30" name="Shape 16"/>
            <p:cNvSpPr/>
            <p:nvPr/>
          </p:nvSpPr>
          <p:spPr>
            <a:xfrm>
              <a:off x="5460" y="3221"/>
              <a:ext cx="3766" cy="405"/>
            </a:xfrm>
            <a:prstGeom prst="roundRect">
              <a:avLst>
                <a:gd name="adj" fmla="val 158166"/>
              </a:avLst>
            </a:prstGeom>
            <a:solidFill>
              <a:srgbClr val="F7FAFC"/>
            </a:solidFill>
            <a:ln w="12700">
              <a:solidFill>
                <a:srgbClr val="E2E8F0"/>
              </a:solidFill>
              <a:prstDash val="solid"/>
            </a:ln>
          </p:spPr>
        </p:sp>
        <p:sp>
          <p:nvSpPr>
            <p:cNvPr id="31" name="Text 17"/>
            <p:cNvSpPr txBox="1"/>
            <p:nvPr/>
          </p:nvSpPr>
          <p:spPr>
            <a:xfrm>
              <a:off x="5460" y="3221"/>
              <a:ext cx="3885" cy="40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76200" tIns="38100" rIns="76200" bIns="38100" rtlCol="0" anchor="ctr"/>
            <a:lstStyle/>
            <a:p>
              <a:pPr marL="0" indent="0" algn="l">
                <a:buNone/>
              </a:pPr>
              <a:r>
                <a:rPr lang="en-US" sz="800" dirty="0">
                  <a:solidFill>
                    <a:srgbClr val="718096"/>
                  </a:solidFill>
                  <a:latin typeface="汉仪正圆-45W" panose="00020600040101010101" charset="-122"/>
                  <a:ea typeface="汉仪正圆-45W" panose="00020600040101010101" charset="-122"/>
                  <a:cs typeface="Courier New" panose="02070309020205020404" pitchFamily="34" charset="-120"/>
                </a:rPr>
                <a:t>GPT-4, Claude...</a:t>
              </a:r>
              <a:endParaRPr lang="en-US" sz="8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endParaRPr>
            </a:p>
          </p:txBody>
        </p:sp>
        <p:sp>
          <p:nvSpPr>
            <p:cNvPr id="32" name="Shape 18"/>
            <p:cNvSpPr/>
            <p:nvPr/>
          </p:nvSpPr>
          <p:spPr>
            <a:xfrm>
              <a:off x="8724" y="1659"/>
              <a:ext cx="585" cy="315"/>
            </a:xfrm>
            <a:prstGeom prst="roundRect">
              <a:avLst>
                <a:gd name="adj" fmla="val 434876"/>
              </a:avLst>
            </a:prstGeom>
            <a:solidFill>
              <a:srgbClr val="C6F6D5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</p:sp>
        <p:sp>
          <p:nvSpPr>
            <p:cNvPr id="33" name="Text 19"/>
            <p:cNvSpPr txBox="1"/>
            <p:nvPr/>
          </p:nvSpPr>
          <p:spPr>
            <a:xfrm>
              <a:off x="8724" y="1659"/>
              <a:ext cx="706" cy="31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76200" tIns="25400" rIns="76200" bIns="25400" rtlCol="0" anchor="ctr"/>
            <a:lstStyle/>
            <a:p>
              <a:pPr marL="0" indent="0" algn="l">
                <a:buNone/>
              </a:pPr>
              <a:r>
                <a:rPr lang="en-US" sz="800" b="1" dirty="0">
                  <a:solidFill>
                    <a:srgbClr val="22543D"/>
                  </a:solidFill>
                  <a:latin typeface="汉仪正圆-45W" panose="00020600040101010101" charset="-122"/>
                  <a:ea typeface="汉仪正圆-45W" panose="00020600040101010101" charset="-122"/>
                  <a:cs typeface="Noto Sans SC" panose="020B0200000000000000" pitchFamily="34" charset="-120"/>
                </a:rPr>
                <a:t>试用</a:t>
              </a:r>
              <a:endParaRPr lang="en-US" sz="800" b="1" dirty="0">
                <a:solidFill>
                  <a:srgbClr val="22543D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endParaRPr>
            </a:p>
          </p:txBody>
        </p:sp>
      </p:grpSp>
      <p:pic>
        <p:nvPicPr>
          <p:cNvPr id="34" name="Image 12" descr="preencoded.png"/>
          <p:cNvPicPr>
            <a:picLocks noChangeAspect="1"/>
          </p:cNvPicPr>
          <p:nvPr/>
        </p:nvPicPr>
        <p:blipFill>
          <a:blip r:embed="rId9"/>
          <a:srcRect t="-11" b="-11"/>
          <a:stretch>
            <a:fillRect/>
          </a:stretch>
        </p:blipFill>
        <p:spPr>
          <a:xfrm>
            <a:off x="457200" y="2908376"/>
            <a:ext cx="2676449" cy="1524305"/>
          </a:xfrm>
          <a:prstGeom prst="rect">
            <a:avLst/>
          </a:prstGeom>
        </p:spPr>
      </p:pic>
      <p:sp>
        <p:nvSpPr>
          <p:cNvPr id="35" name="Shape 20"/>
          <p:cNvSpPr/>
          <p:nvPr/>
        </p:nvSpPr>
        <p:spPr>
          <a:xfrm>
            <a:off x="599846" y="3051023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48BB7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6" name="Image 13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18718" y="3169895"/>
            <a:ext cx="181051" cy="181051"/>
          </a:xfrm>
          <a:prstGeom prst="rect">
            <a:avLst/>
          </a:prstGeom>
        </p:spPr>
      </p:pic>
      <p:sp>
        <p:nvSpPr>
          <p:cNvPr id="37" name="Text 21"/>
          <p:cNvSpPr txBox="1"/>
          <p:nvPr/>
        </p:nvSpPr>
        <p:spPr>
          <a:xfrm>
            <a:off x="1133856" y="3168980"/>
            <a:ext cx="1000354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英语语言艺术</a:t>
            </a:r>
            <a:endParaRPr lang="en-US" sz="1200" b="1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8" name="Text 22"/>
          <p:cNvSpPr txBox="1"/>
          <p:nvPr/>
        </p:nvSpPr>
        <p:spPr>
          <a:xfrm>
            <a:off x="599846" y="3546627"/>
            <a:ext cx="258135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创意写作 · 语文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9" name="Shape 23"/>
          <p:cNvSpPr/>
          <p:nvPr/>
        </p:nvSpPr>
        <p:spPr>
          <a:xfrm>
            <a:off x="599846" y="3995598"/>
            <a:ext cx="2391156" cy="256946"/>
          </a:xfrm>
          <a:prstGeom prst="roundRect">
            <a:avLst>
              <a:gd name="adj" fmla="val 158166"/>
            </a:avLst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0" name="Text 24"/>
          <p:cNvSpPr txBox="1"/>
          <p:nvPr/>
        </p:nvSpPr>
        <p:spPr>
          <a:xfrm>
            <a:off x="599846" y="3995598"/>
            <a:ext cx="2467051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deepseek-chat</a:t>
            </a:r>
            <a:endParaRPr lang="en-US" sz="800" dirty="0">
              <a:solidFill>
                <a:srgbClr val="718096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sp>
        <p:nvSpPr>
          <p:cNvPr id="41" name="Shape 25"/>
          <p:cNvSpPr/>
          <p:nvPr/>
        </p:nvSpPr>
        <p:spPr>
          <a:xfrm>
            <a:off x="2565806" y="3003474"/>
            <a:ext cx="476402" cy="200254"/>
          </a:xfrm>
          <a:prstGeom prst="roundRect">
            <a:avLst>
              <a:gd name="adj" fmla="val 434876"/>
            </a:avLst>
          </a:prstGeom>
          <a:solidFill>
            <a:srgbClr val="FEFCB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2" name="Text 26"/>
          <p:cNvSpPr txBox="1"/>
          <p:nvPr/>
        </p:nvSpPr>
        <p:spPr>
          <a:xfrm>
            <a:off x="2565806" y="3003474"/>
            <a:ext cx="553212" cy="2002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74421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测试中</a:t>
            </a:r>
            <a:endParaRPr lang="en-US" sz="800" b="1" dirty="0">
              <a:solidFill>
                <a:srgbClr val="74421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3" name="Image 14" descr="preencoded.png"/>
          <p:cNvPicPr>
            <a:picLocks noChangeAspect="1"/>
          </p:cNvPicPr>
          <p:nvPr/>
        </p:nvPicPr>
        <p:blipFill>
          <a:blip r:embed="rId9"/>
          <a:srcRect t="-11" b="-11"/>
          <a:stretch>
            <a:fillRect/>
          </a:stretch>
        </p:blipFill>
        <p:spPr>
          <a:xfrm>
            <a:off x="3323844" y="2908376"/>
            <a:ext cx="2676449" cy="1524305"/>
          </a:xfrm>
          <a:prstGeom prst="rect">
            <a:avLst/>
          </a:prstGeom>
        </p:spPr>
      </p:pic>
      <p:sp>
        <p:nvSpPr>
          <p:cNvPr id="44" name="Shape 27"/>
          <p:cNvSpPr/>
          <p:nvPr/>
        </p:nvSpPr>
        <p:spPr>
          <a:xfrm>
            <a:off x="3467405" y="3051023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38B2A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5" name="Image 15" descr="preencoded.png"/>
          <p:cNvPicPr>
            <a:picLocks noChangeAspect="1"/>
          </p:cNvPicPr>
          <p:nvPr/>
        </p:nvPicPr>
        <p:blipFill>
          <a:blip r:embed="rId11"/>
          <a:srcRect t="-856" b="-856"/>
          <a:stretch>
            <a:fillRect/>
          </a:stretch>
        </p:blipFill>
        <p:spPr>
          <a:xfrm>
            <a:off x="3610051" y="3169895"/>
            <a:ext cx="133502" cy="181051"/>
          </a:xfrm>
          <a:prstGeom prst="rect">
            <a:avLst/>
          </a:prstGeom>
        </p:spPr>
      </p:pic>
      <p:sp>
        <p:nvSpPr>
          <p:cNvPr id="46" name="Text 28"/>
          <p:cNvSpPr txBox="1"/>
          <p:nvPr/>
        </p:nvSpPr>
        <p:spPr>
          <a:xfrm>
            <a:off x="4000500" y="3168980"/>
            <a:ext cx="1000354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数学与统计学</a:t>
            </a:r>
            <a:endParaRPr lang="en-US" sz="1200" b="1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7" name="Text 29"/>
          <p:cNvSpPr txBox="1"/>
          <p:nvPr/>
        </p:nvSpPr>
        <p:spPr>
          <a:xfrm>
            <a:off x="3467405" y="3546627"/>
            <a:ext cx="258135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数据分析 · 建模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8" name="Shape 30"/>
          <p:cNvSpPr/>
          <p:nvPr/>
        </p:nvSpPr>
        <p:spPr>
          <a:xfrm>
            <a:off x="3467405" y="3995598"/>
            <a:ext cx="2391156" cy="256946"/>
          </a:xfrm>
          <a:prstGeom prst="roundRect">
            <a:avLst>
              <a:gd name="adj" fmla="val 158166"/>
            </a:avLst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9" name="Text 31"/>
          <p:cNvSpPr txBox="1"/>
          <p:nvPr/>
        </p:nvSpPr>
        <p:spPr>
          <a:xfrm>
            <a:off x="3467405" y="3995598"/>
            <a:ext cx="2467051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deepseek-chat</a:t>
            </a:r>
            <a:endParaRPr lang="en-US" sz="800" dirty="0">
              <a:solidFill>
                <a:srgbClr val="718096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sp>
        <p:nvSpPr>
          <p:cNvPr id="50" name="Shape 32"/>
          <p:cNvSpPr/>
          <p:nvPr/>
        </p:nvSpPr>
        <p:spPr>
          <a:xfrm>
            <a:off x="5433365" y="3003474"/>
            <a:ext cx="476402" cy="200254"/>
          </a:xfrm>
          <a:prstGeom prst="roundRect">
            <a:avLst>
              <a:gd name="adj" fmla="val 434876"/>
            </a:avLst>
          </a:prstGeom>
          <a:solidFill>
            <a:srgbClr val="FEFCB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1" name="Text 33"/>
          <p:cNvSpPr txBox="1"/>
          <p:nvPr/>
        </p:nvSpPr>
        <p:spPr>
          <a:xfrm>
            <a:off x="5433365" y="3003474"/>
            <a:ext cx="553212" cy="2002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74421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测试中</a:t>
            </a:r>
            <a:endParaRPr lang="en-US" sz="800" b="1" dirty="0">
              <a:solidFill>
                <a:srgbClr val="74421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2" name="Image 16" descr="preencoded.png"/>
          <p:cNvPicPr>
            <a:picLocks noChangeAspect="1"/>
          </p:cNvPicPr>
          <p:nvPr/>
        </p:nvPicPr>
        <p:blipFill>
          <a:blip r:embed="rId9"/>
          <a:srcRect t="-11" b="-11"/>
          <a:stretch>
            <a:fillRect/>
          </a:stretch>
        </p:blipFill>
        <p:spPr>
          <a:xfrm>
            <a:off x="6191402" y="2908376"/>
            <a:ext cx="2676449" cy="1524305"/>
          </a:xfrm>
          <a:prstGeom prst="rect">
            <a:avLst/>
          </a:prstGeom>
        </p:spPr>
      </p:pic>
      <p:sp>
        <p:nvSpPr>
          <p:cNvPr id="53" name="Shape 34"/>
          <p:cNvSpPr/>
          <p:nvPr/>
        </p:nvSpPr>
        <p:spPr>
          <a:xfrm>
            <a:off x="6334049" y="3051023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9F7A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4" name="Image 17" descr="preencoded.png"/>
          <p:cNvPicPr>
            <a:picLocks noChangeAspect="1"/>
          </p:cNvPicPr>
          <p:nvPr/>
        </p:nvPicPr>
        <p:blipFill>
          <a:blip r:embed="rId12"/>
          <a:srcRect l="-505" r="-505"/>
          <a:stretch>
            <a:fillRect/>
          </a:stretch>
        </p:blipFill>
        <p:spPr>
          <a:xfrm>
            <a:off x="6429146" y="3169895"/>
            <a:ext cx="228600" cy="181051"/>
          </a:xfrm>
          <a:prstGeom prst="rect">
            <a:avLst/>
          </a:prstGeom>
        </p:spPr>
      </p:pic>
      <p:sp>
        <p:nvSpPr>
          <p:cNvPr id="55" name="Text 35"/>
          <p:cNvSpPr txBox="1"/>
          <p:nvPr/>
        </p:nvSpPr>
        <p:spPr>
          <a:xfrm>
            <a:off x="6867144" y="3168980"/>
            <a:ext cx="7818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人工智能1</a:t>
            </a:r>
            <a:endParaRPr lang="en-US" sz="1200" b="1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6" name="Text 36"/>
          <p:cNvSpPr txBox="1"/>
          <p:nvPr/>
        </p:nvSpPr>
        <p:spPr>
          <a:xfrm>
            <a:off x="6334049" y="3546627"/>
            <a:ext cx="258135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机器学习基础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7" name="Shape 37"/>
          <p:cNvSpPr/>
          <p:nvPr/>
        </p:nvSpPr>
        <p:spPr>
          <a:xfrm>
            <a:off x="6334049" y="3995598"/>
            <a:ext cx="2391156" cy="256946"/>
          </a:xfrm>
          <a:prstGeom prst="roundRect">
            <a:avLst>
              <a:gd name="adj" fmla="val 158166"/>
            </a:avLst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8" name="Text 38"/>
          <p:cNvSpPr txBox="1"/>
          <p:nvPr/>
        </p:nvSpPr>
        <p:spPr>
          <a:xfrm>
            <a:off x="6334049" y="3995598"/>
            <a:ext cx="2467051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qwen-image-plus</a:t>
            </a:r>
            <a:endParaRPr lang="en-US" sz="800" dirty="0">
              <a:solidFill>
                <a:srgbClr val="718096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sp>
        <p:nvSpPr>
          <p:cNvPr id="59" name="Shape 39"/>
          <p:cNvSpPr/>
          <p:nvPr/>
        </p:nvSpPr>
        <p:spPr>
          <a:xfrm>
            <a:off x="8300009" y="3003474"/>
            <a:ext cx="476402" cy="200254"/>
          </a:xfrm>
          <a:prstGeom prst="roundRect">
            <a:avLst>
              <a:gd name="adj" fmla="val 434876"/>
            </a:avLst>
          </a:prstGeom>
          <a:solidFill>
            <a:srgbClr val="FEFCB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0" name="Text 40"/>
          <p:cNvSpPr txBox="1"/>
          <p:nvPr/>
        </p:nvSpPr>
        <p:spPr>
          <a:xfrm>
            <a:off x="8300009" y="3003474"/>
            <a:ext cx="553212" cy="2002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74421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测试中</a:t>
            </a:r>
            <a:endParaRPr lang="en-US" sz="800" b="1" dirty="0">
              <a:solidFill>
                <a:srgbClr val="74421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61" name="Image 18" descr="preencoded.png"/>
          <p:cNvPicPr>
            <a:picLocks noChangeAspect="1"/>
          </p:cNvPicPr>
          <p:nvPr/>
        </p:nvPicPr>
        <p:blipFill>
          <a:blip r:embed="rId9"/>
          <a:srcRect t="-11" b="-11"/>
          <a:stretch>
            <a:fillRect/>
          </a:stretch>
        </p:blipFill>
        <p:spPr>
          <a:xfrm>
            <a:off x="9058046" y="2908376"/>
            <a:ext cx="2676449" cy="1524305"/>
          </a:xfrm>
          <a:prstGeom prst="rect">
            <a:avLst/>
          </a:prstGeom>
        </p:spPr>
      </p:pic>
      <p:sp>
        <p:nvSpPr>
          <p:cNvPr id="62" name="Shape 41"/>
          <p:cNvSpPr/>
          <p:nvPr/>
        </p:nvSpPr>
        <p:spPr>
          <a:xfrm>
            <a:off x="9201607" y="3051023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3" name="Image 19" descr="preencoded.png"/>
          <p:cNvPicPr>
            <a:picLocks noChangeAspect="1"/>
          </p:cNvPicPr>
          <p:nvPr/>
        </p:nvPicPr>
        <p:blipFill>
          <a:blip r:embed="rId13"/>
          <a:srcRect l="-505" r="-505"/>
          <a:stretch>
            <a:fillRect/>
          </a:stretch>
        </p:blipFill>
        <p:spPr>
          <a:xfrm>
            <a:off x="9296705" y="3169895"/>
            <a:ext cx="228600" cy="181051"/>
          </a:xfrm>
          <a:prstGeom prst="rect">
            <a:avLst/>
          </a:prstGeom>
        </p:spPr>
      </p:pic>
      <p:sp>
        <p:nvSpPr>
          <p:cNvPr id="64" name="Text 42"/>
          <p:cNvSpPr txBox="1"/>
          <p:nvPr/>
        </p:nvSpPr>
        <p:spPr>
          <a:xfrm>
            <a:off x="9734702" y="3168980"/>
            <a:ext cx="84856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计算机科学</a:t>
            </a:r>
            <a:endParaRPr lang="en-US" sz="1200" b="1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65" name="Text 43"/>
          <p:cNvSpPr txBox="1"/>
          <p:nvPr/>
        </p:nvSpPr>
        <p:spPr>
          <a:xfrm>
            <a:off x="9201607" y="3546627"/>
            <a:ext cx="248716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应用开发 · CS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66" name="Shape 44"/>
          <p:cNvSpPr/>
          <p:nvPr/>
        </p:nvSpPr>
        <p:spPr>
          <a:xfrm>
            <a:off x="9201607" y="3995598"/>
            <a:ext cx="2391156" cy="256946"/>
          </a:xfrm>
          <a:prstGeom prst="roundRect">
            <a:avLst>
              <a:gd name="adj" fmla="val 158166"/>
            </a:avLst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7" name="Text 45"/>
          <p:cNvSpPr txBox="1"/>
          <p:nvPr/>
        </p:nvSpPr>
        <p:spPr>
          <a:xfrm>
            <a:off x="9201607" y="3995598"/>
            <a:ext cx="2467051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deepseek-chat</a:t>
            </a:r>
            <a:endParaRPr lang="en-US" sz="800" dirty="0">
              <a:solidFill>
                <a:srgbClr val="718096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sp>
        <p:nvSpPr>
          <p:cNvPr id="68" name="Shape 46"/>
          <p:cNvSpPr/>
          <p:nvPr/>
        </p:nvSpPr>
        <p:spPr>
          <a:xfrm>
            <a:off x="11167567" y="3003474"/>
            <a:ext cx="476402" cy="200254"/>
          </a:xfrm>
          <a:prstGeom prst="roundRect">
            <a:avLst>
              <a:gd name="adj" fmla="val 434876"/>
            </a:avLst>
          </a:prstGeom>
          <a:solidFill>
            <a:srgbClr val="FEFCB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9" name="Text 47"/>
          <p:cNvSpPr txBox="1"/>
          <p:nvPr/>
        </p:nvSpPr>
        <p:spPr>
          <a:xfrm>
            <a:off x="11167567" y="3003474"/>
            <a:ext cx="553212" cy="2002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74421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测试中</a:t>
            </a:r>
            <a:endParaRPr lang="en-US" sz="800" dirty="0"/>
          </a:p>
        </p:txBody>
      </p:sp>
      <p:pic>
        <p:nvPicPr>
          <p:cNvPr id="70" name="Image 20" descr="preencoded.png"/>
          <p:cNvPicPr>
            <a:picLocks noChangeAspect="1"/>
          </p:cNvPicPr>
          <p:nvPr/>
        </p:nvPicPr>
        <p:blipFill>
          <a:blip r:embed="rId14"/>
          <a:srcRect t="-11" b="-11"/>
          <a:stretch>
            <a:fillRect/>
          </a:stretch>
        </p:blipFill>
        <p:spPr>
          <a:xfrm>
            <a:off x="6173241" y="4969586"/>
            <a:ext cx="2676449" cy="1524305"/>
          </a:xfrm>
          <a:prstGeom prst="rect">
            <a:avLst/>
          </a:prstGeom>
        </p:spPr>
      </p:pic>
      <p:sp>
        <p:nvSpPr>
          <p:cNvPr id="71" name="Shape 48"/>
          <p:cNvSpPr/>
          <p:nvPr/>
        </p:nvSpPr>
        <p:spPr>
          <a:xfrm>
            <a:off x="6316802" y="5112233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9F7A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2" name="Image 21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6435674" y="5231105"/>
            <a:ext cx="181051" cy="181051"/>
          </a:xfrm>
          <a:prstGeom prst="rect">
            <a:avLst/>
          </a:prstGeom>
        </p:spPr>
      </p:pic>
      <p:sp>
        <p:nvSpPr>
          <p:cNvPr id="73" name="Text 49"/>
          <p:cNvSpPr txBox="1"/>
          <p:nvPr/>
        </p:nvSpPr>
        <p:spPr>
          <a:xfrm>
            <a:off x="6849897" y="5230190"/>
            <a:ext cx="7818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人工智能2</a:t>
            </a:r>
            <a:endParaRPr lang="en-US" sz="1200" b="1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74" name="Text 50"/>
          <p:cNvSpPr txBox="1"/>
          <p:nvPr/>
        </p:nvSpPr>
        <p:spPr>
          <a:xfrm>
            <a:off x="6316802" y="5607837"/>
            <a:ext cx="258135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数据科学 · 进阶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75" name="Shape 51"/>
          <p:cNvSpPr/>
          <p:nvPr/>
        </p:nvSpPr>
        <p:spPr>
          <a:xfrm>
            <a:off x="6316802" y="6056808"/>
            <a:ext cx="2391156" cy="256946"/>
          </a:xfrm>
          <a:prstGeom prst="roundRect">
            <a:avLst>
              <a:gd name="adj" fmla="val 158166"/>
            </a:avLst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6" name="Text 52"/>
          <p:cNvSpPr txBox="1"/>
          <p:nvPr/>
        </p:nvSpPr>
        <p:spPr>
          <a:xfrm>
            <a:off x="6316802" y="6056808"/>
            <a:ext cx="2467051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deepseek-chat</a:t>
            </a:r>
            <a:endParaRPr lang="en-US" sz="800" dirty="0">
              <a:solidFill>
                <a:srgbClr val="718096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sp>
        <p:nvSpPr>
          <p:cNvPr id="77" name="Shape 53"/>
          <p:cNvSpPr/>
          <p:nvPr/>
        </p:nvSpPr>
        <p:spPr>
          <a:xfrm>
            <a:off x="8282762" y="5064684"/>
            <a:ext cx="476402" cy="200254"/>
          </a:xfrm>
          <a:prstGeom prst="roundRect">
            <a:avLst>
              <a:gd name="adj" fmla="val 434876"/>
            </a:avLst>
          </a:prstGeom>
          <a:solidFill>
            <a:srgbClr val="FEFCB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8" name="Text 54"/>
          <p:cNvSpPr txBox="1"/>
          <p:nvPr/>
        </p:nvSpPr>
        <p:spPr>
          <a:xfrm>
            <a:off x="8282762" y="5064684"/>
            <a:ext cx="553212" cy="2002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74421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测试中</a:t>
            </a:r>
            <a:endParaRPr lang="en-US" sz="800" dirty="0"/>
          </a:p>
        </p:txBody>
      </p:sp>
      <p:pic>
        <p:nvPicPr>
          <p:cNvPr id="81" name="Image 23" descr="preencoded.png"/>
          <p:cNvPicPr>
            <a:picLocks noChangeAspect="1"/>
          </p:cNvPicPr>
          <p:nvPr/>
        </p:nvPicPr>
        <p:blipFill>
          <a:blip r:embed="rId16"/>
          <a:srcRect l="-1082" r="-1082"/>
          <a:stretch>
            <a:fillRect/>
          </a:stretch>
        </p:blipFill>
        <p:spPr>
          <a:xfrm>
            <a:off x="6449009" y="5230470"/>
            <a:ext cx="161849" cy="181051"/>
          </a:xfrm>
          <a:prstGeom prst="rect">
            <a:avLst/>
          </a:prstGeom>
        </p:spPr>
      </p:pic>
      <p:pic>
        <p:nvPicPr>
          <p:cNvPr id="88" name="Image 24" descr="preencoded.png"/>
          <p:cNvPicPr>
            <a:picLocks noChangeAspect="1"/>
          </p:cNvPicPr>
          <p:nvPr/>
        </p:nvPicPr>
        <p:blipFill>
          <a:blip r:embed="rId14"/>
          <a:srcRect t="-11" b="-11"/>
          <a:stretch>
            <a:fillRect/>
          </a:stretch>
        </p:blipFill>
        <p:spPr>
          <a:xfrm>
            <a:off x="3309874" y="4968951"/>
            <a:ext cx="2676449" cy="1524305"/>
          </a:xfrm>
          <a:prstGeom prst="rect">
            <a:avLst/>
          </a:prstGeom>
        </p:spPr>
      </p:pic>
      <p:sp>
        <p:nvSpPr>
          <p:cNvPr id="89" name="Shape 62"/>
          <p:cNvSpPr/>
          <p:nvPr/>
        </p:nvSpPr>
        <p:spPr>
          <a:xfrm>
            <a:off x="3453435" y="5111598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38B2A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90" name="Image 25" descr="preencoded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3572307" y="5230470"/>
            <a:ext cx="181051" cy="181051"/>
          </a:xfrm>
          <a:prstGeom prst="rect">
            <a:avLst/>
          </a:prstGeom>
        </p:spPr>
      </p:pic>
      <p:sp>
        <p:nvSpPr>
          <p:cNvPr id="91" name="Text 63"/>
          <p:cNvSpPr txBox="1"/>
          <p:nvPr/>
        </p:nvSpPr>
        <p:spPr>
          <a:xfrm>
            <a:off x="3986530" y="5229555"/>
            <a:ext cx="1000354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人工智能探索</a:t>
            </a:r>
            <a:endParaRPr lang="en-US" sz="1200" b="1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92" name="Text 64"/>
          <p:cNvSpPr txBox="1"/>
          <p:nvPr/>
        </p:nvSpPr>
        <p:spPr>
          <a:xfrm>
            <a:off x="3453435" y="5607202"/>
            <a:ext cx="258135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跨学科拓展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93" name="Shape 65"/>
          <p:cNvSpPr/>
          <p:nvPr/>
        </p:nvSpPr>
        <p:spPr>
          <a:xfrm>
            <a:off x="3453435" y="6056173"/>
            <a:ext cx="2391156" cy="256946"/>
          </a:xfrm>
          <a:prstGeom prst="roundRect">
            <a:avLst>
              <a:gd name="adj" fmla="val 158166"/>
            </a:avLst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4" name="Text 66"/>
          <p:cNvSpPr txBox="1"/>
          <p:nvPr/>
        </p:nvSpPr>
        <p:spPr>
          <a:xfrm>
            <a:off x="3453435" y="6056173"/>
            <a:ext cx="2467051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qwen-image-plus</a:t>
            </a:r>
            <a:endParaRPr lang="en-US" sz="800" dirty="0">
              <a:solidFill>
                <a:srgbClr val="718096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sp>
        <p:nvSpPr>
          <p:cNvPr id="95" name="Shape 67"/>
          <p:cNvSpPr/>
          <p:nvPr/>
        </p:nvSpPr>
        <p:spPr>
          <a:xfrm>
            <a:off x="5419395" y="5064049"/>
            <a:ext cx="476402" cy="200254"/>
          </a:xfrm>
          <a:prstGeom prst="roundRect">
            <a:avLst>
              <a:gd name="adj" fmla="val 434876"/>
            </a:avLst>
          </a:prstGeom>
          <a:solidFill>
            <a:srgbClr val="FEFCB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6" name="Text 68"/>
          <p:cNvSpPr txBox="1"/>
          <p:nvPr/>
        </p:nvSpPr>
        <p:spPr>
          <a:xfrm>
            <a:off x="5419395" y="5064049"/>
            <a:ext cx="553212" cy="2002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74421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测试中</a:t>
            </a:r>
            <a:endParaRPr lang="en-US" sz="800" b="1" dirty="0">
              <a:solidFill>
                <a:srgbClr val="74421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21" name="圆角矩形 120"/>
          <p:cNvSpPr/>
          <p:nvPr/>
        </p:nvSpPr>
        <p:spPr>
          <a:xfrm>
            <a:off x="5549583" y="438150"/>
            <a:ext cx="1087755" cy="306705"/>
          </a:xfrm>
          <a:prstGeom prst="roundRect">
            <a:avLst>
              <a:gd name="adj" fmla="val 35805"/>
            </a:avLst>
          </a:prstGeom>
          <a:solidFill>
            <a:srgbClr val="CFE5F4"/>
          </a:solidFill>
          <a:ln>
            <a:solidFill>
              <a:srgbClr val="1E40AF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400">
                <a:solidFill>
                  <a:srgbClr val="1E40AF"/>
                </a:solidFill>
              </a:rPr>
              <a:t>入门阶段</a:t>
            </a:r>
            <a:endParaRPr lang="zh-CN" altLang="en-US" sz="1400">
              <a:solidFill>
                <a:srgbClr val="1E40AF"/>
              </a:solidFill>
            </a:endParaRPr>
          </a:p>
        </p:txBody>
      </p:sp>
      <p:sp>
        <p:nvSpPr>
          <p:cNvPr id="122" name="圆角矩形 121"/>
          <p:cNvSpPr/>
          <p:nvPr/>
        </p:nvSpPr>
        <p:spPr>
          <a:xfrm>
            <a:off x="5549583" y="2514600"/>
            <a:ext cx="1087755" cy="306705"/>
          </a:xfrm>
          <a:prstGeom prst="roundRect">
            <a:avLst>
              <a:gd name="adj" fmla="val 35805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400">
                <a:solidFill>
                  <a:schemeClr val="accent6">
                    <a:lumMod val="50000"/>
                  </a:schemeClr>
                </a:solidFill>
              </a:rPr>
              <a:t>进阶阶段</a:t>
            </a:r>
            <a:endParaRPr lang="zh-CN" altLang="en-US" sz="14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3" name="圆角矩形 122"/>
          <p:cNvSpPr/>
          <p:nvPr/>
        </p:nvSpPr>
        <p:spPr>
          <a:xfrm>
            <a:off x="5549583" y="4578350"/>
            <a:ext cx="1087755" cy="306705"/>
          </a:xfrm>
          <a:prstGeom prst="roundRect">
            <a:avLst>
              <a:gd name="adj" fmla="val 35805"/>
            </a:avLst>
          </a:prstGeom>
          <a:solidFill>
            <a:srgbClr val="E9DAF4"/>
          </a:solidFill>
          <a:ln>
            <a:solidFill>
              <a:srgbClr val="7030A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400">
                <a:solidFill>
                  <a:srgbClr val="7030A0"/>
                </a:solidFill>
              </a:rPr>
              <a:t>深化阶段</a:t>
            </a:r>
            <a:endParaRPr lang="zh-CN" altLang="en-US" sz="140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952805" y="-1429207"/>
            <a:ext cx="3810305" cy="3810305"/>
          </a:xfrm>
          <a:prstGeom prst="ellipse">
            <a:avLst/>
          </a:prstGeom>
          <a:solidFill>
            <a:srgbClr val="FFF9C4">
              <a:alpha val="6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905902" y="3524098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57200" y="304495"/>
            <a:ext cx="457200" cy="457200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t="-45" b="-45"/>
          <a:stretch>
            <a:fillRect/>
          </a:stretch>
        </p:blipFill>
        <p:spPr>
          <a:xfrm>
            <a:off x="556870" y="418795"/>
            <a:ext cx="256946" cy="228600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067105" y="304495"/>
            <a:ext cx="8963863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扣哒宇宙教学法：学习·二创·创作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5"/>
          <p:cNvSpPr txBox="1"/>
          <p:nvPr/>
        </p:nvSpPr>
        <p:spPr>
          <a:xfrm>
            <a:off x="3398825" y="914400"/>
            <a:ext cx="852678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核心理念：通过模仿、修改、创新，逐步培养AI协作能力 </a:t>
            </a:r>
            <a:endParaRPr lang="en-US" sz="18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rcRect l="-15" r="-15"/>
          <a:stretch>
            <a:fillRect/>
          </a:stretch>
        </p:blipFill>
        <p:spPr>
          <a:xfrm>
            <a:off x="457200" y="5639105"/>
            <a:ext cx="5486400" cy="990295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972007" y="5790895"/>
            <a:ext cx="50109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教师指引</a:t>
            </a:r>
            <a:endParaRPr lang="en-US" sz="1500" b="1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2" name="Text 7"/>
          <p:cNvSpPr txBox="1"/>
          <p:nvPr/>
        </p:nvSpPr>
        <p:spPr>
          <a:xfrm>
            <a:off x="972007" y="6096305"/>
            <a:ext cx="48966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F293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采用</a:t>
            </a:r>
            <a:r>
              <a:rPr lang="en-US" sz="1000" b="1" dirty="0">
                <a:solidFill>
                  <a:srgbClr val="1F293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“脚手架”</a:t>
            </a:r>
            <a:r>
              <a:rPr lang="en-US" sz="1000" dirty="0">
                <a:solidFill>
                  <a:srgbClr val="1F293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式教学：不要一开始就要求学生自由创作。先通过“学习”建立信心，再通过“二创”理解逻辑，最后自然过渡到“创作”。 </a:t>
            </a:r>
            <a:endParaRPr lang="en-US" sz="10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 l="-15" r="-15"/>
          <a:stretch>
            <a:fillRect/>
          </a:stretch>
        </p:blipFill>
        <p:spPr>
          <a:xfrm>
            <a:off x="6248095" y="5639105"/>
            <a:ext cx="5486400" cy="990295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6762902" y="5790895"/>
            <a:ext cx="50109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为什么这样教？</a:t>
            </a:r>
            <a:endParaRPr lang="en-US" sz="1500" b="1" dirty="0">
              <a:solidFill>
                <a:srgbClr val="000000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5" name="Text 9"/>
          <p:cNvSpPr txBox="1"/>
          <p:nvPr/>
        </p:nvSpPr>
        <p:spPr>
          <a:xfrm>
            <a:off x="6762902" y="6096305"/>
            <a:ext cx="48966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F293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直接让学生对AI提问往往会不知所措（空白页恐惧）。这种三步法能有效降低AI学习门槛，培养清晰的</a:t>
            </a:r>
            <a:r>
              <a:rPr lang="en-US" sz="1000" b="1" dirty="0">
                <a:solidFill>
                  <a:srgbClr val="1F293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提示词工程思维</a:t>
            </a:r>
            <a:r>
              <a:rPr lang="en-US" sz="1000" dirty="0">
                <a:solidFill>
                  <a:srgbClr val="1F293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。 </a:t>
            </a:r>
            <a:endParaRPr lang="en-US" sz="10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5"/>
          <a:srcRect l="-133" r="-133"/>
          <a:stretch>
            <a:fillRect/>
          </a:stretch>
        </p:blipFill>
        <p:spPr>
          <a:xfrm>
            <a:off x="3100730" y="961949"/>
            <a:ext cx="171907" cy="228600"/>
          </a:xfrm>
          <a:prstGeom prst="rect">
            <a:avLst/>
          </a:prstGeom>
        </p:spPr>
      </p:pic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66598" y="5872277"/>
            <a:ext cx="190195" cy="190195"/>
          </a:xfrm>
          <a:prstGeom prst="rect">
            <a:avLst/>
          </a:prstGeom>
        </p:spPr>
      </p:pic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458407" y="5872277"/>
            <a:ext cx="190195" cy="190195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8"/>
          <a:srcRect t="-400" b="-400"/>
          <a:stretch>
            <a:fillRect/>
          </a:stretch>
        </p:blipFill>
        <p:spPr>
          <a:xfrm>
            <a:off x="3838651" y="3181198"/>
            <a:ext cx="685800" cy="38405"/>
          </a:xfrm>
          <a:prstGeom prst="rect">
            <a:avLst/>
          </a:prstGeom>
        </p:spPr>
      </p:pic>
      <p:pic>
        <p:nvPicPr>
          <p:cNvPr id="20" name="Image 8" descr="preencoded.png"/>
          <p:cNvPicPr>
            <a:picLocks noChangeAspect="1"/>
          </p:cNvPicPr>
          <p:nvPr/>
        </p:nvPicPr>
        <p:blipFill>
          <a:blip r:embed="rId8"/>
          <a:srcRect t="-400" b="-400"/>
          <a:stretch>
            <a:fillRect/>
          </a:stretch>
        </p:blipFill>
        <p:spPr>
          <a:xfrm>
            <a:off x="7667244" y="3181198"/>
            <a:ext cx="685800" cy="38405"/>
          </a:xfrm>
          <a:prstGeom prst="rect">
            <a:avLst/>
          </a:prstGeom>
        </p:spPr>
      </p:pic>
      <p:pic>
        <p:nvPicPr>
          <p:cNvPr id="21" name="Image 9" descr="preencoded.png"/>
          <p:cNvPicPr>
            <a:picLocks noChangeAspect="1"/>
          </p:cNvPicPr>
          <p:nvPr/>
        </p:nvPicPr>
        <p:blipFill>
          <a:blip r:embed="rId9"/>
          <a:srcRect l="-4" r="-4"/>
          <a:stretch>
            <a:fillRect/>
          </a:stretch>
        </p:blipFill>
        <p:spPr>
          <a:xfrm>
            <a:off x="838505" y="1390802"/>
            <a:ext cx="2857500" cy="3619195"/>
          </a:xfrm>
          <a:prstGeom prst="rect">
            <a:avLst/>
          </a:prstGeom>
        </p:spPr>
      </p:pic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933956" y="1619402"/>
            <a:ext cx="666598" cy="666598"/>
          </a:xfrm>
          <a:prstGeom prst="rect">
            <a:avLst/>
          </a:prstGeom>
        </p:spPr>
      </p:pic>
      <p:pic>
        <p:nvPicPr>
          <p:cNvPr id="23" name="Image 11" descr="preencoded.png"/>
          <p:cNvPicPr>
            <a:picLocks noChangeAspect="1"/>
          </p:cNvPicPr>
          <p:nvPr/>
        </p:nvPicPr>
        <p:blipFill>
          <a:blip r:embed="rId11"/>
          <a:srcRect l="-90" r="-90"/>
          <a:stretch>
            <a:fillRect/>
          </a:stretch>
        </p:blipFill>
        <p:spPr>
          <a:xfrm>
            <a:off x="2076602" y="1800454"/>
            <a:ext cx="381305" cy="304495"/>
          </a:xfrm>
          <a:prstGeom prst="rect">
            <a:avLst/>
          </a:prstGeom>
        </p:spPr>
      </p:pic>
      <p:sp>
        <p:nvSpPr>
          <p:cNvPr id="24" name="Text 10"/>
          <p:cNvSpPr txBox="1"/>
          <p:nvPr/>
        </p:nvSpPr>
        <p:spPr>
          <a:xfrm>
            <a:off x="1590142" y="2438705"/>
            <a:ext cx="1621231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1. 学习 (模仿)</a:t>
            </a:r>
            <a:endParaRPr lang="en-US" sz="1900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5" name="Text 11"/>
          <p:cNvSpPr txBox="1"/>
          <p:nvPr/>
        </p:nvSpPr>
        <p:spPr>
          <a:xfrm>
            <a:off x="1067105" y="2924251"/>
            <a:ext cx="247711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教师演示标准提示词，学生观察AI响应。</a:t>
            </a:r>
            <a:endParaRPr lang="en-US" sz="1100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6" name="Shape 12"/>
          <p:cNvSpPr/>
          <p:nvPr/>
        </p:nvSpPr>
        <p:spPr>
          <a:xfrm>
            <a:off x="1067105" y="3457346"/>
            <a:ext cx="2400300" cy="580644"/>
          </a:xfrm>
          <a:prstGeom prst="roundRect">
            <a:avLst>
              <a:gd name="adj" fmla="val 41306"/>
            </a:avLst>
          </a:prstGeom>
          <a:solidFill>
            <a:srgbClr val="F7FAFC"/>
          </a:solidFill>
        </p:spPr>
      </p:sp>
      <p:sp>
        <p:nvSpPr>
          <p:cNvPr id="27" name="Shape 13"/>
          <p:cNvSpPr/>
          <p:nvPr/>
        </p:nvSpPr>
        <p:spPr>
          <a:xfrm>
            <a:off x="1067105" y="3457346"/>
            <a:ext cx="28346" cy="580644"/>
          </a:xfrm>
          <a:prstGeom prst="roundRect">
            <a:avLst>
              <a:gd name="adj" fmla="val 846125"/>
            </a:avLst>
          </a:prstGeom>
          <a:solidFill>
            <a:srgbClr val="CBD5E0"/>
          </a:solidFill>
          <a:ln w="12700">
            <a:solidFill>
              <a:srgbClr val="CBD5E0">
                <a:alpha val="0"/>
              </a:srgbClr>
            </a:solidFill>
            <a:prstDash val="solid"/>
          </a:ln>
        </p:spPr>
      </p:sp>
      <p:sp>
        <p:nvSpPr>
          <p:cNvPr id="28" name="Text 14"/>
          <p:cNvSpPr txBox="1"/>
          <p:nvPr/>
        </p:nvSpPr>
        <p:spPr>
          <a:xfrm>
            <a:off x="1067105" y="3457346"/>
            <a:ext cx="2477110" cy="5815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76200" rIns="76200" bIns="76200" rtlCol="0" anchor="ctr"/>
          <a:lstStyle/>
          <a:p>
            <a:pPr marL="0" indent="0" algn="just">
              <a:buNone/>
            </a:pPr>
            <a:r>
              <a:rPr lang="en-US" sz="1000" b="1" dirty="0">
                <a:solidFill>
                  <a:srgbClr val="3B82F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🎯 目标：</a:t>
            </a:r>
            <a:r>
              <a:rPr lang="en-US" sz="10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建立认知，熟悉界面，理解“输入-输出”关系。 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9" name="Shape 15"/>
          <p:cNvSpPr/>
          <p:nvPr/>
        </p:nvSpPr>
        <p:spPr>
          <a:xfrm>
            <a:off x="1067105" y="4172407"/>
            <a:ext cx="2400300" cy="609905"/>
          </a:xfrm>
          <a:prstGeom prst="roundRect">
            <a:avLst>
              <a:gd name="adj" fmla="val 56222"/>
            </a:avLst>
          </a:prstGeom>
          <a:solidFill>
            <a:srgbClr val="FFFBEB"/>
          </a:solidFill>
          <a:ln w="12700">
            <a:solidFill>
              <a:srgbClr val="F6E05E"/>
            </a:solidFill>
            <a:prstDash val="solid"/>
          </a:ln>
        </p:spPr>
      </p:sp>
      <p:pic>
        <p:nvPicPr>
          <p:cNvPr id="31" name="Image 12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954073" y="4312310"/>
            <a:ext cx="133502" cy="133502"/>
          </a:xfrm>
          <a:prstGeom prst="rect">
            <a:avLst/>
          </a:prstGeom>
        </p:spPr>
      </p:pic>
      <p:sp>
        <p:nvSpPr>
          <p:cNvPr id="32" name="Text 17"/>
          <p:cNvSpPr txBox="1"/>
          <p:nvPr/>
        </p:nvSpPr>
        <p:spPr>
          <a:xfrm>
            <a:off x="2087575" y="4276649"/>
            <a:ext cx="5340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74421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15 分钟</a:t>
            </a:r>
            <a:endParaRPr lang="en-US" sz="1000" b="1" dirty="0">
              <a:solidFill>
                <a:srgbClr val="74421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3" name="Text 18"/>
          <p:cNvSpPr txBox="1"/>
          <p:nvPr/>
        </p:nvSpPr>
        <p:spPr>
          <a:xfrm>
            <a:off x="1543507" y="4496105"/>
            <a:ext cx="1448410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10min 演示 + 5min 操作</a:t>
            </a:r>
            <a:endParaRPr lang="en-US" sz="9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4" name="Image 13" descr="preencoded.png"/>
          <p:cNvPicPr>
            <a:picLocks noChangeAspect="1"/>
          </p:cNvPicPr>
          <p:nvPr/>
        </p:nvPicPr>
        <p:blipFill>
          <a:blip r:embed="rId9"/>
          <a:srcRect l="-4" r="-4"/>
          <a:stretch>
            <a:fillRect/>
          </a:stretch>
        </p:blipFill>
        <p:spPr>
          <a:xfrm>
            <a:off x="4667098" y="1390802"/>
            <a:ext cx="2857500" cy="3619195"/>
          </a:xfrm>
          <a:prstGeom prst="rect">
            <a:avLst/>
          </a:prstGeom>
        </p:spPr>
      </p:pic>
      <p:pic>
        <p:nvPicPr>
          <p:cNvPr id="35" name="Image 14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5762549" y="1619402"/>
            <a:ext cx="666598" cy="666598"/>
          </a:xfrm>
          <a:prstGeom prst="rect">
            <a:avLst/>
          </a:prstGeom>
        </p:spPr>
      </p:pic>
      <p:pic>
        <p:nvPicPr>
          <p:cNvPr id="36" name="Image 15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5943600" y="1800454"/>
            <a:ext cx="304495" cy="304495"/>
          </a:xfrm>
          <a:prstGeom prst="rect">
            <a:avLst/>
          </a:prstGeom>
        </p:spPr>
      </p:pic>
      <p:sp>
        <p:nvSpPr>
          <p:cNvPr id="37" name="Text 19"/>
          <p:cNvSpPr txBox="1"/>
          <p:nvPr/>
        </p:nvSpPr>
        <p:spPr>
          <a:xfrm>
            <a:off x="5386730" y="2438705"/>
            <a:ext cx="1688897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2. 二创 (修改)</a:t>
            </a:r>
            <a:endParaRPr lang="en-US" sz="1900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8" name="Text 20"/>
          <p:cNvSpPr txBox="1"/>
          <p:nvPr/>
        </p:nvSpPr>
        <p:spPr>
          <a:xfrm>
            <a:off x="4895698" y="2924251"/>
            <a:ext cx="247711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教师引导修改提示词（如改变颜色、对象），学生实践。</a:t>
            </a:r>
            <a:endParaRPr lang="en-US" sz="1100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9" name="Shape 21"/>
          <p:cNvSpPr/>
          <p:nvPr/>
        </p:nvSpPr>
        <p:spPr>
          <a:xfrm>
            <a:off x="4895698" y="3457346"/>
            <a:ext cx="2400300" cy="580644"/>
          </a:xfrm>
          <a:prstGeom prst="roundRect">
            <a:avLst>
              <a:gd name="adj" fmla="val 41306"/>
            </a:avLst>
          </a:prstGeom>
          <a:solidFill>
            <a:srgbClr val="F7FAFC"/>
          </a:solidFill>
        </p:spPr>
      </p:sp>
      <p:sp>
        <p:nvSpPr>
          <p:cNvPr id="40" name="Shape 22"/>
          <p:cNvSpPr/>
          <p:nvPr/>
        </p:nvSpPr>
        <p:spPr>
          <a:xfrm>
            <a:off x="4895698" y="3457346"/>
            <a:ext cx="28346" cy="580644"/>
          </a:xfrm>
          <a:prstGeom prst="roundRect">
            <a:avLst>
              <a:gd name="adj" fmla="val 846125"/>
            </a:avLst>
          </a:prstGeom>
          <a:solidFill>
            <a:srgbClr val="CBD5E0"/>
          </a:solidFill>
          <a:ln w="12700">
            <a:solidFill>
              <a:srgbClr val="CBD5E0">
                <a:alpha val="0"/>
              </a:srgbClr>
            </a:solidFill>
            <a:prstDash val="solid"/>
          </a:ln>
        </p:spPr>
      </p:sp>
      <p:sp>
        <p:nvSpPr>
          <p:cNvPr id="41" name="Text 23"/>
          <p:cNvSpPr txBox="1"/>
          <p:nvPr/>
        </p:nvSpPr>
        <p:spPr>
          <a:xfrm>
            <a:off x="4895698" y="3457346"/>
            <a:ext cx="2477110" cy="5815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76200" rIns="76200" bIns="76200" rtlCol="0" anchor="ctr"/>
          <a:lstStyle/>
          <a:p>
            <a:pPr marL="0" indent="0" algn="just">
              <a:buNone/>
            </a:pPr>
            <a:r>
              <a:rPr lang="en-US" sz="1000" b="1" dirty="0">
                <a:solidFill>
                  <a:srgbClr val="10B98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🎯 目标：</a:t>
            </a:r>
            <a:r>
              <a:rPr lang="en-US" sz="10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理解提示词与结果的关联，培养迭代思维。 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2" name="Shape 24"/>
          <p:cNvSpPr/>
          <p:nvPr/>
        </p:nvSpPr>
        <p:spPr>
          <a:xfrm>
            <a:off x="4895698" y="4172407"/>
            <a:ext cx="2400300" cy="609905"/>
          </a:xfrm>
          <a:prstGeom prst="roundRect">
            <a:avLst>
              <a:gd name="adj" fmla="val 56222"/>
            </a:avLst>
          </a:prstGeom>
          <a:solidFill>
            <a:srgbClr val="FFFBEB"/>
          </a:solidFill>
          <a:ln w="12700">
            <a:solidFill>
              <a:srgbClr val="F6E05E"/>
            </a:solidFill>
            <a:prstDash val="solid"/>
          </a:ln>
        </p:spPr>
      </p:sp>
      <p:pic>
        <p:nvPicPr>
          <p:cNvPr id="44" name="Image 16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5782666" y="4312310"/>
            <a:ext cx="133502" cy="133502"/>
          </a:xfrm>
          <a:prstGeom prst="rect">
            <a:avLst/>
          </a:prstGeom>
        </p:spPr>
      </p:pic>
      <p:sp>
        <p:nvSpPr>
          <p:cNvPr id="45" name="Text 26"/>
          <p:cNvSpPr txBox="1"/>
          <p:nvPr/>
        </p:nvSpPr>
        <p:spPr>
          <a:xfrm>
            <a:off x="5916168" y="4276649"/>
            <a:ext cx="5340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74421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20 分钟</a:t>
            </a:r>
            <a:endParaRPr lang="en-US" sz="1000" b="1" dirty="0">
              <a:solidFill>
                <a:srgbClr val="74421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6" name="Text 27"/>
          <p:cNvSpPr txBox="1"/>
          <p:nvPr/>
        </p:nvSpPr>
        <p:spPr>
          <a:xfrm>
            <a:off x="5338267" y="4496105"/>
            <a:ext cx="1519733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10min 引导 + 10min 实践</a:t>
            </a:r>
            <a:endParaRPr lang="en-US" sz="9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7" name="Image 17" descr="preencoded.png"/>
          <p:cNvPicPr>
            <a:picLocks noChangeAspect="1"/>
          </p:cNvPicPr>
          <p:nvPr/>
        </p:nvPicPr>
        <p:blipFill>
          <a:blip r:embed="rId9"/>
          <a:srcRect l="-4" r="-4"/>
          <a:stretch>
            <a:fillRect/>
          </a:stretch>
        </p:blipFill>
        <p:spPr>
          <a:xfrm>
            <a:off x="8496605" y="1390802"/>
            <a:ext cx="2857500" cy="3619195"/>
          </a:xfrm>
          <a:prstGeom prst="rect">
            <a:avLst/>
          </a:prstGeom>
        </p:spPr>
      </p:pic>
      <p:pic>
        <p:nvPicPr>
          <p:cNvPr id="48" name="Image 18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9592056" y="1619402"/>
            <a:ext cx="666598" cy="666598"/>
          </a:xfrm>
          <a:prstGeom prst="rect">
            <a:avLst/>
          </a:prstGeom>
        </p:spPr>
      </p:pic>
      <p:pic>
        <p:nvPicPr>
          <p:cNvPr id="49" name="Image 19" descr="preencoded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9773107" y="1800454"/>
            <a:ext cx="304495" cy="304495"/>
          </a:xfrm>
          <a:prstGeom prst="rect">
            <a:avLst/>
          </a:prstGeom>
        </p:spPr>
      </p:pic>
      <p:sp>
        <p:nvSpPr>
          <p:cNvPr id="50" name="Text 28"/>
          <p:cNvSpPr txBox="1"/>
          <p:nvPr/>
        </p:nvSpPr>
        <p:spPr>
          <a:xfrm>
            <a:off x="9211666" y="2438705"/>
            <a:ext cx="1700784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2D3748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3. 创作 (创新)</a:t>
            </a:r>
            <a:endParaRPr lang="en-US" sz="1900" dirty="0">
              <a:solidFill>
                <a:srgbClr val="2D3748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51" name="Text 29"/>
          <p:cNvSpPr txBox="1"/>
          <p:nvPr/>
        </p:nvSpPr>
        <p:spPr>
          <a:xfrm>
            <a:off x="8725205" y="2924251"/>
            <a:ext cx="247711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学生自主设计提示词，从零创造游戏。</a:t>
            </a:r>
            <a:endParaRPr lang="en-US" sz="1100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2" name="Shape 30"/>
          <p:cNvSpPr/>
          <p:nvPr/>
        </p:nvSpPr>
        <p:spPr>
          <a:xfrm>
            <a:off x="8725205" y="3457346"/>
            <a:ext cx="2400300" cy="580644"/>
          </a:xfrm>
          <a:prstGeom prst="roundRect">
            <a:avLst>
              <a:gd name="adj" fmla="val 41306"/>
            </a:avLst>
          </a:prstGeom>
          <a:solidFill>
            <a:srgbClr val="F7FAFC"/>
          </a:solidFill>
        </p:spPr>
      </p:sp>
      <p:sp>
        <p:nvSpPr>
          <p:cNvPr id="53" name="Shape 31"/>
          <p:cNvSpPr/>
          <p:nvPr/>
        </p:nvSpPr>
        <p:spPr>
          <a:xfrm>
            <a:off x="8725205" y="3457346"/>
            <a:ext cx="28346" cy="580644"/>
          </a:xfrm>
          <a:prstGeom prst="roundRect">
            <a:avLst>
              <a:gd name="adj" fmla="val 846125"/>
            </a:avLst>
          </a:prstGeom>
          <a:solidFill>
            <a:srgbClr val="CBD5E0"/>
          </a:solidFill>
          <a:ln w="12700">
            <a:solidFill>
              <a:srgbClr val="CBD5E0">
                <a:alpha val="0"/>
              </a:srgbClr>
            </a:solidFill>
            <a:prstDash val="solid"/>
          </a:ln>
        </p:spPr>
      </p:sp>
      <p:sp>
        <p:nvSpPr>
          <p:cNvPr id="54" name="Text 32"/>
          <p:cNvSpPr txBox="1"/>
          <p:nvPr/>
        </p:nvSpPr>
        <p:spPr>
          <a:xfrm>
            <a:off x="8725205" y="3457346"/>
            <a:ext cx="2477110" cy="5815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76200" rIns="76200" bIns="76200" rtlCol="0" anchor="ctr"/>
          <a:lstStyle/>
          <a:p>
            <a:pPr marL="0" indent="0" algn="just">
              <a:buNone/>
            </a:pPr>
            <a:r>
              <a:rPr lang="en-US" sz="1000" b="1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🎯 目标：</a:t>
            </a:r>
            <a:r>
              <a:rPr lang="en-US" sz="10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综合运用所学，激发创造力。 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55" name="Shape 33"/>
          <p:cNvSpPr/>
          <p:nvPr/>
        </p:nvSpPr>
        <p:spPr>
          <a:xfrm>
            <a:off x="8725205" y="4172407"/>
            <a:ext cx="2400300" cy="609905"/>
          </a:xfrm>
          <a:prstGeom prst="roundRect">
            <a:avLst>
              <a:gd name="adj" fmla="val 56222"/>
            </a:avLst>
          </a:prstGeom>
          <a:solidFill>
            <a:srgbClr val="FFFBEB"/>
          </a:solidFill>
          <a:ln w="12700">
            <a:solidFill>
              <a:srgbClr val="F6E05E"/>
            </a:solidFill>
            <a:prstDash val="solid"/>
          </a:ln>
        </p:spPr>
      </p:sp>
      <p:pic>
        <p:nvPicPr>
          <p:cNvPr id="57" name="Image 20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9596628" y="4312310"/>
            <a:ext cx="133502" cy="133502"/>
          </a:xfrm>
          <a:prstGeom prst="rect">
            <a:avLst/>
          </a:prstGeom>
        </p:spPr>
      </p:pic>
      <p:sp>
        <p:nvSpPr>
          <p:cNvPr id="58" name="Text 35"/>
          <p:cNvSpPr txBox="1"/>
          <p:nvPr/>
        </p:nvSpPr>
        <p:spPr>
          <a:xfrm>
            <a:off x="9721901" y="4276649"/>
            <a:ext cx="57881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74421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5 分钟 +</a:t>
            </a:r>
            <a:endParaRPr lang="en-US" sz="1000" b="1" dirty="0">
              <a:solidFill>
                <a:srgbClr val="74421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9" name="Text 36"/>
          <p:cNvSpPr txBox="1"/>
          <p:nvPr/>
        </p:nvSpPr>
        <p:spPr>
          <a:xfrm>
            <a:off x="9224467" y="4496105"/>
            <a:ext cx="1403604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布置任务 (可延伸至课后)</a:t>
            </a:r>
            <a:endParaRPr lang="en-US" sz="9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60" name="Image 21" descr="preencoded.png"/>
          <p:cNvPicPr>
            <a:picLocks noChangeAspect="1"/>
          </p:cNvPicPr>
          <p:nvPr/>
        </p:nvPicPr>
        <p:blipFill>
          <a:blip r:embed="rId17"/>
          <a:srcRect l="-22939" r="-22939"/>
          <a:stretch>
            <a:fillRect/>
          </a:stretch>
        </p:blipFill>
        <p:spPr>
          <a:xfrm rot="480000">
            <a:off x="10696651" y="1248156"/>
            <a:ext cx="809244" cy="267005"/>
          </a:xfrm>
          <a:prstGeom prst="rect">
            <a:avLst/>
          </a:prstGeom>
        </p:spPr>
      </p:pic>
      <p:sp>
        <p:nvSpPr>
          <p:cNvPr id="61" name="Text 37"/>
          <p:cNvSpPr/>
          <p:nvPr/>
        </p:nvSpPr>
        <p:spPr>
          <a:xfrm rot="600000">
            <a:off x="10698785" y="1266571"/>
            <a:ext cx="86685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高阶挑战！</a:t>
            </a:r>
            <a:endParaRPr lang="en-US" sz="9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4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7905902" y="-952805"/>
            <a:ext cx="4762195" cy="47621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476402" y="4000500"/>
            <a:ext cx="3810305" cy="3810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228600"/>
            <a:ext cx="533095" cy="53309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t="-45" b="-45"/>
          <a:stretch>
            <a:fillRect/>
          </a:stretch>
        </p:blipFill>
        <p:spPr>
          <a:xfrm>
            <a:off x="595274" y="381305"/>
            <a:ext cx="256946" cy="228600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143000" y="267005"/>
            <a:ext cx="659556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教师如何进入 扣哒宇宙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Shape 3"/>
          <p:cNvSpPr/>
          <p:nvPr/>
        </p:nvSpPr>
        <p:spPr>
          <a:xfrm>
            <a:off x="8076895" y="1083564"/>
            <a:ext cx="3657600" cy="2866644"/>
          </a:xfrm>
          <a:prstGeom prst="roundRect">
            <a:avLst>
              <a:gd name="adj" fmla="val 3391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0" name="Shape 4"/>
          <p:cNvSpPr/>
          <p:nvPr/>
        </p:nvSpPr>
        <p:spPr>
          <a:xfrm>
            <a:off x="8076895" y="1083564"/>
            <a:ext cx="3657600" cy="38405"/>
          </a:xfrm>
          <a:prstGeom prst="roundRect">
            <a:avLst>
              <a:gd name="adj" fmla="val 253123"/>
            </a:avLst>
          </a:prstGeom>
          <a:solidFill>
            <a:srgbClr val="FBBF24"/>
          </a:solidFill>
          <a:ln w="12700">
            <a:solidFill>
              <a:srgbClr val="FBBF24">
                <a:alpha val="0"/>
              </a:srgbClr>
            </a:solidFill>
            <a:prstDash val="solid"/>
          </a:ln>
        </p:spPr>
      </p:sp>
      <p:sp>
        <p:nvSpPr>
          <p:cNvPr id="11" name="Text 5"/>
          <p:cNvSpPr txBox="1"/>
          <p:nvPr/>
        </p:nvSpPr>
        <p:spPr>
          <a:xfrm>
            <a:off x="8210398" y="1883664"/>
            <a:ext cx="33915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🎯 课堂提示</a:t>
            </a:r>
            <a:endParaRPr lang="en-US" sz="1800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2" name="Text 6"/>
          <p:cNvSpPr txBox="1"/>
          <p:nvPr/>
        </p:nvSpPr>
        <p:spPr>
          <a:xfrm>
            <a:off x="8268005" y="2340864"/>
            <a:ext cx="3277210" cy="5623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请老师</a:t>
            </a:r>
            <a:r>
              <a:rPr lang="zh-CN" alt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在课前或</a:t>
            </a:r>
            <a:r>
              <a:rPr lang="zh-CN" alt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课上进入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zh-CN" altLang="en-US" sz="1300" b="1" dirty="0">
                <a:solidFill>
                  <a:srgbClr val="B4530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教师管理</a:t>
            </a:r>
            <a:r>
              <a:rPr lang="zh-CN" altLang="en-US" sz="1300" b="1" dirty="0">
                <a:solidFill>
                  <a:srgbClr val="B4530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后台</a:t>
            </a:r>
            <a:endParaRPr lang="zh-CN" altLang="en-US" sz="1300" b="1" dirty="0">
              <a:solidFill>
                <a:srgbClr val="B45309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3" name="Shape 7"/>
          <p:cNvSpPr/>
          <p:nvPr/>
        </p:nvSpPr>
        <p:spPr>
          <a:xfrm>
            <a:off x="8305495" y="3050438"/>
            <a:ext cx="3200400" cy="666598"/>
          </a:xfrm>
          <a:prstGeom prst="roundRect">
            <a:avLst>
              <a:gd name="adj" fmla="val 31354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FDE68A"/>
            </a:solidFill>
            <a:prstDash val="solid"/>
          </a:ln>
        </p:spPr>
      </p:sp>
      <p:sp>
        <p:nvSpPr>
          <p:cNvPr id="14" name="Text 8"/>
          <p:cNvSpPr txBox="1"/>
          <p:nvPr/>
        </p:nvSpPr>
        <p:spPr>
          <a:xfrm>
            <a:off x="9606686" y="3173882"/>
            <a:ext cx="1966874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学生暂不操作</a:t>
            </a:r>
            <a:endParaRPr lang="en-US" sz="1000" b="1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5" name="Text 9"/>
          <p:cNvSpPr txBox="1"/>
          <p:nvPr/>
        </p:nvSpPr>
        <p:spPr>
          <a:xfrm>
            <a:off x="8334756" y="3402482"/>
            <a:ext cx="31437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稍后会统一分配许可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6" name="Shape 10"/>
          <p:cNvSpPr/>
          <p:nvPr/>
        </p:nvSpPr>
        <p:spPr>
          <a:xfrm>
            <a:off x="8076895" y="4174236"/>
            <a:ext cx="3657600" cy="2361895"/>
          </a:xfrm>
          <a:prstGeom prst="roundRect">
            <a:avLst>
              <a:gd name="adj" fmla="val 4995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8076895" y="4174236"/>
            <a:ext cx="3657600" cy="38405"/>
          </a:xfrm>
          <a:prstGeom prst="roundRect">
            <a:avLst>
              <a:gd name="adj" fmla="val 307218"/>
            </a:avLst>
          </a:prstGeom>
          <a:solidFill>
            <a:srgbClr val="60A5FA"/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8" name="Text 12"/>
          <p:cNvSpPr txBox="1"/>
          <p:nvPr/>
        </p:nvSpPr>
        <p:spPr>
          <a:xfrm>
            <a:off x="8210398" y="4974336"/>
            <a:ext cx="33915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收藏地址</a:t>
            </a:r>
            <a:endParaRPr lang="en-US" sz="1800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9" name="Text 13"/>
          <p:cNvSpPr txBox="1"/>
          <p:nvPr/>
        </p:nvSpPr>
        <p:spPr>
          <a:xfrm>
            <a:off x="8268005" y="5393131"/>
            <a:ext cx="327721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建议将快捷链接添加到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浏览器收藏夹，方便备课！ 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5"/>
          <a:srcRect l="-90" r="-90"/>
          <a:stretch>
            <a:fillRect/>
          </a:stretch>
        </p:blipFill>
        <p:spPr>
          <a:xfrm>
            <a:off x="9715500" y="1445666"/>
            <a:ext cx="381305" cy="304495"/>
          </a:xfrm>
          <a:prstGeom prst="rect">
            <a:avLst/>
          </a:prstGeom>
        </p:spPr>
      </p:pic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404604" y="3209544"/>
            <a:ext cx="133502" cy="133502"/>
          </a:xfrm>
          <a:prstGeom prst="rect">
            <a:avLst/>
          </a:prstGeom>
        </p:spPr>
      </p:pic>
      <p:pic>
        <p:nvPicPr>
          <p:cNvPr id="22" name="Image 6" descr="preencoded.png"/>
          <p:cNvPicPr>
            <a:picLocks noChangeAspect="1"/>
          </p:cNvPicPr>
          <p:nvPr/>
        </p:nvPicPr>
        <p:blipFill>
          <a:blip r:embed="rId7"/>
          <a:srcRect l="-90" r="-90"/>
          <a:stretch>
            <a:fillRect/>
          </a:stretch>
        </p:blipFill>
        <p:spPr>
          <a:xfrm>
            <a:off x="9715500" y="4536338"/>
            <a:ext cx="381305" cy="304495"/>
          </a:xfrm>
          <a:prstGeom prst="rect">
            <a:avLst/>
          </a:prstGeom>
        </p:spPr>
      </p:pic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8"/>
          <a:srcRect t="-100" b="-100"/>
          <a:stretch>
            <a:fillRect/>
          </a:stretch>
        </p:blipFill>
        <p:spPr>
          <a:xfrm>
            <a:off x="9488729" y="6050585"/>
            <a:ext cx="114300" cy="152705"/>
          </a:xfrm>
          <a:prstGeom prst="rect">
            <a:avLst/>
          </a:prstGeom>
        </p:spPr>
      </p:pic>
      <p:sp>
        <p:nvSpPr>
          <p:cNvPr id="24" name="Text 14"/>
          <p:cNvSpPr txBox="1"/>
          <p:nvPr/>
        </p:nvSpPr>
        <p:spPr>
          <a:xfrm>
            <a:off x="9641434" y="6003036"/>
            <a:ext cx="7242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立即收藏</a:t>
            </a:r>
            <a:endParaRPr lang="en-US" sz="1200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5" name="Shape 15"/>
          <p:cNvSpPr/>
          <p:nvPr/>
        </p:nvSpPr>
        <p:spPr>
          <a:xfrm>
            <a:off x="457200" y="1410005"/>
            <a:ext cx="7010705" cy="838505"/>
          </a:xfrm>
          <a:prstGeom prst="roundRect">
            <a:avLst>
              <a:gd name="adj" fmla="val 49569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6" name="Shape 16"/>
          <p:cNvSpPr/>
          <p:nvPr/>
        </p:nvSpPr>
        <p:spPr>
          <a:xfrm>
            <a:off x="457200" y="1410005"/>
            <a:ext cx="75895" cy="838505"/>
          </a:xfrm>
          <a:prstGeom prst="roundRect">
            <a:avLst>
              <a:gd name="adj" fmla="val 547647"/>
            </a:avLst>
          </a:prstGeom>
          <a:solidFill>
            <a:srgbClr val="4299E1"/>
          </a:solidFill>
          <a:ln w="12700">
            <a:solidFill>
              <a:srgbClr val="4299E1">
                <a:alpha val="0"/>
              </a:srgbClr>
            </a:solidFill>
            <a:prstDash val="solid"/>
          </a:ln>
        </p:spPr>
      </p:sp>
      <p:pic>
        <p:nvPicPr>
          <p:cNvPr id="27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342900" y="1638605"/>
            <a:ext cx="381305" cy="381305"/>
          </a:xfrm>
          <a:prstGeom prst="rect">
            <a:avLst/>
          </a:prstGeom>
        </p:spPr>
      </p:pic>
      <p:sp>
        <p:nvSpPr>
          <p:cNvPr id="28" name="Text 17"/>
          <p:cNvSpPr/>
          <p:nvPr/>
        </p:nvSpPr>
        <p:spPr>
          <a:xfrm>
            <a:off x="304495" y="1638605"/>
            <a:ext cx="4572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1</a:t>
            </a:r>
            <a:endParaRPr lang="en-US" sz="1500" dirty="0"/>
          </a:p>
        </p:txBody>
      </p:sp>
      <p:sp>
        <p:nvSpPr>
          <p:cNvPr id="29" name="Text 18"/>
          <p:cNvSpPr txBox="1"/>
          <p:nvPr/>
        </p:nvSpPr>
        <p:spPr>
          <a:xfrm>
            <a:off x="1067105" y="1561795"/>
            <a:ext cx="600120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打开扣哒世界官网</a:t>
            </a:r>
            <a:endParaRPr 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0" name="Text 19"/>
          <p:cNvSpPr txBox="1"/>
          <p:nvPr/>
        </p:nvSpPr>
        <p:spPr>
          <a:xfrm>
            <a:off x="1067105" y="1867205"/>
            <a:ext cx="59253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访问 </a:t>
            </a:r>
            <a:r>
              <a:rPr lang="en-US" sz="12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koudashijie.com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2" name="Shape 20"/>
          <p:cNvSpPr/>
          <p:nvPr/>
        </p:nvSpPr>
        <p:spPr>
          <a:xfrm>
            <a:off x="457200" y="2400300"/>
            <a:ext cx="7010705" cy="838505"/>
          </a:xfrm>
          <a:prstGeom prst="roundRect">
            <a:avLst>
              <a:gd name="adj" fmla="val 49569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3" name="Shape 21"/>
          <p:cNvSpPr/>
          <p:nvPr/>
        </p:nvSpPr>
        <p:spPr>
          <a:xfrm>
            <a:off x="457200" y="2400300"/>
            <a:ext cx="75895" cy="838505"/>
          </a:xfrm>
          <a:prstGeom prst="roundRect">
            <a:avLst>
              <a:gd name="adj" fmla="val 547647"/>
            </a:avLst>
          </a:prstGeom>
          <a:solidFill>
            <a:srgbClr val="48BB78"/>
          </a:solidFill>
          <a:ln w="12700">
            <a:solidFill>
              <a:srgbClr val="48BB78">
                <a:alpha val="0"/>
              </a:srgbClr>
            </a:solidFill>
            <a:prstDash val="solid"/>
          </a:ln>
        </p:spPr>
      </p:sp>
      <p:pic>
        <p:nvPicPr>
          <p:cNvPr id="34" name="Image 10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342900" y="2628900"/>
            <a:ext cx="381305" cy="381305"/>
          </a:xfrm>
          <a:prstGeom prst="rect">
            <a:avLst/>
          </a:prstGeom>
        </p:spPr>
      </p:pic>
      <p:sp>
        <p:nvSpPr>
          <p:cNvPr id="35" name="Text 22"/>
          <p:cNvSpPr/>
          <p:nvPr/>
        </p:nvSpPr>
        <p:spPr>
          <a:xfrm>
            <a:off x="304495" y="2628900"/>
            <a:ext cx="4572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2</a:t>
            </a:r>
            <a:endParaRPr lang="en-US" sz="1500" dirty="0"/>
          </a:p>
        </p:txBody>
      </p:sp>
      <p:sp>
        <p:nvSpPr>
          <p:cNvPr id="36" name="Text 23"/>
          <p:cNvSpPr txBox="1"/>
          <p:nvPr/>
        </p:nvSpPr>
        <p:spPr>
          <a:xfrm>
            <a:off x="1067105" y="2553005"/>
            <a:ext cx="60396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登录教师账号</a:t>
            </a:r>
            <a:endParaRPr 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7" name="Text 24"/>
          <p:cNvSpPr txBox="1"/>
          <p:nvPr/>
        </p:nvSpPr>
        <p:spPr>
          <a:xfrm>
            <a:off x="1067105" y="2857500"/>
            <a:ext cx="60396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点击网站右上角的</a:t>
            </a:r>
            <a:r>
              <a:rPr lang="en-US" altLang="zh-CN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“</a:t>
            </a:r>
            <a:r>
              <a:rPr lang="zh-CN" alt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登录</a:t>
            </a:r>
            <a:r>
              <a:rPr lang="en-US" altLang="zh-CN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”</a:t>
            </a:r>
            <a:r>
              <a:rPr lang="zh-CN" alt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，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使用您的</a:t>
            </a:r>
            <a:r>
              <a:rPr lang="zh-CN" alt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教师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账号登录平台。</a:t>
            </a:r>
            <a:endParaRPr lang="en-US" sz="12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9" name="Shape 25"/>
          <p:cNvSpPr/>
          <p:nvPr/>
        </p:nvSpPr>
        <p:spPr>
          <a:xfrm>
            <a:off x="457200" y="3390595"/>
            <a:ext cx="7010705" cy="838505"/>
          </a:xfrm>
          <a:prstGeom prst="roundRect">
            <a:avLst>
              <a:gd name="adj" fmla="val 49569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40" name="Shape 26"/>
          <p:cNvSpPr/>
          <p:nvPr/>
        </p:nvSpPr>
        <p:spPr>
          <a:xfrm>
            <a:off x="457200" y="3390595"/>
            <a:ext cx="75895" cy="838505"/>
          </a:xfrm>
          <a:prstGeom prst="roundRect">
            <a:avLst>
              <a:gd name="adj" fmla="val 547647"/>
            </a:avLst>
          </a:prstGeom>
          <a:solidFill>
            <a:srgbClr val="ED8936"/>
          </a:solidFill>
          <a:ln w="12700">
            <a:solidFill>
              <a:srgbClr val="ED8936">
                <a:alpha val="0"/>
              </a:srgbClr>
            </a:solidFill>
            <a:prstDash val="solid"/>
          </a:ln>
        </p:spPr>
      </p:sp>
      <p:pic>
        <p:nvPicPr>
          <p:cNvPr id="41" name="Image 12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42900" y="3619195"/>
            <a:ext cx="381305" cy="381305"/>
          </a:xfrm>
          <a:prstGeom prst="rect">
            <a:avLst/>
          </a:prstGeom>
        </p:spPr>
      </p:pic>
      <p:sp>
        <p:nvSpPr>
          <p:cNvPr id="42" name="Text 27"/>
          <p:cNvSpPr/>
          <p:nvPr/>
        </p:nvSpPr>
        <p:spPr>
          <a:xfrm>
            <a:off x="304495" y="3619195"/>
            <a:ext cx="4572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3</a:t>
            </a:r>
            <a:endParaRPr lang="en-US" sz="1500" dirty="0"/>
          </a:p>
        </p:txBody>
      </p:sp>
      <p:sp>
        <p:nvSpPr>
          <p:cNvPr id="43" name="Text 28"/>
          <p:cNvSpPr txBox="1"/>
          <p:nvPr/>
        </p:nvSpPr>
        <p:spPr>
          <a:xfrm>
            <a:off x="1067105" y="3543300"/>
            <a:ext cx="600120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进入新版教师后台</a:t>
            </a:r>
            <a:r>
              <a:rPr lang="zh-CN" alt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，点击左侧导航栏的</a:t>
            </a:r>
            <a:r>
              <a:rPr lang="en-US" altLang="zh-CN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“</a:t>
            </a:r>
            <a:r>
              <a:rPr lang="zh-CN" alt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课程</a:t>
            </a:r>
            <a:r>
              <a:rPr lang="en-US" altLang="zh-CN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”</a:t>
            </a:r>
            <a:endParaRPr lang="zh-CN" alt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4" name="Text 29"/>
          <p:cNvSpPr txBox="1"/>
          <p:nvPr/>
        </p:nvSpPr>
        <p:spPr>
          <a:xfrm>
            <a:off x="1067105" y="3847795"/>
            <a:ext cx="60012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切换新版</a:t>
            </a:r>
            <a:r>
              <a:rPr lang="zh-CN" alt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流程：我的账号</a:t>
            </a:r>
            <a:r>
              <a:rPr lang="en-US" altLang="zh-CN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→</a:t>
            </a:r>
            <a:r>
              <a:rPr lang="zh-CN" alt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设置</a:t>
            </a:r>
            <a:r>
              <a:rPr lang="en-US" altLang="zh-CN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→</a:t>
            </a:r>
            <a:r>
              <a:rPr lang="zh-CN" alt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新版。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6" name="Shape 30"/>
          <p:cNvSpPr/>
          <p:nvPr/>
        </p:nvSpPr>
        <p:spPr>
          <a:xfrm>
            <a:off x="457200" y="4381805"/>
            <a:ext cx="7010705" cy="838505"/>
          </a:xfrm>
          <a:prstGeom prst="roundRect">
            <a:avLst>
              <a:gd name="adj" fmla="val 49569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47" name="Shape 31"/>
          <p:cNvSpPr/>
          <p:nvPr/>
        </p:nvSpPr>
        <p:spPr>
          <a:xfrm>
            <a:off x="457200" y="4381805"/>
            <a:ext cx="75895" cy="838505"/>
          </a:xfrm>
          <a:prstGeom prst="roundRect">
            <a:avLst>
              <a:gd name="adj" fmla="val 547647"/>
            </a:avLst>
          </a:prstGeom>
          <a:solidFill>
            <a:srgbClr val="9F7AEA"/>
          </a:solidFill>
          <a:ln w="12700">
            <a:solidFill>
              <a:srgbClr val="9F7AEA">
                <a:alpha val="0"/>
              </a:srgbClr>
            </a:solidFill>
            <a:prstDash val="solid"/>
          </a:ln>
        </p:spPr>
      </p:sp>
      <p:pic>
        <p:nvPicPr>
          <p:cNvPr id="48" name="Image 14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42900" y="4610405"/>
            <a:ext cx="381305" cy="381305"/>
          </a:xfrm>
          <a:prstGeom prst="rect">
            <a:avLst/>
          </a:prstGeom>
        </p:spPr>
      </p:pic>
      <p:sp>
        <p:nvSpPr>
          <p:cNvPr id="49" name="Text 32"/>
          <p:cNvSpPr/>
          <p:nvPr/>
        </p:nvSpPr>
        <p:spPr>
          <a:xfrm>
            <a:off x="304495" y="4610405"/>
            <a:ext cx="4572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4</a:t>
            </a:r>
            <a:endParaRPr lang="en-US" sz="1500" dirty="0"/>
          </a:p>
        </p:txBody>
      </p:sp>
      <p:sp>
        <p:nvSpPr>
          <p:cNvPr id="50" name="Text 33"/>
          <p:cNvSpPr txBox="1"/>
          <p:nvPr/>
        </p:nvSpPr>
        <p:spPr>
          <a:xfrm>
            <a:off x="1067105" y="4533595"/>
            <a:ext cx="59253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找到教学指导页</a:t>
            </a:r>
            <a:endParaRPr 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51" name="Text 34"/>
          <p:cNvSpPr txBox="1"/>
          <p:nvPr/>
        </p:nvSpPr>
        <p:spPr>
          <a:xfrm>
            <a:off x="1067105" y="4839005"/>
            <a:ext cx="58485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找到 </a:t>
            </a:r>
            <a:r>
              <a:rPr lang="en-US" sz="12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“扣哒宇宙”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并点击进入。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53" name="Shape 35"/>
          <p:cNvSpPr/>
          <p:nvPr/>
        </p:nvSpPr>
        <p:spPr>
          <a:xfrm>
            <a:off x="457200" y="5372100"/>
            <a:ext cx="7010705" cy="838505"/>
          </a:xfrm>
          <a:prstGeom prst="roundRect">
            <a:avLst>
              <a:gd name="adj" fmla="val 49569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54" name="Shape 36"/>
          <p:cNvSpPr/>
          <p:nvPr/>
        </p:nvSpPr>
        <p:spPr>
          <a:xfrm>
            <a:off x="457200" y="5372100"/>
            <a:ext cx="75895" cy="838505"/>
          </a:xfrm>
          <a:prstGeom prst="roundRect">
            <a:avLst>
              <a:gd name="adj" fmla="val 547647"/>
            </a:avLst>
          </a:prstGeom>
          <a:solidFill>
            <a:srgbClr val="F56565"/>
          </a:solidFill>
          <a:ln w="12700">
            <a:solidFill>
              <a:srgbClr val="F56565">
                <a:alpha val="0"/>
              </a:srgbClr>
            </a:solidFill>
            <a:prstDash val="solid"/>
          </a:ln>
        </p:spPr>
      </p:sp>
      <p:pic>
        <p:nvPicPr>
          <p:cNvPr id="55" name="Image 16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342900" y="5600700"/>
            <a:ext cx="381305" cy="381305"/>
          </a:xfrm>
          <a:prstGeom prst="rect">
            <a:avLst/>
          </a:prstGeom>
        </p:spPr>
      </p:pic>
      <p:pic>
        <p:nvPicPr>
          <p:cNvPr id="56" name="Image 17" descr="preencoded.png"/>
          <p:cNvPicPr>
            <a:picLocks noChangeAspect="1"/>
          </p:cNvPicPr>
          <p:nvPr/>
        </p:nvPicPr>
        <p:blipFill>
          <a:blip r:embed="rId14"/>
          <a:srcRect l="-1648" r="-1648"/>
          <a:stretch>
            <a:fillRect/>
          </a:stretch>
        </p:blipFill>
        <p:spPr>
          <a:xfrm>
            <a:off x="448056" y="5695798"/>
            <a:ext cx="171907" cy="190195"/>
          </a:xfrm>
          <a:prstGeom prst="rect">
            <a:avLst/>
          </a:prstGeom>
        </p:spPr>
      </p:pic>
      <p:sp>
        <p:nvSpPr>
          <p:cNvPr id="57" name="Text 37"/>
          <p:cNvSpPr txBox="1"/>
          <p:nvPr/>
        </p:nvSpPr>
        <p:spPr>
          <a:xfrm>
            <a:off x="1067105" y="5524805"/>
            <a:ext cx="600120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备课快捷方式</a:t>
            </a:r>
            <a:endParaRPr 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58" name="Text 38"/>
          <p:cNvSpPr txBox="1"/>
          <p:nvPr/>
        </p:nvSpPr>
        <p:spPr>
          <a:xfrm>
            <a:off x="1067105" y="5829300"/>
            <a:ext cx="59253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或者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直接访问: </a:t>
            </a:r>
            <a:r>
              <a:rPr lang="en-US" sz="1200" u="sng" dirty="0">
                <a:solidFill>
                  <a:srgbClr val="F8717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koudashijie.com/teachers/guide/hackstack</a:t>
            </a:r>
            <a:endParaRPr lang="en-US" sz="1200" u="sng" dirty="0">
              <a:solidFill>
                <a:srgbClr val="F8717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60" name="图片 59"/>
          <p:cNvPicPr/>
          <p:nvPr/>
        </p:nvPicPr>
        <p:blipFill>
          <a:blip r:embed="rId15"/>
          <a:stretch>
            <a:fillRect/>
          </a:stretch>
        </p:blipFill>
        <p:spPr>
          <a:xfrm>
            <a:off x="6005830" y="1638300"/>
            <a:ext cx="1142365" cy="342900"/>
          </a:xfrm>
          <a:prstGeom prst="rect">
            <a:avLst/>
          </a:prstGeom>
        </p:spPr>
      </p:pic>
      <p:pic>
        <p:nvPicPr>
          <p:cNvPr id="61" name="图片 6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64225" y="2583815"/>
            <a:ext cx="1362075" cy="466725"/>
          </a:xfrm>
          <a:prstGeom prst="rect">
            <a:avLst/>
          </a:prstGeom>
        </p:spPr>
      </p:pic>
      <p:pic>
        <p:nvPicPr>
          <p:cNvPr id="63" name="图片 62"/>
          <p:cNvPicPr>
            <a:picLocks noChangeAspect="1"/>
          </p:cNvPicPr>
          <p:nvPr/>
        </p:nvPicPr>
        <p:blipFill>
          <a:blip r:embed="rId17"/>
          <a:srcRect t="19177" r="48523" b="63340"/>
          <a:stretch>
            <a:fillRect/>
          </a:stretch>
        </p:blipFill>
        <p:spPr>
          <a:xfrm>
            <a:off x="6099810" y="3619500"/>
            <a:ext cx="1007110" cy="426085"/>
          </a:xfrm>
          <a:prstGeom prst="roundRect">
            <a:avLst>
              <a:gd name="adj" fmla="val 35171"/>
            </a:avLst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42685" y="4610100"/>
            <a:ext cx="8255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-761695" y="-1143000"/>
            <a:ext cx="4286707" cy="4286707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8858707" y="4000500"/>
            <a:ext cx="3810305" cy="3810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l="-80" r="-80"/>
          <a:stretch>
            <a:fillRect/>
          </a:stretch>
        </p:blipFill>
        <p:spPr>
          <a:xfrm>
            <a:off x="580644" y="571500"/>
            <a:ext cx="286207" cy="228600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143000" y="304495"/>
            <a:ext cx="449610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教师后台功能详解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1143000" y="800100"/>
            <a:ext cx="3743554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掌握五大核心功能，轻松管理AI课堂 🛠️</a:t>
            </a:r>
            <a:endParaRPr lang="en-US" sz="15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0" name="Shape 4"/>
          <p:cNvSpPr/>
          <p:nvPr/>
        </p:nvSpPr>
        <p:spPr>
          <a:xfrm>
            <a:off x="8686800" y="1295705"/>
            <a:ext cx="3047695" cy="5257800"/>
          </a:xfrm>
          <a:prstGeom prst="roundRect">
            <a:avLst>
              <a:gd name="adj" fmla="val 3750"/>
            </a:avLst>
          </a:prstGeom>
          <a:solidFill>
            <a:srgbClr val="FFFBEB"/>
          </a:solidFill>
          <a:ln w="25400">
            <a:solidFill>
              <a:srgbClr val="F6E05E"/>
            </a:solidFill>
            <a:prstDash val="solid"/>
          </a:ln>
          <a:effectLst>
            <a:outerShdw blurRad="139700" dist="38100" dir="16200000" algn="bl" rotWithShape="0">
              <a:srgbClr val="F6E05E">
                <a:alpha val="20000"/>
              </a:srgbClr>
            </a:outerShdw>
          </a:effectLst>
        </p:spPr>
      </p:sp>
      <p:sp>
        <p:nvSpPr>
          <p:cNvPr id="11" name="Shape 5"/>
          <p:cNvSpPr/>
          <p:nvPr/>
        </p:nvSpPr>
        <p:spPr>
          <a:xfrm>
            <a:off x="8943746" y="2009851"/>
            <a:ext cx="2533802" cy="9144"/>
          </a:xfrm>
          <a:prstGeom prst="rect">
            <a:avLst/>
          </a:prstGeom>
          <a:solidFill>
            <a:srgbClr val="FDE68A"/>
          </a:solidFill>
          <a:ln w="12700">
            <a:solidFill>
              <a:srgbClr val="FDE68A">
                <a:alpha val="0"/>
              </a:srgbClr>
            </a:solidFill>
            <a:prstDash val="solid"/>
          </a:ln>
        </p:spPr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l="-133" r="-133"/>
          <a:stretch>
            <a:fillRect/>
          </a:stretch>
        </p:blipFill>
        <p:spPr>
          <a:xfrm>
            <a:off x="8943746" y="1591056"/>
            <a:ext cx="171907" cy="228600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9191625" y="1552575"/>
            <a:ext cx="1600200" cy="467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教学应用价值</a:t>
            </a:r>
            <a:endParaRPr lang="en-US" sz="1800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4" name="Shape 7"/>
          <p:cNvSpPr/>
          <p:nvPr/>
        </p:nvSpPr>
        <p:spPr>
          <a:xfrm>
            <a:off x="8943746" y="2247595"/>
            <a:ext cx="2533802" cy="761695"/>
          </a:xfrm>
          <a:prstGeom prst="roundRect">
            <a:avLst>
              <a:gd name="adj" fmla="val 36014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058046" y="2391156"/>
            <a:ext cx="190195" cy="190195"/>
          </a:xfrm>
          <a:prstGeom prst="rect">
            <a:avLst/>
          </a:prstGeom>
        </p:spPr>
      </p:pic>
      <p:sp>
        <p:nvSpPr>
          <p:cNvPr id="16" name="Text 8"/>
          <p:cNvSpPr txBox="1"/>
          <p:nvPr/>
        </p:nvSpPr>
        <p:spPr>
          <a:xfrm>
            <a:off x="9363456" y="2361895"/>
            <a:ext cx="216072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快速识别困难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7" name="Text 9"/>
          <p:cNvSpPr txBox="1"/>
          <p:nvPr/>
        </p:nvSpPr>
        <p:spPr>
          <a:xfrm>
            <a:off x="9363456" y="2590495"/>
            <a:ext cx="20766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通过进度条滞后或错误提示词，及时发现需要帮助的学生。</a:t>
            </a:r>
            <a:endParaRPr lang="en-US" sz="9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8" name="Shape 10"/>
          <p:cNvSpPr/>
          <p:nvPr/>
        </p:nvSpPr>
        <p:spPr>
          <a:xfrm>
            <a:off x="8943746" y="3200400"/>
            <a:ext cx="2533802" cy="761695"/>
          </a:xfrm>
          <a:prstGeom prst="roundRect">
            <a:avLst>
              <a:gd name="adj" fmla="val 36014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058046" y="3343046"/>
            <a:ext cx="190195" cy="190195"/>
          </a:xfrm>
          <a:prstGeom prst="rect">
            <a:avLst/>
          </a:prstGeom>
        </p:spPr>
      </p:pic>
      <p:sp>
        <p:nvSpPr>
          <p:cNvPr id="20" name="Text 11"/>
          <p:cNvSpPr txBox="1"/>
          <p:nvPr/>
        </p:nvSpPr>
        <p:spPr>
          <a:xfrm>
            <a:off x="9363456" y="3314700"/>
            <a:ext cx="216072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分析思维过程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1" name="Text 12"/>
          <p:cNvSpPr txBox="1"/>
          <p:nvPr/>
        </p:nvSpPr>
        <p:spPr>
          <a:xfrm>
            <a:off x="9363456" y="3543300"/>
            <a:ext cx="20766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通过回溯提示词修改记录，了解学生的逻辑迭代路径。</a:t>
            </a:r>
            <a:endParaRPr lang="en-US" sz="9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2" name="Shape 13"/>
          <p:cNvSpPr/>
          <p:nvPr/>
        </p:nvSpPr>
        <p:spPr>
          <a:xfrm>
            <a:off x="8943746" y="4153205"/>
            <a:ext cx="2533802" cy="761695"/>
          </a:xfrm>
          <a:prstGeom prst="roundRect">
            <a:avLst>
              <a:gd name="adj" fmla="val 36014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8"/>
          <a:srcRect l="-1282" r="-1282"/>
          <a:stretch>
            <a:fillRect/>
          </a:stretch>
        </p:blipFill>
        <p:spPr>
          <a:xfrm>
            <a:off x="9058046" y="4295851"/>
            <a:ext cx="219456" cy="190195"/>
          </a:xfrm>
          <a:prstGeom prst="rect">
            <a:avLst/>
          </a:prstGeom>
        </p:spPr>
      </p:pic>
      <p:sp>
        <p:nvSpPr>
          <p:cNvPr id="24" name="Text 14"/>
          <p:cNvSpPr txBox="1"/>
          <p:nvPr/>
        </p:nvSpPr>
        <p:spPr>
          <a:xfrm>
            <a:off x="9391802" y="4267505"/>
            <a:ext cx="212963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积累优秀案例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5" name="Text 15"/>
          <p:cNvSpPr txBox="1"/>
          <p:nvPr/>
        </p:nvSpPr>
        <p:spPr>
          <a:xfrm>
            <a:off x="9391802" y="4496105"/>
            <a:ext cx="2048256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收藏精彩的生成结果，丰富下学期的教学展示资源。</a:t>
            </a:r>
            <a:endParaRPr lang="en-US" sz="9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9"/>
          <a:srcRect t="-3" b="-3"/>
          <a:stretch>
            <a:fillRect/>
          </a:stretch>
        </p:blipFill>
        <p:spPr>
          <a:xfrm>
            <a:off x="457200" y="1295705"/>
            <a:ext cx="2488997" cy="2514600"/>
          </a:xfrm>
          <a:prstGeom prst="rect">
            <a:avLst/>
          </a:prstGeom>
        </p:spPr>
      </p:pic>
      <p:sp>
        <p:nvSpPr>
          <p:cNvPr id="27" name="Shape 16"/>
          <p:cNvSpPr/>
          <p:nvPr/>
        </p:nvSpPr>
        <p:spPr>
          <a:xfrm>
            <a:off x="647395" y="1533449"/>
            <a:ext cx="533095" cy="533095"/>
          </a:xfrm>
          <a:prstGeom prst="ellipse">
            <a:avLst/>
          </a:prstGeom>
          <a:solidFill>
            <a:srgbClr val="EBF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800100" y="1686154"/>
            <a:ext cx="228600" cy="228600"/>
          </a:xfrm>
          <a:prstGeom prst="rect">
            <a:avLst/>
          </a:prstGeom>
        </p:spPr>
      </p:pic>
      <p:sp>
        <p:nvSpPr>
          <p:cNvPr id="29" name="Text 17"/>
          <p:cNvSpPr txBox="1"/>
          <p:nvPr/>
        </p:nvSpPr>
        <p:spPr>
          <a:xfrm>
            <a:off x="647395" y="2210105"/>
            <a:ext cx="228417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教学指导</a:t>
            </a:r>
            <a:endParaRPr 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0" name="Text 18"/>
          <p:cNvSpPr txBox="1"/>
          <p:nvPr/>
        </p:nvSpPr>
        <p:spPr>
          <a:xfrm>
            <a:off x="647395" y="2553005"/>
            <a:ext cx="2190902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内置每节课的教学目标、详细步骤和常见问题解答，备课无忧。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1" name="Image 10" descr="preencoded.png"/>
          <p:cNvPicPr>
            <a:picLocks noChangeAspect="1"/>
          </p:cNvPicPr>
          <p:nvPr/>
        </p:nvPicPr>
        <p:blipFill>
          <a:blip r:embed="rId11"/>
          <a:srcRect t="-3" b="-3"/>
          <a:stretch>
            <a:fillRect/>
          </a:stretch>
        </p:blipFill>
        <p:spPr>
          <a:xfrm>
            <a:off x="3174797" y="1295705"/>
            <a:ext cx="2488997" cy="2514600"/>
          </a:xfrm>
          <a:prstGeom prst="rect">
            <a:avLst/>
          </a:prstGeom>
        </p:spPr>
      </p:pic>
      <p:sp>
        <p:nvSpPr>
          <p:cNvPr id="32" name="Shape 19"/>
          <p:cNvSpPr/>
          <p:nvPr/>
        </p:nvSpPr>
        <p:spPr>
          <a:xfrm>
            <a:off x="3365906" y="1533449"/>
            <a:ext cx="533095" cy="533095"/>
          </a:xfrm>
          <a:prstGeom prst="ellipse">
            <a:avLst/>
          </a:prstGeom>
          <a:solidFill>
            <a:srgbClr val="F0FF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3" name="Image 11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517697" y="1686154"/>
            <a:ext cx="228600" cy="228600"/>
          </a:xfrm>
          <a:prstGeom prst="rect">
            <a:avLst/>
          </a:prstGeom>
        </p:spPr>
      </p:pic>
      <p:sp>
        <p:nvSpPr>
          <p:cNvPr id="34" name="Text 20"/>
          <p:cNvSpPr txBox="1"/>
          <p:nvPr/>
        </p:nvSpPr>
        <p:spPr>
          <a:xfrm>
            <a:off x="3365906" y="2210105"/>
            <a:ext cx="228417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学生进度跟踪</a:t>
            </a:r>
            <a:endParaRPr 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5" name="Text 21"/>
          <p:cNvSpPr txBox="1"/>
          <p:nvPr/>
        </p:nvSpPr>
        <p:spPr>
          <a:xfrm>
            <a:off x="3365906" y="2553005"/>
            <a:ext cx="2190902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实时查看每位学生的关卡完成状态（学习 / 二创 / 创作）。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6" name="Image 12" descr="preencoded.png"/>
          <p:cNvPicPr>
            <a:picLocks noChangeAspect="1"/>
          </p:cNvPicPr>
          <p:nvPr/>
        </p:nvPicPr>
        <p:blipFill>
          <a:blip r:embed="rId13"/>
          <a:srcRect t="-6" b="-6"/>
          <a:stretch>
            <a:fillRect/>
          </a:stretch>
        </p:blipFill>
        <p:spPr>
          <a:xfrm>
            <a:off x="5892394" y="1295705"/>
            <a:ext cx="2488997" cy="2514600"/>
          </a:xfrm>
          <a:prstGeom prst="rect">
            <a:avLst/>
          </a:prstGeom>
        </p:spPr>
      </p:pic>
      <p:sp>
        <p:nvSpPr>
          <p:cNvPr id="37" name="Shape 22"/>
          <p:cNvSpPr/>
          <p:nvPr/>
        </p:nvSpPr>
        <p:spPr>
          <a:xfrm>
            <a:off x="7619695" y="1438351"/>
            <a:ext cx="666598" cy="181051"/>
          </a:xfrm>
          <a:prstGeom prst="roundRect">
            <a:avLst>
              <a:gd name="adj" fmla="val 505051"/>
            </a:avLst>
          </a:prstGeom>
          <a:solidFill>
            <a:srgbClr val="FED7D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8" name="Text 23"/>
          <p:cNvSpPr txBox="1"/>
          <p:nvPr/>
        </p:nvSpPr>
        <p:spPr>
          <a:xfrm>
            <a:off x="7790180" y="1438275"/>
            <a:ext cx="577215" cy="18097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C53030"/>
                </a:solidFill>
                <a:latin typeface="汉仪正圆-45W" panose="00020600040101010101" charset="-122"/>
                <a:ea typeface="汉仪正圆-45W" panose="00020600040101010101" charset="-122"/>
                <a:cs typeface="Arial" panose="020B0604020202020204" pitchFamily="34" charset="-120"/>
              </a:rPr>
              <a:t>隐私保护</a:t>
            </a:r>
            <a:endParaRPr lang="en-US" sz="800" b="1" dirty="0">
              <a:solidFill>
                <a:srgbClr val="C53030"/>
              </a:solidFill>
              <a:latin typeface="汉仪正圆-45W" panose="00020600040101010101" charset="-122"/>
              <a:ea typeface="汉仪正圆-45W" panose="00020600040101010101" charset="-122"/>
              <a:cs typeface="Arial" panose="020B0604020202020204" pitchFamily="34" charset="-120"/>
            </a:endParaRPr>
          </a:p>
        </p:txBody>
      </p:sp>
      <p:pic>
        <p:nvPicPr>
          <p:cNvPr id="39" name="Image 13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7696505" y="1478585"/>
            <a:ext cx="95098" cy="95098"/>
          </a:xfrm>
          <a:prstGeom prst="rect">
            <a:avLst/>
          </a:prstGeom>
        </p:spPr>
      </p:pic>
      <p:sp>
        <p:nvSpPr>
          <p:cNvPr id="40" name="Shape 24"/>
          <p:cNvSpPr/>
          <p:nvPr/>
        </p:nvSpPr>
        <p:spPr>
          <a:xfrm>
            <a:off x="6083503" y="1533449"/>
            <a:ext cx="533095" cy="533095"/>
          </a:xfrm>
          <a:prstGeom prst="ellipse">
            <a:avLst/>
          </a:prstGeom>
          <a:solidFill>
            <a:srgbClr val="FAF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1" name="Image 14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6235294" y="1686154"/>
            <a:ext cx="228600" cy="228600"/>
          </a:xfrm>
          <a:prstGeom prst="rect">
            <a:avLst/>
          </a:prstGeom>
        </p:spPr>
      </p:pic>
      <p:sp>
        <p:nvSpPr>
          <p:cNvPr id="42" name="Text 25"/>
          <p:cNvSpPr txBox="1"/>
          <p:nvPr/>
        </p:nvSpPr>
        <p:spPr>
          <a:xfrm>
            <a:off x="6083503" y="2210105"/>
            <a:ext cx="228417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提示词记录</a:t>
            </a:r>
            <a:endParaRPr 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3" name="Text 26"/>
          <p:cNvSpPr txBox="1"/>
          <p:nvPr/>
        </p:nvSpPr>
        <p:spPr>
          <a:xfrm>
            <a:off x="6083503" y="2553005"/>
            <a:ext cx="2190902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查看学生输入的每一条提示词及AI响应，内容已自动过滤PII。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4" name="Image 15" descr="preencoded.png"/>
          <p:cNvPicPr>
            <a:picLocks noChangeAspect="1"/>
          </p:cNvPicPr>
          <p:nvPr/>
        </p:nvPicPr>
        <p:blipFill>
          <a:blip r:embed="rId16"/>
          <a:srcRect t="-4" b="-4"/>
          <a:stretch>
            <a:fillRect/>
          </a:stretch>
        </p:blipFill>
        <p:spPr>
          <a:xfrm>
            <a:off x="457200" y="4038905"/>
            <a:ext cx="3847795" cy="2514600"/>
          </a:xfrm>
          <a:prstGeom prst="rect">
            <a:avLst/>
          </a:prstGeom>
        </p:spPr>
      </p:pic>
      <p:sp>
        <p:nvSpPr>
          <p:cNvPr id="45" name="Shape 27"/>
          <p:cNvSpPr/>
          <p:nvPr/>
        </p:nvSpPr>
        <p:spPr>
          <a:xfrm>
            <a:off x="647395" y="4276649"/>
            <a:ext cx="533095" cy="533095"/>
          </a:xfrm>
          <a:prstGeom prst="ellipse">
            <a:avLst/>
          </a:prstGeom>
          <a:solidFill>
            <a:srgbClr val="FFFA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6" name="Image 16" descr="preencoded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800100" y="4429354"/>
            <a:ext cx="228600" cy="228600"/>
          </a:xfrm>
          <a:prstGeom prst="rect">
            <a:avLst/>
          </a:prstGeom>
        </p:spPr>
      </p:pic>
      <p:sp>
        <p:nvSpPr>
          <p:cNvPr id="47" name="Text 28"/>
          <p:cNvSpPr txBox="1"/>
          <p:nvPr/>
        </p:nvSpPr>
        <p:spPr>
          <a:xfrm>
            <a:off x="1333195" y="4481474"/>
            <a:ext cx="7818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许可管理</a:t>
            </a:r>
            <a:endParaRPr 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8" name="Text 29"/>
          <p:cNvSpPr txBox="1"/>
          <p:nvPr/>
        </p:nvSpPr>
        <p:spPr>
          <a:xfrm>
            <a:off x="647395" y="5105095"/>
            <a:ext cx="354330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一键分配课程许可给班级学生，支持批量操作，灵活管理名额。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9" name="Image 17" descr="preencoded.png"/>
          <p:cNvPicPr>
            <a:picLocks noChangeAspect="1"/>
          </p:cNvPicPr>
          <p:nvPr/>
        </p:nvPicPr>
        <p:blipFill>
          <a:blip r:embed="rId18"/>
          <a:srcRect t="-4" b="-4"/>
          <a:stretch>
            <a:fillRect/>
          </a:stretch>
        </p:blipFill>
        <p:spPr>
          <a:xfrm>
            <a:off x="4533595" y="4038905"/>
            <a:ext cx="3847795" cy="2514600"/>
          </a:xfrm>
          <a:prstGeom prst="rect">
            <a:avLst/>
          </a:prstGeom>
        </p:spPr>
      </p:pic>
      <p:sp>
        <p:nvSpPr>
          <p:cNvPr id="50" name="Shape 30"/>
          <p:cNvSpPr/>
          <p:nvPr/>
        </p:nvSpPr>
        <p:spPr>
          <a:xfrm>
            <a:off x="4724705" y="4276649"/>
            <a:ext cx="533095" cy="533095"/>
          </a:xfrm>
          <a:prstGeom prst="ellipse">
            <a:avLst/>
          </a:prstGeom>
          <a:solidFill>
            <a:srgbClr val="E6FF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1" name="Image 18" descr="preencoded.png"/>
          <p:cNvPicPr>
            <a:picLocks noChangeAspect="1"/>
          </p:cNvPicPr>
          <p:nvPr/>
        </p:nvPicPr>
        <p:blipFill>
          <a:blip r:embed="rId19"/>
          <a:srcRect t="-45" b="-45"/>
          <a:stretch>
            <a:fillRect/>
          </a:stretch>
        </p:blipFill>
        <p:spPr>
          <a:xfrm>
            <a:off x="4862779" y="4429354"/>
            <a:ext cx="256946" cy="228600"/>
          </a:xfrm>
          <a:prstGeom prst="rect">
            <a:avLst/>
          </a:prstGeom>
        </p:spPr>
      </p:pic>
      <p:sp>
        <p:nvSpPr>
          <p:cNvPr id="52" name="Text 31"/>
          <p:cNvSpPr txBox="1"/>
          <p:nvPr/>
        </p:nvSpPr>
        <p:spPr>
          <a:xfrm>
            <a:off x="5410505" y="4481474"/>
            <a:ext cx="7818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数据导出</a:t>
            </a:r>
            <a:endParaRPr 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53" name="Text 32"/>
          <p:cNvSpPr txBox="1"/>
          <p:nvPr/>
        </p:nvSpPr>
        <p:spPr>
          <a:xfrm>
            <a:off x="4724705" y="5105095"/>
            <a:ext cx="354330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支持导出学生进度报表和提示词记录，方便进行教学评估与存档。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4" name="Image 19" descr="preencoded.png"/>
          <p:cNvPicPr>
            <a:picLocks noChangeAspect="1"/>
          </p:cNvPicPr>
          <p:nvPr/>
        </p:nvPicPr>
        <p:blipFill>
          <a:blip r:embed="rId20">
            <a:alphaModFix amt="50000"/>
          </a:blip>
          <a:srcRect t="-16" b="-16"/>
          <a:stretch>
            <a:fillRect/>
          </a:stretch>
        </p:blipFill>
        <p:spPr>
          <a:xfrm>
            <a:off x="9853574" y="5724144"/>
            <a:ext cx="714146" cy="5715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汉仪正圆-75W"/>
        <a:ea typeface="汉仪正圆-75W"/>
        <a:cs typeface=""/>
      </a:majorFont>
      <a:minorFont>
        <a:latin typeface="汉仪正圆-45W"/>
        <a:ea typeface="汉仪正圆-45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汉仪正圆-75W"/>
        <a:ea typeface="汉仪正圆-75W"/>
        <a:cs typeface=""/>
      </a:majorFont>
      <a:minorFont>
        <a:latin typeface="汉仪正圆-45W"/>
        <a:ea typeface="汉仪正圆-45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3410</Words>
  <Application>WPS 演示</Application>
  <PresentationFormat>On-screen Show (16:9)</PresentationFormat>
  <Paragraphs>565</Paragraphs>
  <Slides>15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36" baseType="lpstr">
      <vt:lpstr>Arial</vt:lpstr>
      <vt:lpstr>宋体</vt:lpstr>
      <vt:lpstr>Wingdings</vt:lpstr>
      <vt:lpstr>汉仪正圆-75W</vt:lpstr>
      <vt:lpstr>ZCOOL KuaiLe</vt:lpstr>
      <vt:lpstr>MingLiU-ExtB</vt:lpstr>
      <vt:lpstr>汉仪正圆-45W</vt:lpstr>
      <vt:lpstr>Noto Sans SC</vt:lpstr>
      <vt:lpstr>Noto Sans SC</vt:lpstr>
      <vt:lpstr>ZCOOL KuaiLe</vt:lpstr>
      <vt:lpstr>ZCOOL KuaiLe</vt:lpstr>
      <vt:lpstr>Courier New</vt:lpstr>
      <vt:lpstr>Arial</vt:lpstr>
      <vt:lpstr>ui-monospace</vt:lpstr>
      <vt:lpstr>微软雅黑</vt:lpstr>
      <vt:lpstr>Arial Unicode MS</vt:lpstr>
      <vt:lpstr>Calibri</vt:lpstr>
      <vt:lpstr>等线</vt:lpstr>
      <vt:lpstr>HanaMinB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Generated by Gen-Spark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creator>Visual Extract to PPTX Converter</dc:creator>
  <dc:subject>PptxGenJS Presentation</dc:subject>
  <cp:lastModifiedBy>陈之然</cp:lastModifiedBy>
  <cp:revision>6</cp:revision>
  <dcterms:created xsi:type="dcterms:W3CDTF">2026-03-04T04:27:00Z</dcterms:created>
  <dcterms:modified xsi:type="dcterms:W3CDTF">2026-05-07T08:05:16Z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EA1C026AE2684AF58D5FE5FD7901B175_12</vt:lpwstr>
  </property>
</Properties>
</file>